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1709" r:id="rId5"/>
    <p:sldId id="1738" r:id="rId6"/>
    <p:sldId id="1712" r:id="rId7"/>
    <p:sldId id="1713" r:id="rId8"/>
    <p:sldId id="1715" r:id="rId9"/>
    <p:sldId id="1718" r:id="rId10"/>
    <p:sldId id="1717" r:id="rId11"/>
    <p:sldId id="1716" r:id="rId12"/>
    <p:sldId id="1739" r:id="rId13"/>
    <p:sldId id="1740" r:id="rId14"/>
    <p:sldId id="1741" r:id="rId15"/>
    <p:sldId id="1742" r:id="rId16"/>
    <p:sldId id="1719" r:id="rId17"/>
    <p:sldId id="1743" r:id="rId18"/>
    <p:sldId id="1744" r:id="rId19"/>
    <p:sldId id="1720" r:id="rId20"/>
    <p:sldId id="291" r:id="rId21"/>
    <p:sldId id="1723" r:id="rId22"/>
    <p:sldId id="1722" r:id="rId23"/>
    <p:sldId id="289" r:id="rId24"/>
    <p:sldId id="287" r:id="rId25"/>
    <p:sldId id="1725" r:id="rId26"/>
    <p:sldId id="268" r:id="rId27"/>
    <p:sldId id="1726" r:id="rId28"/>
    <p:sldId id="1727" r:id="rId29"/>
  </p:sldIdLst>
  <p:sldSz cx="12192000" cy="6858000"/>
  <p:notesSz cx="6858000" cy="9144000"/>
  <p:embeddedFontLst>
    <p:embeddedFont>
      <p:font typeface="Arial Black" panose="020B0A04020102020204" pitchFamily="34" charset="0"/>
      <p:bold r:id="rId31"/>
    </p:embeddedFont>
    <p:embeddedFont>
      <p:font typeface="Calibri" panose="020F0502020204030204" pitchFamily="34" charset="0"/>
      <p:regular r:id="rId32"/>
      <p:bold r:id="rId33"/>
      <p:italic r:id="rId34"/>
      <p:boldItalic r:id="rId35"/>
    </p:embeddedFont>
    <p:embeddedFont>
      <p:font typeface="Raleway ExtraBold" pitchFamily="2" charset="0"/>
      <p:bold r:id="rId36"/>
      <p:italic r:id="rId37"/>
      <p:boldItalic r:id="rId38"/>
    </p:embeddedFont>
    <p:embeddedFont>
      <p:font typeface="RlwyPPT" panose="020B0604020202020204" charset="0"/>
      <p:regular r:id="rId39"/>
      <p:bold r:id="rId40"/>
      <p:italic r:id="rId41"/>
      <p:boldItalic r:id="rId42"/>
    </p:embeddedFont>
    <p:embeddedFont>
      <p:font typeface="RlwyPPT ExtBd" charset="0"/>
      <p:bold r:id="rId43"/>
      <p:italic r:id="rId44"/>
      <p:boldItalic r:id="rId45"/>
    </p:embeddedFont>
    <p:embeddedFont>
      <p:font typeface="RlwyPPT Med" panose="020B060402020202020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76" userDrawn="1">
          <p15:clr>
            <a:srgbClr val="A4A3A4"/>
          </p15:clr>
        </p15:guide>
        <p15:guide id="4" orient="horz" userDrawn="1">
          <p15:clr>
            <a:srgbClr val="A4A3A4"/>
          </p15:clr>
        </p15:guide>
        <p15:guide id="5" orient="horz" pos="4320" userDrawn="1">
          <p15:clr>
            <a:srgbClr val="A4A3A4"/>
          </p15:clr>
        </p15:guide>
        <p15:guide id="6" userDrawn="1">
          <p15:clr>
            <a:srgbClr val="A4A3A4"/>
          </p15:clr>
        </p15:guide>
        <p15:guide id="7" pos="7680" userDrawn="1">
          <p15:clr>
            <a:srgbClr val="A4A3A4"/>
          </p15:clr>
        </p15:guide>
        <p15:guide id="8" pos="7104" userDrawn="1">
          <p15:clr>
            <a:srgbClr val="A4A3A4"/>
          </p15:clr>
        </p15:guide>
        <p15:guide id="9" orient="horz" pos="576" userDrawn="1">
          <p15:clr>
            <a:srgbClr val="A4A3A4"/>
          </p15:clr>
        </p15:guide>
        <p15:guide id="10" orient="horz" pos="3744" userDrawn="1">
          <p15:clr>
            <a:srgbClr val="A4A3A4"/>
          </p15:clr>
        </p15:guide>
        <p15:guide id="11" pos="4416" userDrawn="1">
          <p15:clr>
            <a:srgbClr val="A4A3A4"/>
          </p15:clr>
        </p15:guide>
        <p15:guide id="12" pos="32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9C0509-B941-B499-8CED-A8C0056D644A}" name="Justine Bloome" initials="JB" userId="S::jubloome@doterra.com::dbda9658-daa8-4798-921d-2a5f78254eea" providerId="AD"/>
  <p188:author id="{3DB5EA0C-1C2A-975C-6975-0959EE7F9E3E}" name="Becca Frost" initials="BF" userId="S::bsfrost@doterra.com::491957e3-0268-4624-8673-4c6660932366" providerId="AD"/>
  <p188:author id="{62BB3233-71D4-33CE-1C13-EB6E0B93A776}" name="Helen Anderson" initials="HA" userId="S::handerson@doterra.com::838bcefb-f52f-4c4e-9141-9b46d6c4f11e" providerId="AD"/>
  <p188:author id="{588B7976-6514-01E4-C6A5-325874E2CC81}" name="Camille Condie" initials="CC" userId="S::ccondie@doterra.com::eb07140e-33ef-4b1d-b0c6-1322a53d459a" providerId="AD"/>
  <p188:author id="{260C279F-AC05-287F-FF18-653EB0D00DE3}" name="Lauren Busch" initials="LB" userId="S::lbusch@doterra.com::953f4397-8122-4b41-b0db-04fd0f93ea9b" providerId="AD"/>
  <p188:author id="{2AA004A2-3688-47A6-3E57-6488B3952A4E}" name="Rebekah Burgess" initials="RB" userId="S::rburgess1@doterra.com::9457f1f7-bdcf-427b-a04b-9faa470bea71" providerId="AD"/>
  <p188:author id="{BAF855A7-764B-068B-1ABB-746B6A7727FF}" name="Jessica Knapton" initials="JK" userId="S::jknapton@doterra.com::9c919895-fae3-48e8-97d5-e0bfccc61698" providerId="AD"/>
  <p188:author id="{8FA5ACBA-DDEB-8787-6A8E-F620372BE2E9}" name="Justine Bloome" initials="JB" userId="Justine Bloome" providerId="None"/>
  <p188:author id="{FA8774D4-A784-7832-24E1-072BE54E8C80}" name="Jordan O'Hare" initials="JO" userId="S::johare@doterra.com::219ac60b-d594-4cac-b0a6-0fc63f4f93ed" providerId="AD"/>
  <p188:author id="{3F610EEF-096E-99B8-8D90-16A8F3C3772E}" name="Jade Warburton" initials="JW" userId="S::jwarburton@doterra.com::5aff275e-f1db-434b-be33-50eddcfe2a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E4B"/>
    <a:srgbClr val="000000"/>
    <a:srgbClr val="445362"/>
    <a:srgbClr val="C181BE"/>
    <a:srgbClr val="FCEFCB"/>
    <a:srgbClr val="ECECEC"/>
    <a:srgbClr val="FFE7C3"/>
    <a:srgbClr val="BD5912"/>
    <a:srgbClr val="F3F3F3"/>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4C4F98-B4BC-1F28-37BF-C17FA0F520C6}" v="12" dt="2023-08-11T17:19:32.343"/>
    <p1510:client id="{E22A4EED-9932-0F41-A084-D01C88D2270C}" v="45" dt="2023-08-11T19:31:40.378"/>
    <p1510:client id="{F8C4BEAC-51A8-4A11-93EC-318073AF6445}" v="11" dt="2023-08-11T22:30:16.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8471" autoAdjust="0"/>
  </p:normalViewPr>
  <p:slideViewPr>
    <p:cSldViewPr snapToGrid="0">
      <p:cViewPr varScale="1">
        <p:scale>
          <a:sx n="42" d="100"/>
          <a:sy n="42" d="100"/>
        </p:scale>
        <p:origin x="2388" y="30"/>
      </p:cViewPr>
      <p:guideLst>
        <p:guide orient="horz" pos="2160"/>
        <p:guide pos="3840"/>
        <p:guide pos="576"/>
        <p:guide orient="horz"/>
        <p:guide orient="horz" pos="4320"/>
        <p:guide/>
        <p:guide pos="7680"/>
        <p:guide pos="7104"/>
        <p:guide orient="horz" pos="576"/>
        <p:guide orient="horz" pos="3744"/>
        <p:guide pos="4416"/>
        <p:guide pos="32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C28F6C0-1A4E-F14F-BBB7-AD4F85CFE85D}" type="datetimeFigureOut">
              <a:rPr lang="en-US" smtClean="0"/>
              <a:pPr/>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EE0DBAA-8F45-814F-AC6A-1C77029A94EB}" type="slidenum">
              <a:rPr lang="en-US" smtClean="0"/>
              <a:pPr/>
              <a:t>‹#›</a:t>
            </a:fld>
            <a:endParaRPr lang="en-US"/>
          </a:p>
        </p:txBody>
      </p:sp>
    </p:spTree>
    <p:extLst>
      <p:ext uri="{BB962C8B-B14F-4D97-AF65-F5344CB8AC3E}">
        <p14:creationId xmlns:p14="http://schemas.microsoft.com/office/powerpoint/2010/main" val="3400579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TgoKBx28QH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0DBAA-8F45-814F-AC6A-1C77029A94EB}" type="slidenum">
              <a:rPr lang="en-US" smtClean="0"/>
              <a:pPr/>
              <a:t>1</a:t>
            </a:fld>
            <a:endParaRPr lang="en-US"/>
          </a:p>
        </p:txBody>
      </p:sp>
    </p:spTree>
    <p:extLst>
      <p:ext uri="{BB962C8B-B14F-4D97-AF65-F5344CB8AC3E}">
        <p14:creationId xmlns:p14="http://schemas.microsoft.com/office/powerpoint/2010/main" val="157563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segundo paso es respirar profundamente y tomarte el tiempo para interactuar con la naturaleza. Mientras respiras, sentirás que tu cuerpo se relaja mientras las maravillas de tu entorno se despliegan ante ti. Puedes hacer esto mientras estás de pie, sentado, caminando o acostado en el suelo. Estate presente en tu espacio observando cómo se mueven las hojas de los árboles, los pájaros que vuelan sobre tu cabeza y los insectos que se mueven a su alrededor.</a:t>
            </a:r>
          </a:p>
          <a:p>
            <a:endParaRPr lang="es-ES" dirty="0"/>
          </a:p>
          <a:p>
            <a:r>
              <a:rPr lang="es-ES" dirty="0"/>
              <a:t>Ahora concéntrate en algunos de tus otros sentidos. Escucha el canto de los pájaros, el agua que corre o el viento que se mueve a través del dosel del bosque. Presta atención a los olores del bosque como árboles de coníferas y tierra rica. Considera también lo que no estás oliendo y que normalmente haces como parte de tu vida urbana. Siente la corteza áspera de un árbol y la corteza lisa de otro. Sumerge tus dedos (y tal vez incluso los dedos de los pies) en agua corriente fresca. Toca una piedra en tu cara o frente y experimenta tu temperatura más fría en comparación con tu entorno. Y por supuesto, una de las mejores partes de los baños de bosque es la comunión con un árbol.</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EE0DBAA-8F45-814F-AC6A-1C77029A94EB}" type="slidenum">
              <a:rPr lang="en-US" smtClean="0"/>
              <a:pPr/>
              <a:t>10</a:t>
            </a:fld>
            <a:endParaRPr lang="en-US"/>
          </a:p>
        </p:txBody>
      </p:sp>
    </p:spTree>
    <p:extLst>
      <p:ext uri="{BB962C8B-B14F-4D97-AF65-F5344CB8AC3E}">
        <p14:creationId xmlns:p14="http://schemas.microsoft.com/office/powerpoint/2010/main" val="223060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tercer paso es la transición de regreso a la vida normal. Esta parte de los baños de bosque se trata de tomarte el tiempo para considerar lo que se llevará de tu tiempo en el bosque. Tal vez te sientas inspirado para leer o recitar un pasaje favorito, escribir un haiku o una canción, o meditar mientras consideras las lecciones de la naturaleza que deseas recordar. No importa cómo lo hagas, es importante tener algún tipo de puente de regreso a la vida diaria.</a:t>
            </a:r>
            <a:endParaRPr lang="en-US" dirty="0"/>
          </a:p>
        </p:txBody>
      </p:sp>
      <p:sp>
        <p:nvSpPr>
          <p:cNvPr id="4" name="Slide Number Placeholder 3"/>
          <p:cNvSpPr>
            <a:spLocks noGrp="1"/>
          </p:cNvSpPr>
          <p:nvPr>
            <p:ph type="sldNum" sz="quarter" idx="5"/>
          </p:nvPr>
        </p:nvSpPr>
        <p:spPr/>
        <p:txBody>
          <a:bodyPr/>
          <a:lstStyle/>
          <a:p>
            <a:fld id="{9EE0DBAA-8F45-814F-AC6A-1C77029A94EB}" type="slidenum">
              <a:rPr lang="en-US" smtClean="0"/>
              <a:pPr/>
              <a:t>11</a:t>
            </a:fld>
            <a:endParaRPr lang="en-US"/>
          </a:p>
        </p:txBody>
      </p:sp>
    </p:spTree>
    <p:extLst>
      <p:ext uri="{BB962C8B-B14F-4D97-AF65-F5344CB8AC3E}">
        <p14:creationId xmlns:p14="http://schemas.microsoft.com/office/powerpoint/2010/main" val="78402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Sé que muchos de ustedes están pensando: ¿Qué pasa si no puedo llegar al bosque? ¿Puedo experimentar algo así cuando no estoy allí? Los científicos cuestionaron recientemente cómo llevar la naturaleza al interior. Tomaron estudiantes de medicina voluntarios y los hicieron pasar tiempo al aire libre y luego dormir en habitaciones de hotel mientras difundían aceites esenciales con componentes químicos naturales específicos. Lo que encontraron fue que los participantes del estudio tuvieron experiencias similares con los aceites esenciales a las que tuvieron con la práctica de </a:t>
            </a:r>
            <a:r>
              <a:rPr lang="es-PE" sz="1800" i="1"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 </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Cabe señalar que los aceites esenciales utilizados no eran los mismos que los de la nueva Mezcla de Baño de Bosque </a:t>
            </a:r>
            <a:r>
              <a:rPr lang="es-PE" sz="1800"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 Además, la forma en que se difundieron podría marcar la diferencia, pero el punto es que es posible llevar la naturaleza al interior.</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E0DBAA-8F45-814F-AC6A-1C77029A94EB}" type="slidenum">
              <a:rPr lang="en-US" smtClean="0"/>
              <a:pPr/>
              <a:t>12</a:t>
            </a:fld>
            <a:endParaRPr lang="en-US"/>
          </a:p>
        </p:txBody>
      </p:sp>
    </p:spTree>
    <p:extLst>
      <p:ext uri="{BB962C8B-B14F-4D97-AF65-F5344CB8AC3E}">
        <p14:creationId xmlns:p14="http://schemas.microsoft.com/office/powerpoint/2010/main" val="392065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¡Estoy muy emocionada de presentarles la Mezcla para Baño de Bosque </a:t>
            </a:r>
            <a:r>
              <a:rPr lang="es-ES" dirty="0" err="1"/>
              <a:t>Shinrin-Yoku</a:t>
            </a:r>
            <a:r>
              <a:rPr lang="es-ES" dirty="0"/>
              <a:t>™! Fue creado por el Dr. Hill y tiene un aroma, una historia y un propósito asombrosos. dōTERRA ha desarrollado una mezcla de aceites esenciales con los mismos componentes químicos naturales, llamados </a:t>
            </a:r>
            <a:r>
              <a:rPr lang="es-ES" dirty="0" err="1"/>
              <a:t>fitoncidas</a:t>
            </a:r>
            <a:r>
              <a:rPr lang="es-ES" dirty="0"/>
              <a:t>, que se encuentran en el aire del bosque. Los </a:t>
            </a:r>
            <a:r>
              <a:rPr lang="es-ES" dirty="0" err="1"/>
              <a:t>fitoncidios</a:t>
            </a:r>
            <a:r>
              <a:rPr lang="es-ES" dirty="0"/>
              <a:t> son parte del sistema denso de un árbol e incluyen limoneno y alfa y beta-pineno.</a:t>
            </a:r>
          </a:p>
          <a:p>
            <a:endParaRPr lang="es-ES" dirty="0"/>
          </a:p>
          <a:p>
            <a:r>
              <a:rPr lang="es-ES" dirty="0"/>
              <a:t>Elaborado con sumo cuidado, </a:t>
            </a:r>
            <a:r>
              <a:rPr lang="es-ES" dirty="0" err="1"/>
              <a:t>Shinrin-Yoku</a:t>
            </a:r>
            <a:r>
              <a:rPr lang="es-ES" dirty="0"/>
              <a:t>™ 15mL &amp; 10mL Tópico es una combinación armoniosa de extractos cuidadosamente seleccionados: Limón Destilado, Hoja de Magnolia, Pachulí, Abeto Siberiano, Ciprés </a:t>
            </a:r>
            <a:r>
              <a:rPr lang="es-ES" dirty="0" err="1"/>
              <a:t>Hinoki</a:t>
            </a:r>
            <a:r>
              <a:rPr lang="es-ES" dirty="0"/>
              <a:t>, Toronja, </a:t>
            </a:r>
            <a:r>
              <a:rPr lang="es-ES" dirty="0" err="1"/>
              <a:t>Lavandín</a:t>
            </a:r>
            <a:r>
              <a:rPr lang="es-ES" dirty="0"/>
              <a:t>, Cardamomo, Geranio y </a:t>
            </a:r>
            <a:r>
              <a:rPr lang="es-ES" dirty="0" err="1"/>
              <a:t>Petitgrain</a:t>
            </a:r>
            <a:r>
              <a:rPr lang="es-ES" dirty="0"/>
              <a:t> de Limón.</a:t>
            </a:r>
            <a:endParaRPr lang="en-US" dirty="0"/>
          </a:p>
        </p:txBody>
      </p:sp>
      <p:sp>
        <p:nvSpPr>
          <p:cNvPr id="4" name="Slide Number Placeholder 3"/>
          <p:cNvSpPr>
            <a:spLocks noGrp="1"/>
          </p:cNvSpPr>
          <p:nvPr>
            <p:ph type="sldNum" sz="quarter" idx="5"/>
          </p:nvPr>
        </p:nvSpPr>
        <p:spPr/>
        <p:txBody>
          <a:bodyPr/>
          <a:lstStyle/>
          <a:p>
            <a:fld id="{19D646EB-61B7-604E-BF19-0E6F0214A1F9}" type="slidenum">
              <a:rPr lang="en-US" smtClean="0"/>
              <a:t>13</a:t>
            </a:fld>
            <a:endParaRPr lang="en-US"/>
          </a:p>
        </p:txBody>
      </p:sp>
    </p:spTree>
    <p:extLst>
      <p:ext uri="{BB962C8B-B14F-4D97-AF65-F5344CB8AC3E}">
        <p14:creationId xmlns:p14="http://schemas.microsoft.com/office/powerpoint/2010/main" val="2433031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Permítanme compartir el estudio sobre la Mezcla de Baño de Bosque </a:t>
            </a:r>
            <a:r>
              <a:rPr lang="es-PE" sz="1800"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 Seis participantes difundieron </a:t>
            </a:r>
            <a:r>
              <a:rPr lang="es-PE" sz="1800"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 durante ocho horas por noche durante seis noches consecutivas. Fueron probados para varios puntos finales relacionados con el estrés. En general, los participantes experimentaron beneficios como los asociados con los baños de bosque, y los resultados incluso se acercaron a la significación estadística, lo que es increíblemente prometedor para un pequeño estudio piloto.</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 </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Aquí hay un poco sobre la ciencia detrás de la creación de esta increíble mezcla: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 </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800" dirty="0">
                <a:effectLst/>
                <a:latin typeface="Calibri" panose="020F0502020204030204" pitchFamily="34" charset="0"/>
                <a:ea typeface="MS Mincho" panose="02020609040205080304" pitchFamily="49" charset="-128"/>
                <a:cs typeface="Calibri" panose="020F0502020204030204" pitchFamily="34" charset="0"/>
              </a:rPr>
              <a:t>Formulado con aceites esenciales ricos en terpenos a los que se han atribuido efectos positivos de los baños de bosque.</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800" dirty="0">
                <a:effectLst/>
                <a:latin typeface="Calibri" panose="020F0502020204030204" pitchFamily="34" charset="0"/>
                <a:ea typeface="MS Mincho" panose="02020609040205080304" pitchFamily="49" charset="-128"/>
                <a:cs typeface="Calibri" panose="020F0502020204030204" pitchFamily="34" charset="0"/>
              </a:rPr>
              <a:t>Contiene </a:t>
            </a:r>
            <a:r>
              <a:rPr lang="es-PE" sz="1800" b="1" dirty="0" err="1">
                <a:effectLst/>
                <a:latin typeface="Calibri" panose="020F0502020204030204" pitchFamily="34" charset="0"/>
                <a:ea typeface="MS Mincho" panose="02020609040205080304" pitchFamily="49" charset="-128"/>
                <a:cs typeface="Calibri" panose="020F0502020204030204" pitchFamily="34" charset="0"/>
              </a:rPr>
              <a:t>fitoncidas</a:t>
            </a:r>
            <a:r>
              <a:rPr lang="es-PE" sz="1800" dirty="0">
                <a:effectLst/>
                <a:latin typeface="Calibri" panose="020F0502020204030204" pitchFamily="34" charset="0"/>
                <a:ea typeface="MS Mincho" panose="02020609040205080304" pitchFamily="49" charset="-128"/>
                <a:cs typeface="Calibri" panose="020F0502020204030204" pitchFamily="34" charset="0"/>
              </a:rPr>
              <a:t> importantes, incluidos limoneno, α-pineno, β-pineno.</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800" dirty="0">
                <a:effectLst/>
                <a:latin typeface="Calibri" panose="020F0502020204030204" pitchFamily="34" charset="0"/>
                <a:ea typeface="MS Mincho" panose="02020609040205080304" pitchFamily="49" charset="-128"/>
                <a:cs typeface="Calibri" panose="020F0502020204030204" pitchFamily="34" charset="0"/>
              </a:rPr>
              <a:t>Se ha demostrado que la exposición a espacios verdes </a:t>
            </a:r>
            <a:r>
              <a:rPr lang="es-PE" sz="1800" b="1" dirty="0">
                <a:effectLst/>
                <a:latin typeface="Calibri" panose="020F0502020204030204" pitchFamily="34" charset="0"/>
                <a:ea typeface="MS Mincho" panose="02020609040205080304" pitchFamily="49" charset="-128"/>
                <a:cs typeface="Calibri" panose="020F0502020204030204" pitchFamily="34" charset="0"/>
              </a:rPr>
              <a:t>promueve la calma y la relajación</a:t>
            </a:r>
            <a:r>
              <a:rPr lang="es-PE" sz="1800" dirty="0">
                <a:effectLst/>
                <a:latin typeface="Calibri" panose="020F0502020204030204" pitchFamily="34" charset="0"/>
                <a:ea typeface="MS Mincho" panose="02020609040205080304" pitchFamily="49" charset="-128"/>
                <a:cs typeface="Calibri" panose="020F0502020204030204" pitchFamily="34" charset="0"/>
              </a:rPr>
              <a: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800" dirty="0">
                <a:effectLst/>
                <a:latin typeface="Calibri" panose="020F0502020204030204" pitchFamily="34" charset="0"/>
                <a:ea typeface="MS Mincho" panose="02020609040205080304" pitchFamily="49" charset="-128"/>
                <a:cs typeface="Calibri" panose="020F0502020204030204" pitchFamily="34" charset="0"/>
              </a:rPr>
              <a:t>El limón, la hoja de magnolia, el abeto siberiano, el pachulí y los aceites esenciales que contienen limoneno, </a:t>
            </a:r>
            <a:r>
              <a:rPr lang="es-PE" sz="1800" dirty="0" err="1">
                <a:effectLst/>
                <a:latin typeface="Calibri" panose="020F0502020204030204" pitchFamily="34" charset="0"/>
                <a:ea typeface="MS Mincho" panose="02020609040205080304" pitchFamily="49" charset="-128"/>
                <a:cs typeface="Calibri" panose="020F0502020204030204" pitchFamily="34" charset="0"/>
              </a:rPr>
              <a:t>linalol</a:t>
            </a:r>
            <a:r>
              <a:rPr lang="es-PE" sz="1800" dirty="0">
                <a:effectLst/>
                <a:latin typeface="Calibri" panose="020F0502020204030204" pitchFamily="34" charset="0"/>
                <a:ea typeface="MS Mincho" panose="02020609040205080304" pitchFamily="49" charset="-128"/>
                <a:cs typeface="Calibri" panose="020F0502020204030204" pitchFamily="34" charset="0"/>
              </a:rPr>
              <a:t> y α-pineno se han estudiado </a:t>
            </a:r>
            <a:r>
              <a:rPr lang="es-PE" sz="1800" b="1" dirty="0">
                <a:effectLst/>
                <a:latin typeface="Calibri" panose="020F0502020204030204" pitchFamily="34" charset="0"/>
                <a:ea typeface="MS Mincho" panose="02020609040205080304" pitchFamily="49" charset="-128"/>
                <a:cs typeface="Calibri" panose="020F0502020204030204" pitchFamily="34" charset="0"/>
              </a:rPr>
              <a:t>para promover la calma y tener un efecto positivo en el estado de ánimo.</a:t>
            </a:r>
            <a:endParaRPr lang="en-US" sz="1800" b="1"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E0DBAA-8F45-814F-AC6A-1C77029A94EB}" type="slidenum">
              <a:rPr lang="en-US" smtClean="0"/>
              <a:pPr/>
              <a:t>14</a:t>
            </a:fld>
            <a:endParaRPr lang="en-US"/>
          </a:p>
        </p:txBody>
      </p:sp>
    </p:spTree>
    <p:extLst>
      <p:ext uri="{BB962C8B-B14F-4D97-AF65-F5344CB8AC3E}">
        <p14:creationId xmlns:p14="http://schemas.microsoft.com/office/powerpoint/2010/main" val="420286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800" dirty="0">
                <a:effectLst/>
                <a:latin typeface="Calibri" panose="020F0502020204030204" pitchFamily="34" charset="0"/>
                <a:ea typeface="MS Mincho" panose="02020609040205080304" pitchFamily="49" charset="-128"/>
                <a:cs typeface="Calibri" panose="020F0502020204030204" pitchFamily="34" charset="0"/>
              </a:rPr>
              <a:t>Tienes muchas maneras de usar la Mezcla de Baño de Bosque </a:t>
            </a:r>
            <a:r>
              <a:rPr lang="es-PE" sz="1800"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800" dirty="0">
                <a:effectLst/>
                <a:latin typeface="Calibri" panose="020F0502020204030204" pitchFamily="34" charset="0"/>
                <a:ea typeface="MS Mincho" panose="02020609040205080304" pitchFamily="49" charset="-128"/>
                <a:cs typeface="Calibri" panose="020F0502020204030204" pitchFamily="34" charset="0"/>
              </a:rPr>
              <a:t>Una sencilla es difundirlo en tu hogar. La meditación o el yoga son excelentes actividades para hacer mientras se respira </a:t>
            </a:r>
            <a:r>
              <a:rPr lang="es-PE" sz="1800"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 </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800" dirty="0">
                <a:effectLst/>
                <a:latin typeface="Calibri" panose="020F0502020204030204" pitchFamily="34" charset="0"/>
                <a:ea typeface="MS Mincho" panose="02020609040205080304" pitchFamily="49" charset="-128"/>
                <a:cs typeface="Calibri" panose="020F0502020204030204" pitchFamily="34" charset="0"/>
              </a:rPr>
              <a:t>Los arreglos florales o la poda de árboles se pueden combinar fácilmente con una experiencia </a:t>
            </a:r>
            <a:r>
              <a:rPr lang="es-PE" sz="1800"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 </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800" dirty="0">
                <a:effectLst/>
                <a:latin typeface="Calibri" panose="020F0502020204030204" pitchFamily="34" charset="0"/>
                <a:ea typeface="MS Mincho" panose="02020609040205080304" pitchFamily="49" charset="-128"/>
                <a:cs typeface="Calibri" panose="020F0502020204030204" pitchFamily="34" charset="0"/>
              </a:rPr>
              <a:t>Para recrear la sensación de un baño en el bosque, puedes reproducir un video del bosque mientras difundes o aplicas tópicamente el </a:t>
            </a:r>
            <a:r>
              <a:rPr lang="es-PE" sz="1800" dirty="0" err="1">
                <a:effectLst/>
                <a:latin typeface="Calibri" panose="020F0502020204030204" pitchFamily="34" charset="0"/>
                <a:ea typeface="MS Mincho" panose="02020609040205080304" pitchFamily="49" charset="-128"/>
                <a:cs typeface="Calibri" panose="020F0502020204030204" pitchFamily="34" charset="0"/>
              </a:rPr>
              <a:t>Shinrin-Yoku</a:t>
            </a:r>
            <a:r>
              <a:rPr lang="es-PE" sz="1800" dirty="0">
                <a:effectLst/>
                <a:latin typeface="Calibri" panose="020F0502020204030204" pitchFamily="34" charset="0"/>
                <a:ea typeface="MS Mincho" panose="02020609040205080304" pitchFamily="49" charset="-128"/>
                <a:cs typeface="Calibri" panose="020F0502020204030204" pitchFamily="34" charset="0"/>
              </a:rPr>
              <a: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EE0DBAA-8F45-814F-AC6A-1C77029A94EB}" type="slidenum">
              <a:rPr lang="en-US" smtClean="0"/>
              <a:pPr/>
              <a:t>15</a:t>
            </a:fld>
            <a:endParaRPr lang="en-US"/>
          </a:p>
        </p:txBody>
      </p:sp>
    </p:spTree>
    <p:extLst>
      <p:ext uri="{BB962C8B-B14F-4D97-AF65-F5344CB8AC3E}">
        <p14:creationId xmlns:p14="http://schemas.microsoft.com/office/powerpoint/2010/main" val="385269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Notas del presentador: Puedes omitir esta diapositiva para ahorrar tiempo o si no te ajustas al tema que buscas. Para aquellos con asistentes que adoran a los animales, esta información evitará preocupaciones o malentendidos que deben disiparse más adelante.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Recuerda, tu entorno es también el entorno de tu mascota. Es posible que te sorprenda al descubrir que muchos productos de fragancia, desde velas y ambientadores hasta perfumes, están llenos de químicos y toxinas artificiales. Lo inhalas, y tu mascota también.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Aquí hay algunos consejos para difundir los aceites esenciales alrededor de tu mascota:</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Usa solo tres o cuatro gotas de un aceite esencial en un difusor a base de agua. Los aceites esenciales puros son increíblemente potentes, por lo que solo unas pocas gotas pueden llenar toda una habitación con sus aromas.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Asegúrate de que el aceite esencial sea seguro para usar cerca de las mascotas. Ponte en contacto con tu veterinario con cualquier pregunta.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Coloca el difusor en un lugar donde tu mascota no pueda volcarlo.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Al difundir, deja la puerta abierta para que tu mascota pueda entrar y salir cuando lo desee.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D646EB-61B7-604E-BF19-0E6F0214A1F9}" type="slidenum">
              <a:rPr lang="en-US" smtClean="0"/>
              <a:t>16</a:t>
            </a:fld>
            <a:endParaRPr lang="en-US"/>
          </a:p>
        </p:txBody>
      </p:sp>
    </p:spTree>
    <p:extLst>
      <p:ext uri="{BB962C8B-B14F-4D97-AF65-F5344CB8AC3E}">
        <p14:creationId xmlns:p14="http://schemas.microsoft.com/office/powerpoint/2010/main" val="2854632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Vamos a cambiar de tema por un momento y discutir qué hace que dōTERRA sea diferente. Lo que hace diferente a esta comunidad es la pureza: productos puros, intenciones puras, prácticas comerciales puras y amor puro por la humanidad.</a:t>
            </a:r>
            <a:endParaRPr lang="en-US" dirty="0"/>
          </a:p>
        </p:txBody>
      </p:sp>
      <p:sp>
        <p:nvSpPr>
          <p:cNvPr id="4" name="Slide Number Placeholder 3"/>
          <p:cNvSpPr>
            <a:spLocks noGrp="1"/>
          </p:cNvSpPr>
          <p:nvPr>
            <p:ph type="sldNum" sz="quarter" idx="5"/>
          </p:nvPr>
        </p:nvSpPr>
        <p:spPr/>
        <p:txBody>
          <a:bodyPr/>
          <a:lstStyle/>
          <a:p>
            <a:fld id="{19D646EB-61B7-604E-BF19-0E6F0214A1F9}" type="slidenum">
              <a:rPr lang="en-US" smtClean="0"/>
              <a:t>17</a:t>
            </a:fld>
            <a:endParaRPr lang="en-US"/>
          </a:p>
        </p:txBody>
      </p:sp>
    </p:spTree>
    <p:extLst>
      <p:ext uri="{BB962C8B-B14F-4D97-AF65-F5344CB8AC3E}">
        <p14:creationId xmlns:p14="http://schemas.microsoft.com/office/powerpoint/2010/main" val="3249544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Notas del presentador: Reproducir el video:</a:t>
            </a:r>
          </a:p>
          <a:p>
            <a:r>
              <a:rPr lang="en-US" i="1" dirty="0"/>
              <a:t> </a:t>
            </a:r>
            <a:r>
              <a:rPr lang="en-US" i="1" u="sng" dirty="0">
                <a:hlinkClick r:id="rId3"/>
              </a:rPr>
              <a:t>https://youtu.be/TgoKBx28QHA</a:t>
            </a:r>
            <a:r>
              <a:rPr lang="en-US" i="1" dirty="0"/>
              <a:t>.</a:t>
            </a:r>
            <a:endParaRPr lang="en-US" dirty="0"/>
          </a:p>
          <a:p>
            <a:endParaRPr lang="en-US" dirty="0"/>
          </a:p>
        </p:txBody>
      </p:sp>
      <p:sp>
        <p:nvSpPr>
          <p:cNvPr id="4" name="Slide Number Placeholder 3"/>
          <p:cNvSpPr>
            <a:spLocks noGrp="1"/>
          </p:cNvSpPr>
          <p:nvPr>
            <p:ph type="sldNum" sz="quarter" idx="5"/>
          </p:nvPr>
        </p:nvSpPr>
        <p:spPr/>
        <p:txBody>
          <a:bodyPr/>
          <a:lstStyle/>
          <a:p>
            <a:fld id="{9EE0DBAA-8F45-814F-AC6A-1C77029A94EB}" type="slidenum">
              <a:rPr lang="en-US" smtClean="0"/>
              <a:pPr/>
              <a:t>18</a:t>
            </a:fld>
            <a:endParaRPr lang="en-US"/>
          </a:p>
        </p:txBody>
      </p:sp>
    </p:spTree>
    <p:extLst>
      <p:ext uri="{BB962C8B-B14F-4D97-AF65-F5344CB8AC3E}">
        <p14:creationId xmlns:p14="http://schemas.microsoft.com/office/powerpoint/2010/main" val="3355125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Es importante discutir la pureza del aceite esencial. La pureza de un aceite esencial es su característica más importante. La pureza afecta la seguridad, la eficacia y la potencia. Desafortunadamente, la industria de los aceites esenciales está plagada de adulteración y contaminación. Existe poca regulación del mercado.</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Los aceites esenciales puros son costosos de producir, y los proveedores y corredores sin escrúpulos pueden tratar de reducir el costo de sus productos agregando otras sustancias, adulterando el producto final. Es posible que una empresa ni siquiera sepa que los aceites esenciales que vende están adulterados. Compran a un corredor en el que confían, sin darse cuenta de que están siendo engañados porque no tienen los recursos o la experiencia para probar los tipos de adulteración más sofisticados. Anuncian sus productos como puros, cuando en realidad este no es el caso.</a:t>
            </a:r>
          </a:p>
          <a:p>
            <a:pPr marL="0" marR="0">
              <a:lnSpc>
                <a:spcPct val="107000"/>
              </a:lnSpc>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Cada lote de aceite esencial dōTERRA® se somete a rigurosas pruebas internas y de terceros para garantizar que sus productos estén libres de adulteración. Desde la fuente hasta ti, los aceites esenciales de dōTERRA están certificados como puros, lo que significa que puedes tener total tranquilidad cuando eliges llevarlos a tu hogar y a tus rutinas.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dōTERRA se compromete a obtener lo mejor y ayudar al máximo. Esto significa obtener aceites esenciales puros de manera sostenible, ética y responsable para las personas y las comunidades de todo el mundo, cuidando de las personas y del medio ambiente. Eliminan a los intermediarios y, en cambio, trabajan directamente con los agricultores y los recolectores. Pagan salarios justos y puntuales y desarrollan asociaciones a largo plazo. Este enfoque también significa que pueden monitorear la pureza de un aceite esencial desde el principio en la fuente.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Si quieres saber más, puedes aprender todo sobre este tema en sourcetoyou.com o hablar conmigo después de clase.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461C0D-7A4D-914C-AE44-35B8DFC55AFB}" type="slidenum">
              <a:rPr lang="en-US" smtClean="0"/>
              <a:t>19</a:t>
            </a:fld>
            <a:endParaRPr lang="en-US"/>
          </a:p>
        </p:txBody>
      </p:sp>
    </p:spTree>
    <p:extLst>
      <p:ext uri="{BB962C8B-B14F-4D97-AF65-F5344CB8AC3E}">
        <p14:creationId xmlns:p14="http://schemas.microsoft.com/office/powerpoint/2010/main" val="228466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i="1" dirty="0"/>
              <a:t>Notas del presentador: Esta cita se puede leer en voz alta o simplemente dejarse en la pantalla mientras la gente llega a la clase.</a:t>
            </a:r>
            <a:endParaRPr lang="en-US" dirty="0"/>
          </a:p>
        </p:txBody>
      </p:sp>
      <p:sp>
        <p:nvSpPr>
          <p:cNvPr id="4" name="Slide Number Placeholder 3"/>
          <p:cNvSpPr>
            <a:spLocks noGrp="1"/>
          </p:cNvSpPr>
          <p:nvPr>
            <p:ph type="sldNum" sz="quarter" idx="5"/>
          </p:nvPr>
        </p:nvSpPr>
        <p:spPr/>
        <p:txBody>
          <a:bodyPr/>
          <a:lstStyle/>
          <a:p>
            <a:fld id="{9EE0DBAA-8F45-814F-AC6A-1C77029A94EB}" type="slidenum">
              <a:rPr lang="en-US" smtClean="0"/>
              <a:pPr/>
              <a:t>2</a:t>
            </a:fld>
            <a:endParaRPr lang="en-US"/>
          </a:p>
        </p:txBody>
      </p:sp>
    </p:spTree>
    <p:extLst>
      <p:ext uri="{BB962C8B-B14F-4D97-AF65-F5344CB8AC3E}">
        <p14:creationId xmlns:p14="http://schemas.microsoft.com/office/powerpoint/2010/main" val="3266004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dōTERRA tiene el compromiso de obtener lo mejor y ayudar al máximo, un compromiso conocido como Abastecimiento de Co-Impacto. Eso significa que dōTERRA obtiene aceites esenciales puros de una manera sostenible, ética y responsable para las personas y las comunidades de todo el mundo, así como para el medio ambiente. dōTERRA también monitorea la pureza de un aceite esencial, desde su origen hasta el momento en que se embotella para ti.</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dōTERRA elimina a los intermediarios, trabaja directamente con agricultores y recolectores y proporciona salarios justos y puntuales para desarrollar asociaciones a largo plazo. Muchos de los cultivadores de la Red Botánica Global de dōTERRA® viven en países en desarrollo y necesitan una compensación justa y constante para mantener a sus familias y administrar sus negocios.</a:t>
            </a:r>
          </a:p>
          <a:p>
            <a:pPr marL="0" marR="0">
              <a:lnSpc>
                <a:spcPct val="107000"/>
              </a:lnSpc>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Además de proporcionar compensación a los cultivadores y destiladores, dōTERRA apoya las iniciativas de abastecimiento de impacto compartido que están diseñadas para mejorar la calidad de vida de quienes se asocian con la empresa. Con estas iniciativas, dōTERRA ayuda a brindar servicios muy necesarios, como escuelas, nuevos equipos y maquinaria, y agua limpia, a las comunidades de cultivo y destilación en todo el mundo. Decenas de miles de personas y familias se benefician del innovador y </a:t>
            </a:r>
            <a:r>
              <a:rPr lang="es-PE" sz="1200" dirty="0" err="1">
                <a:effectLst/>
                <a:latin typeface="Calibri" panose="020F0502020204030204" pitchFamily="34" charset="0"/>
                <a:ea typeface="MS Mincho" panose="02020609040205080304" pitchFamily="49" charset="-128"/>
                <a:cs typeface="Calibri" panose="020F0502020204030204" pitchFamily="34" charset="0"/>
              </a:rPr>
              <a:t>empoderador</a:t>
            </a:r>
            <a:r>
              <a:rPr lang="es-PE" sz="1200" dirty="0">
                <a:effectLst/>
                <a:latin typeface="Calibri" panose="020F0502020204030204" pitchFamily="34" charset="0"/>
                <a:ea typeface="MS Mincho" panose="02020609040205080304" pitchFamily="49" charset="-128"/>
                <a:cs typeface="Calibri" panose="020F0502020204030204" pitchFamily="34" charset="0"/>
              </a:rPr>
              <a:t> modelo de abastecimiento de Co-Impacto.</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D646EB-61B7-604E-BF19-0E6F0214A1F9}" type="slidenum">
              <a:rPr lang="en-US" smtClean="0"/>
              <a:t>20</a:t>
            </a:fld>
            <a:endParaRPr lang="en-US"/>
          </a:p>
        </p:txBody>
      </p:sp>
    </p:spTree>
    <p:extLst>
      <p:ext uri="{BB962C8B-B14F-4D97-AF65-F5344CB8AC3E}">
        <p14:creationId xmlns:p14="http://schemas.microsoft.com/office/powerpoint/2010/main" val="229477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MS Mincho" panose="02020609040205080304" pitchFamily="49" charset="-128"/>
                <a:cs typeface="Calibri" panose="020F0502020204030204" pitchFamily="34" charset="0"/>
              </a:rPr>
              <a:t> </a:t>
            </a:r>
            <a:r>
              <a:rPr lang="es-PE" sz="1200" dirty="0">
                <a:effectLst/>
                <a:latin typeface="Calibri" panose="020F0502020204030204" pitchFamily="34" charset="0"/>
                <a:ea typeface="MS Mincho" panose="02020609040205080304" pitchFamily="49" charset="-128"/>
                <a:cs typeface="Calibri" panose="020F0502020204030204" pitchFamily="34" charset="0"/>
              </a:rPr>
              <a:t>Finalmente, llegamos a los Distribuidores Independientes de dōTERRA®: aquellos de nosotros que compartimos, enseñamos y vendemos aceites esenciales de dōTERRA, ¡incluyéndome a mí! dōTERRA fue extremadamente deliberado al elegir un modelo de venta directa. Los aceites esenciales son increíblemente experienciales, y la mayoría de las personas descubren que hay una curva de aprendizaje cuando recién comienzan. Tener a alguien personalmente que te presente y te enseñe cómo usar tus aceites esenciales es invaluable. Podrías decir que es. . . ¡esencial!</a:t>
            </a:r>
          </a:p>
          <a:p>
            <a:pPr marL="0" marR="0">
              <a:lnSpc>
                <a:spcPct val="107000"/>
              </a:lnSpc>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Los Distribuidores Independientes de Productos deben proporcionar una experiencia de servicio al cliente sólida y de apoyo que también sea cálida y acogedora. Somos personas reales que siempre pueden servir como tu primer punto de contacto cuando estás aprendiendo a usar tus productos o necesitas ayuda. Somos como socios incorporados o guías personales en tu viaje de bienestar.</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D646EB-61B7-604E-BF19-0E6F0214A1F9}" type="slidenum">
              <a:rPr lang="en-US" smtClean="0"/>
              <a:t>21</a:t>
            </a:fld>
            <a:endParaRPr lang="en-US"/>
          </a:p>
        </p:txBody>
      </p:sp>
    </p:spTree>
    <p:extLst>
      <p:ext uri="{BB962C8B-B14F-4D97-AF65-F5344CB8AC3E}">
        <p14:creationId xmlns:p14="http://schemas.microsoft.com/office/powerpoint/2010/main" val="3123615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¿Te gustaría que te mostrara cómo registrarte y recibir tu primer año de membresía gratis?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¡La membresía te da un 25% de descuento en cada compra! Hay algunos otros beneficios que querrás considerar:</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Envío gratis en cualquier pedido de más de 100 VP</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Un Difusor Pebble™ gratis (valorado en $33 al por menor) como regalo con una nueva cuenta de membresía y un pedido inicial de 150 VP</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endParaRPr lang="es-PE" sz="1200" dirty="0">
              <a:effectLst/>
              <a:latin typeface="Calibri" panose="020F0502020204030204" pitchFamily="34" charset="0"/>
              <a:ea typeface="MS Mincho" panose="02020609040205080304" pitchFamily="49" charset="-128"/>
              <a:cs typeface="Calibri" panose="020F0502020204030204" pitchFamily="34"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Una vez que tu cuenta esté configurada, te mostraré cómo puedes ganar dólares dōTERRA® cada vez que tus amigos se registren usando tu enlace de referencia. El programa Recomienda A un Amigo es la forma más sencilla de recibir dólares de dōTERRA, que se pueden usar para pagar cualquier cosa en doterra.com.</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C6D50B-2797-49CF-92DA-A9956277ADD3}" type="slidenum">
              <a:rPr lang="en-US"/>
              <a:t>22</a:t>
            </a:fld>
            <a:endParaRPr lang="en-US"/>
          </a:p>
        </p:txBody>
      </p:sp>
    </p:spTree>
    <p:extLst>
      <p:ext uri="{BB962C8B-B14F-4D97-AF65-F5344CB8AC3E}">
        <p14:creationId xmlns:p14="http://schemas.microsoft.com/office/powerpoint/2010/main" val="4096727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Para aquellos que buscan formas sencillas de eliminar las toxinas del hogar y de la vida diaria, los productos aromáticos son puntos de partida fáciles. Decir adiós a las fragancias sintéticas de velas, ambientadores y otros productos artificiales no significa que tengas que renunciar a los maravillosos aromas que tanto te gustan.</a:t>
            </a:r>
          </a:p>
          <a:p>
            <a:endParaRPr lang="es-ES" dirty="0"/>
          </a:p>
          <a:p>
            <a:r>
              <a:rPr lang="es-ES" dirty="0"/>
              <a:t>Es por eso que dōTERRA creó la colección Aroma Esenciales, que viene con los mejores aceites esenciales para ayudarte a refrescar el aire y mantener a tu familia a salvo de toxinas dañinas. Puedes agregar </a:t>
            </a:r>
            <a:r>
              <a:rPr lang="es-ES" dirty="0" err="1"/>
              <a:t>Shinrin-Yoku</a:t>
            </a:r>
            <a:r>
              <a:rPr lang="es-ES" dirty="0"/>
              <a:t>™ a esta increíble colección.</a:t>
            </a:r>
            <a:endParaRPr lang="en-US" dirty="0"/>
          </a:p>
        </p:txBody>
      </p:sp>
      <p:sp>
        <p:nvSpPr>
          <p:cNvPr id="4" name="Slide Number Placeholder 3"/>
          <p:cNvSpPr>
            <a:spLocks noGrp="1"/>
          </p:cNvSpPr>
          <p:nvPr>
            <p:ph type="sldNum" sz="quarter" idx="5"/>
          </p:nvPr>
        </p:nvSpPr>
        <p:spPr/>
        <p:txBody>
          <a:bodyPr/>
          <a:lstStyle/>
          <a:p>
            <a:fld id="{DA20E4CE-FC3F-4A1A-8AED-5F9ED1FD56F4}" type="slidenum">
              <a:rPr lang="en-US" smtClean="0"/>
              <a:t>23</a:t>
            </a:fld>
            <a:endParaRPr lang="en-US"/>
          </a:p>
        </p:txBody>
      </p:sp>
    </p:spTree>
    <p:extLst>
      <p:ext uri="{BB962C8B-B14F-4D97-AF65-F5344CB8AC3E}">
        <p14:creationId xmlns:p14="http://schemas.microsoft.com/office/powerpoint/2010/main" val="1004890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Antes de concluir, quiero compartir lo que sé que es la forma óptima de aprovechar al máximo los productos dōTERRA®.</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Notas del presentador: Comparte un poderoso testimonio sobre por qué tener siempre productos dōTERRA en tu hogar ayuda con el descanso y te ha ayudado personalmente. Debes presentar una de las experiencias más emotivas e impactantes que hayas tenido con los productos dōTERRA. Comparte auténticamente desde el corazón. Concluye discutiendo el LRP.</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Si eres como yo y quieres tener aceites esenciales a la mano para cualquier ocasión, únete al Programa de Recompensas por Lealtad. Al unirte al programa y realizar pedidos mensuales, tiene la oportunidad de:</a:t>
            </a:r>
          </a:p>
          <a:p>
            <a:pPr marL="0" marR="0">
              <a:lnSpc>
                <a:spcPct val="107000"/>
              </a:lnSpc>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Califica para artículos promocionales exclusivos, incluido un producto mensual gratuito</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Acumula puntos, que podrás canjear por más productos gratis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s-PE" sz="1200" dirty="0">
                <a:effectLst/>
                <a:latin typeface="Calibri" panose="020F0502020204030204" pitchFamily="34" charset="0"/>
                <a:ea typeface="MS Mincho" panose="02020609040205080304" pitchFamily="49" charset="-128"/>
                <a:cs typeface="Calibri" panose="020F0502020204030204" pitchFamily="34" charset="0"/>
              </a:rPr>
              <a:t>Califica para ganar comisiones como parte del plan de compensación de dōTERRA</a:t>
            </a:r>
          </a:p>
          <a:p>
            <a:pPr marL="0" marR="0">
              <a:lnSpc>
                <a:spcPct val="107000"/>
              </a:lnSpc>
              <a:spcBef>
                <a:spcPts val="0"/>
              </a:spcBef>
              <a:spcAft>
                <a:spcPts val="0"/>
              </a:spcAft>
            </a:pP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Si estás interesado, siéntete libre de navegar doterra.com para comenzar y ver qué productos te gustaría probar a continuación.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Me acercaré para responder cualquier pregunta.</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461C0D-7A4D-914C-AE44-35B8DFC55AFB}" type="slidenum">
              <a:rPr lang="en-US" smtClean="0"/>
              <a:t>24</a:t>
            </a:fld>
            <a:endParaRPr lang="en-US"/>
          </a:p>
        </p:txBody>
      </p:sp>
    </p:spTree>
    <p:extLst>
      <p:ext uri="{BB962C8B-B14F-4D97-AF65-F5344CB8AC3E}">
        <p14:creationId xmlns:p14="http://schemas.microsoft.com/office/powerpoint/2010/main" val="991348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En términos generales, atendemos a tres tipos de personas.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El primer tipo de persona está emocionado de vivir un estilo de vida natural. Cuando estas personas aprenden sobre el poder de los aceites esenciales, no pueden esperar para compartir los productos con sus familias. dōTERRA apoya a este tipo de personas brindándoles educación gratuita sobre aceites esenciales y un generoso Programa de Recompensas de Lealtad.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PD: Como cliente, puedes ganar dólares dōTERRA® (como crédito de la tienda para doterra.com) contándoles a tus amigos y familiares acerca de tus productos favoritos.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El segundo tipo de persona está sentado aquí, pensando</a:t>
            </a:r>
            <a:r>
              <a:rPr lang="es-PE" sz="1200" i="1" dirty="0">
                <a:effectLst/>
                <a:latin typeface="Calibri" panose="020F0502020204030204" pitchFamily="34" charset="0"/>
                <a:ea typeface="MS Mincho" panose="02020609040205080304" pitchFamily="49" charset="-128"/>
                <a:cs typeface="Calibri" panose="020F0502020204030204" pitchFamily="34" charset="0"/>
              </a:rPr>
              <a:t>: ¡Oh, mi madre necesita estos productos! </a:t>
            </a:r>
            <a:r>
              <a:rPr lang="es-PE" sz="1200" dirty="0">
                <a:effectLst/>
                <a:latin typeface="Calibri" panose="020F0502020204030204" pitchFamily="34" charset="0"/>
                <a:ea typeface="MS Mincho" panose="02020609040205080304" pitchFamily="49" charset="-128"/>
                <a:cs typeface="Calibri" panose="020F0502020204030204" pitchFamily="34" charset="0"/>
              </a:rPr>
              <a:t>O quiero que mi amigo sepa sobre esto. Estas personas naturalmente quieren compartir lo que aman. dōTERRA apoya a este tipo de personas recompensando los esfuerzos por compartir productos, ganando dinero extra cada mes. Millones de personas en todo el mundo actualmente reciben productos de dōTERRA de esta manera.</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El tercer tipo de persona me ha estado escuchando y pensando: ¡Eso es lo que quiero hacer! Quiero cambiar la vida de las personas educándolas sobre el poder de los aceites esenciales. dōTERRA apoya a este tipo de personas con un generoso plan de compensación. A medida que estas personas educan a otras sobre el poder de las soluciones naturales, pueden ganar lo suficiente para complementar sus ingresos y disfrutar de un mayor control sobre su tiempo y sus finanzas.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s-PE" sz="1200" dirty="0">
                <a:effectLst/>
                <a:latin typeface="Calibri" panose="020F0502020204030204" pitchFamily="34" charset="0"/>
                <a:ea typeface="MS Mincho" panose="02020609040205080304" pitchFamily="49" charset="-128"/>
                <a:cs typeface="Calibri" panose="020F0502020204030204" pitchFamily="34" charset="0"/>
              </a:rPr>
              <a:t>Si eres del segundo o tercer tipo de persona, habla conmigo después de la clase y te daré más información.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461C0D-7A4D-914C-AE44-35B8DFC55AFB}" type="slidenum">
              <a:rPr lang="en-US" smtClean="0"/>
              <a:t>25</a:t>
            </a:fld>
            <a:endParaRPr lang="en-US"/>
          </a:p>
        </p:txBody>
      </p:sp>
    </p:spTree>
    <p:extLst>
      <p:ext uri="{BB962C8B-B14F-4D97-AF65-F5344CB8AC3E}">
        <p14:creationId xmlns:p14="http://schemas.microsoft.com/office/powerpoint/2010/main" val="69904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Algunos de ustedes pueden reconocer esta imagen. Para aquellos que son nuevos, esta es la Pirámide del Bienestar de dōTERRA®. Fue creado teniendo en cuenta los principios básicos de salud que se complementan entre sí. Piensa en tu salud como bloques apilados: si quitas los cimientos, todo se derrumba. La nutrición, la digestión, el movimiento y el metabolismo afectan todos los demás aspectos de tu salud y bienestar. Estos principios de bienestar son los mismos factores de estilo de vida que afectan la salud en general.</a:t>
            </a:r>
          </a:p>
          <a:p>
            <a:endParaRPr lang="es-ES" b="1" dirty="0"/>
          </a:p>
          <a:p>
            <a:pPr marL="171450" indent="-171450">
              <a:buFont typeface="Arial" panose="020B0604020202020204" pitchFamily="34" charset="0"/>
              <a:buChar char="•"/>
            </a:pPr>
            <a:r>
              <a:rPr lang="en-US" b="1" dirty="0" err="1"/>
              <a:t>Nutrición</a:t>
            </a:r>
            <a:r>
              <a:rPr lang="en-US" b="1" dirty="0"/>
              <a:t>: </a:t>
            </a:r>
            <a:r>
              <a:rPr lang="es-ES" dirty="0"/>
              <a:t>Todos los sistemas de tu cuerpo requieren una nutrición adecuada para funcionar, por lo que es importante llevar una dieta rica en proteínas, vitaminas y minerales.</a:t>
            </a:r>
          </a:p>
          <a:p>
            <a:pPr marL="171450" indent="-171450">
              <a:buFont typeface="Arial" panose="020B0604020202020204" pitchFamily="34" charset="0"/>
              <a:buChar char="•"/>
            </a:pPr>
            <a:r>
              <a:rPr lang="en-US" b="1" dirty="0" err="1"/>
              <a:t>Digestión</a:t>
            </a:r>
            <a:r>
              <a:rPr lang="en-US" b="1" dirty="0"/>
              <a:t> (</a:t>
            </a:r>
            <a:r>
              <a:rPr lang="en-US" b="1" dirty="0" err="1"/>
              <a:t>Salud</a:t>
            </a:r>
            <a:r>
              <a:rPr lang="en-US" b="1" dirty="0"/>
              <a:t> intestinal): </a:t>
            </a:r>
            <a:r>
              <a:rPr lang="en-US" b="0" dirty="0"/>
              <a:t>T</a:t>
            </a:r>
            <a:r>
              <a:rPr lang="es-ES" dirty="0"/>
              <a:t>u salud intestinal afecta la absorción de nutrientes, así como tu sistema inmunológico y bienestar mental.</a:t>
            </a:r>
          </a:p>
          <a:p>
            <a:pPr marL="171450" indent="-171450">
              <a:buFont typeface="Arial" panose="020B0604020202020204" pitchFamily="34" charset="0"/>
              <a:buChar char="•"/>
            </a:pPr>
            <a:r>
              <a:rPr lang="en-US" b="1" dirty="0" err="1"/>
              <a:t>Movimiento</a:t>
            </a:r>
            <a:r>
              <a:rPr lang="en-US" b="1" dirty="0"/>
              <a:t>:</a:t>
            </a:r>
            <a:r>
              <a:rPr lang="en-US" dirty="0"/>
              <a:t> </a:t>
            </a:r>
            <a:r>
              <a:rPr lang="es-ES" dirty="0"/>
              <a:t>El ejercicio apoya a tu cuerpo de muchas maneras, incluido un sistema inmunológico saludable</a:t>
            </a:r>
            <a:r>
              <a:rPr lang="en-US" dirty="0"/>
              <a:t>.</a:t>
            </a:r>
            <a:endParaRPr lang="en-US" dirty="0">
              <a:cs typeface="Calibri"/>
            </a:endParaRPr>
          </a:p>
          <a:p>
            <a:pPr marL="171450" indent="-171450">
              <a:buFont typeface="Arial" panose="020B0604020202020204" pitchFamily="34" charset="0"/>
              <a:buChar char="•"/>
            </a:pPr>
            <a:r>
              <a:rPr lang="en-US" b="1" dirty="0" err="1"/>
              <a:t>Metabolismo</a:t>
            </a:r>
            <a:r>
              <a:rPr lang="en-US" b="1" dirty="0"/>
              <a:t>:</a:t>
            </a:r>
            <a:r>
              <a:rPr lang="en-US" dirty="0"/>
              <a:t> </a:t>
            </a:r>
            <a:r>
              <a:rPr lang="es-ES" dirty="0"/>
              <a:t>Tu metabolismo es la forma en que tu cuerpo regula y administra la energía.</a:t>
            </a:r>
          </a:p>
          <a:p>
            <a:pPr marL="171450" indent="-171450">
              <a:buFont typeface="Arial" panose="020B0604020202020204" pitchFamily="34" charset="0"/>
              <a:buChar char="•"/>
            </a:pPr>
            <a:r>
              <a:rPr lang="en-US" b="1" dirty="0" err="1"/>
              <a:t>Sueño</a:t>
            </a:r>
            <a:r>
              <a:rPr lang="en-US" b="1" dirty="0"/>
              <a:t>: </a:t>
            </a:r>
            <a:r>
              <a:rPr lang="es-ES" dirty="0"/>
              <a:t>El sueño adecuado afecta tu salud de muchas maneras, incluido el bienestar hormonal y metabólico.</a:t>
            </a:r>
          </a:p>
          <a:p>
            <a:pPr marL="171450" indent="-171450">
              <a:buFont typeface="Arial" panose="020B0604020202020204" pitchFamily="34" charset="0"/>
              <a:buChar char="•"/>
            </a:pPr>
            <a:r>
              <a:rPr lang="en-US" b="1" dirty="0" err="1"/>
              <a:t>Estrés</a:t>
            </a:r>
            <a:r>
              <a:rPr lang="en-US" b="1" dirty="0"/>
              <a:t>: </a:t>
            </a:r>
            <a:r>
              <a:rPr lang="es-ES" dirty="0"/>
              <a:t>El manejo del estrés es clave para la salud y la calidad de vida a corto y largo plazo.</a:t>
            </a:r>
          </a:p>
          <a:p>
            <a:pPr marL="171450" indent="-171450">
              <a:buFont typeface="Arial" panose="020B0604020202020204" pitchFamily="34" charset="0"/>
              <a:buChar char="•"/>
            </a:pPr>
            <a:r>
              <a:rPr lang="en-US" b="1" dirty="0" err="1"/>
              <a:t>Exposición</a:t>
            </a:r>
            <a:r>
              <a:rPr lang="en-US" b="1" dirty="0"/>
              <a:t>: </a:t>
            </a:r>
            <a:r>
              <a:rPr lang="es-ES" dirty="0"/>
              <a:t>Los estudios han demostrado previamente que la exposición ambiental a los contaminantes puede afectar a casi todos los sistemas corporales.</a:t>
            </a:r>
            <a:endParaRPr lang="en-US" dirty="0">
              <a:cs typeface="Calibri"/>
            </a:endParaRPr>
          </a:p>
        </p:txBody>
      </p:sp>
      <p:sp>
        <p:nvSpPr>
          <p:cNvPr id="4" name="Slide Number Placeholder 3"/>
          <p:cNvSpPr>
            <a:spLocks noGrp="1"/>
          </p:cNvSpPr>
          <p:nvPr>
            <p:ph type="sldNum" sz="quarter" idx="5"/>
          </p:nvPr>
        </p:nvSpPr>
        <p:spPr/>
        <p:txBody>
          <a:bodyPr/>
          <a:lstStyle/>
          <a:p>
            <a:fld id="{66C6D50B-2797-49CF-92DA-A9956277ADD3}" type="slidenum">
              <a:t>3</a:t>
            </a:fld>
            <a:endParaRPr lang="en-US"/>
          </a:p>
        </p:txBody>
      </p:sp>
    </p:spTree>
    <p:extLst>
      <p:ext uri="{BB962C8B-B14F-4D97-AF65-F5344CB8AC3E}">
        <p14:creationId xmlns:p14="http://schemas.microsoft.com/office/powerpoint/2010/main" val="256247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dōTERRA tiene que ver con formas proactivas y naturales de abordar las preocupaciones de raíz. Las soluciones temporales o superficiales no son suficientes.</a:t>
            </a:r>
          </a:p>
          <a:p>
            <a:r>
              <a:rPr lang="es-ES" dirty="0"/>
              <a:t>Las elecciones de estilo de vida que hace cada día son la base de tu bienestar. Tu cuerpo es generalmente un reflejo de tu estilo de vida. dōTERRA ha creado un camino de bienestar fácil de seguir con productos para apoyarte en cualquier punto de tu viaje, y hoy estoy aquí para guiarte en tu camino.</a:t>
            </a:r>
          </a:p>
          <a:p>
            <a:r>
              <a:rPr lang="es-ES" dirty="0"/>
              <a:t>Hoy nos vamos a centrar en el nivel "Descansar y controlar el estrés" de la Pirámide del Bienestar, que se logra a través del poder de la aromaterapia y la conexión con la naturaleza.</a:t>
            </a:r>
            <a:endParaRPr lang="en-US" dirty="0">
              <a:cs typeface="Calibri"/>
            </a:endParaRPr>
          </a:p>
        </p:txBody>
      </p:sp>
      <p:sp>
        <p:nvSpPr>
          <p:cNvPr id="4" name="Slide Number Placeholder 3"/>
          <p:cNvSpPr>
            <a:spLocks noGrp="1"/>
          </p:cNvSpPr>
          <p:nvPr>
            <p:ph type="sldNum" sz="quarter" idx="5"/>
          </p:nvPr>
        </p:nvSpPr>
        <p:spPr/>
        <p:txBody>
          <a:bodyPr/>
          <a:lstStyle/>
          <a:p>
            <a:fld id="{66C6D50B-2797-49CF-92DA-A9956277ADD3}" type="slidenum">
              <a:t>4</a:t>
            </a:fld>
            <a:endParaRPr lang="en-US"/>
          </a:p>
        </p:txBody>
      </p:sp>
    </p:spTree>
    <p:extLst>
      <p:ext uri="{BB962C8B-B14F-4D97-AF65-F5344CB8AC3E}">
        <p14:creationId xmlns:p14="http://schemas.microsoft.com/office/powerpoint/2010/main" val="23527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Estoy muy feliz de que cada uno de ustedes se haya unido a mí para esta clase especial. Durante esta clase, tu:</a:t>
            </a:r>
          </a:p>
          <a:p>
            <a:endParaRPr lang="es-ES" dirty="0"/>
          </a:p>
          <a:p>
            <a:pPr marL="171450" indent="-171450">
              <a:buFont typeface="Arial" panose="020B0604020202020204" pitchFamily="34" charset="0"/>
              <a:buChar char="•"/>
            </a:pPr>
            <a:r>
              <a:rPr lang="es-ES" dirty="0"/>
              <a:t>Obtendrás suficiente comprensión de lo que es un baño de bosque para que puedas explicárselo a otra persona.</a:t>
            </a:r>
          </a:p>
          <a:p>
            <a:pPr marL="171450" indent="-171450">
              <a:buFont typeface="Arial" panose="020B0604020202020204" pitchFamily="34" charset="0"/>
              <a:buChar char="•"/>
            </a:pPr>
            <a:r>
              <a:rPr lang="es-ES" dirty="0"/>
              <a:t>Conocerás los beneficios de los baños de bosque y discute cómo puedes disfrutar de una experiencia similar incluso cuando no puedes ir al bosque.</a:t>
            </a:r>
          </a:p>
          <a:p>
            <a:pPr marL="171450" indent="-171450">
              <a:buFont typeface="Arial" panose="020B0604020202020204" pitchFamily="34" charset="0"/>
              <a:buChar char="•"/>
            </a:pPr>
            <a:r>
              <a:rPr lang="es-ES" dirty="0"/>
              <a:t>Descubre los tres sencillos pasos para lograr </a:t>
            </a:r>
            <a:r>
              <a:rPr lang="es-ES" i="1" dirty="0" err="1"/>
              <a:t>shinrin-yoku</a:t>
            </a:r>
            <a:r>
              <a:rPr lang="es-ES" i="1" dirty="0"/>
              <a:t>.</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9EE0DBAA-8F45-814F-AC6A-1C77029A94EB}" type="slidenum">
              <a:rPr lang="en-US" smtClean="0"/>
              <a:pPr/>
              <a:t>5</a:t>
            </a:fld>
            <a:endParaRPr lang="en-US"/>
          </a:p>
        </p:txBody>
      </p:sp>
    </p:spTree>
    <p:extLst>
      <p:ext uri="{BB962C8B-B14F-4D97-AF65-F5344CB8AC3E}">
        <p14:creationId xmlns:p14="http://schemas.microsoft.com/office/powerpoint/2010/main" val="534159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pocas palabras, </a:t>
            </a:r>
            <a:r>
              <a:rPr lang="es-ES" dirty="0" err="1"/>
              <a:t>shinrin-yoku</a:t>
            </a:r>
            <a:r>
              <a:rPr lang="es-ES" dirty="0"/>
              <a:t> es la práctica de caminar por el bosque sin un destino específico en mente. Mientras te bañas en el bosque, es importante mantener una sensación de asombro por el medio ambiente. ¿Recuerdas cómo era ser joven y en un entorno nuevo? los árboles eran emocionantes por lo altos que eran. Era emocionante ver el agua en movimiento mientras ponías una ramita y la veías fluir río abajo. Los insectos que se arrastraban por las ramas y las hojas eran un espectáculo fascinante.</a:t>
            </a:r>
          </a:p>
          <a:p>
            <a:endParaRPr lang="es-ES" dirty="0"/>
          </a:p>
          <a:p>
            <a:r>
              <a:rPr lang="es-ES" dirty="0"/>
              <a:t>¿Por qué estar en un bosque es tan relajante? ¿Cómo cambia tu mentalidad? ¿Hay alguna manera de medir científicamente el efecto de un bosque en la fisiología humana?</a:t>
            </a:r>
          </a:p>
          <a:p>
            <a:endParaRPr lang="es-ES" dirty="0"/>
          </a:p>
          <a:p>
            <a:r>
              <a:rPr lang="es-ES" dirty="0"/>
              <a:t>En la década de 1980, la Agencia Forestal Japonesa introdujo un programa nacional de salud para </a:t>
            </a:r>
            <a:r>
              <a:rPr lang="es-ES" dirty="0" err="1"/>
              <a:t>shinrin-yoku</a:t>
            </a:r>
            <a:r>
              <a:rPr lang="es-ES" dirty="0"/>
              <a:t>. Sin embargo, en ese momento no era posible evaluar científicamente los beneficios de los baños de bosque. En 2004, se fundó la Sociedad Japonesa de Terapia de Bosque para realizar investigaciones de salud basadas en evidencia sobre los efectos de los baños de bosque. Desde entonces, múltiples estudios han demostrado que la práctica tiene impactos positivos significativos en nuestra salud y bienestar.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EE0DBAA-8F45-814F-AC6A-1C77029A94EB}" type="slidenum">
              <a:rPr lang="en-US" smtClean="0"/>
              <a:pPr/>
              <a:t>6</a:t>
            </a:fld>
            <a:endParaRPr lang="en-US"/>
          </a:p>
        </p:txBody>
      </p:sp>
    </p:spTree>
    <p:extLst>
      <p:ext uri="{BB962C8B-B14F-4D97-AF65-F5344CB8AC3E}">
        <p14:creationId xmlns:p14="http://schemas.microsoft.com/office/powerpoint/2010/main" val="3191827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Nunca hemos estado tan lejos de fusionarnos con el mundo natural y tan divorciados de la naturaleza. Para 2050, se proyecta que el 66% de la población mundial vivirá en ciudades. Según un estudio patrocinado por la Agencia de Protección Ambiental, el estadounidense promedio pasa el 93% de su tiempo en interiores.</a:t>
            </a:r>
          </a:p>
          <a:p>
            <a:endParaRPr lang="es-ES" dirty="0"/>
          </a:p>
          <a:p>
            <a:r>
              <a:rPr lang="es-ES" dirty="0"/>
              <a:t>Hay una razón por la que las ciudades más grandes del mundo tienen parques, árboles y espacios naturales mezclados en sus concurridas calles. Un estudio realizado por International </a:t>
            </a:r>
            <a:r>
              <a:rPr lang="es-ES" dirty="0" err="1"/>
              <a:t>Journal</a:t>
            </a:r>
            <a:r>
              <a:rPr lang="es-ES" dirty="0"/>
              <a:t> </a:t>
            </a:r>
            <a:r>
              <a:rPr lang="es-ES" dirty="0" err="1"/>
              <a:t>of</a:t>
            </a:r>
            <a:r>
              <a:rPr lang="es-ES" dirty="0"/>
              <a:t> </a:t>
            </a:r>
            <a:r>
              <a:rPr lang="es-ES" dirty="0" err="1"/>
              <a:t>Environmental</a:t>
            </a:r>
            <a:r>
              <a:rPr lang="es-ES" dirty="0"/>
              <a:t> </a:t>
            </a:r>
            <a:r>
              <a:rPr lang="es-ES" dirty="0" err="1"/>
              <a:t>Health</a:t>
            </a:r>
            <a:r>
              <a:rPr lang="es-ES" dirty="0"/>
              <a:t> </a:t>
            </a:r>
            <a:r>
              <a:rPr lang="es-ES" dirty="0" err="1"/>
              <a:t>Research</a:t>
            </a:r>
            <a:r>
              <a:rPr lang="es-ES" dirty="0"/>
              <a:t> encontró que pasar tiempo en un parque urbano puede tener un impacto positivo en la sensación de bienestar de una persona.</a:t>
            </a:r>
          </a:p>
          <a:p>
            <a:r>
              <a:rPr lang="es-ES" dirty="0"/>
              <a:t>Aparte de los parques de la ciudad, se ha descubierto que la práctica más profunda de los baños de bosque reduce la presión arterial, la frecuencia cardíaca y los niveles de hormonas nocivas, como el cortisol, que produce el cuerpo cuando está estresado. Esto puede ayudar a ponerlo en un estado más tranquilo y relajado.</a:t>
            </a:r>
          </a:p>
          <a:p>
            <a:r>
              <a:rPr lang="es-ES" dirty="0"/>
              <a:t>Además, los estudios han encontrado que simplemente pasar de 10 a 20 minutos al día al aire libre puede conducir a un mayor bienestar y felicidad, y a una menor cantidad de estrés.</a:t>
            </a:r>
          </a:p>
          <a:p>
            <a:r>
              <a:rPr lang="es-ES" dirty="0"/>
              <a:t>En conclusión, parte de la necesidad de este producto es crear un espacio verde donde no existe o donde puede ser difícil encontrar un espacio verde.</a:t>
            </a:r>
          </a:p>
          <a:p>
            <a:r>
              <a:rPr lang="es-ES" dirty="0"/>
              <a:t>Cuando te rodeas de naturaleza, tu sistema se relaja y te invade una sensación de bienestar. Los científicos han establecido formas más precisas de determinar los efectos de </a:t>
            </a:r>
            <a:r>
              <a:rPr lang="es-ES" dirty="0" err="1"/>
              <a:t>shinrin-yoku</a:t>
            </a:r>
            <a:r>
              <a:rPr lang="es-ES" dirty="0"/>
              <a:t>, y están surgiendo resultados interesantes.</a:t>
            </a:r>
            <a:endParaRPr lang="en-US" strike="sngStrike" dirty="0">
              <a:ea typeface="Calibri"/>
              <a:cs typeface="Calibri"/>
            </a:endParaRPr>
          </a:p>
        </p:txBody>
      </p:sp>
      <p:sp>
        <p:nvSpPr>
          <p:cNvPr id="4" name="Slide Number Placeholder 3"/>
          <p:cNvSpPr>
            <a:spLocks noGrp="1"/>
          </p:cNvSpPr>
          <p:nvPr>
            <p:ph type="sldNum" sz="quarter" idx="5"/>
          </p:nvPr>
        </p:nvSpPr>
        <p:spPr/>
        <p:txBody>
          <a:bodyPr/>
          <a:lstStyle/>
          <a:p>
            <a:fld id="{9EE0DBAA-8F45-814F-AC6A-1C77029A94EB}" type="slidenum">
              <a:rPr lang="en-US" smtClean="0"/>
              <a:pPr/>
              <a:t>7</a:t>
            </a:fld>
            <a:endParaRPr lang="en-US"/>
          </a:p>
        </p:txBody>
      </p:sp>
    </p:spTree>
    <p:extLst>
      <p:ext uri="{BB962C8B-B14F-4D97-AF65-F5344CB8AC3E}">
        <p14:creationId xmlns:p14="http://schemas.microsoft.com/office/powerpoint/2010/main" val="297767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vez que hayas encontrado la paz imperturbable de la naturaleza, hay tres sencillos pasos para bañarte en el bosque.</a:t>
            </a:r>
            <a:endParaRPr lang="en-US" dirty="0"/>
          </a:p>
        </p:txBody>
      </p:sp>
      <p:sp>
        <p:nvSpPr>
          <p:cNvPr id="4" name="Slide Number Placeholder 3"/>
          <p:cNvSpPr>
            <a:spLocks noGrp="1"/>
          </p:cNvSpPr>
          <p:nvPr>
            <p:ph type="sldNum" sz="quarter" idx="5"/>
          </p:nvPr>
        </p:nvSpPr>
        <p:spPr/>
        <p:txBody>
          <a:bodyPr/>
          <a:lstStyle/>
          <a:p>
            <a:fld id="{9EE0DBAA-8F45-814F-AC6A-1C77029A94EB}" type="slidenum">
              <a:rPr lang="en-US" smtClean="0"/>
              <a:pPr/>
              <a:t>8</a:t>
            </a:fld>
            <a:endParaRPr lang="en-US"/>
          </a:p>
        </p:txBody>
      </p:sp>
    </p:spTree>
    <p:extLst>
      <p:ext uri="{BB962C8B-B14F-4D97-AF65-F5344CB8AC3E}">
        <p14:creationId xmlns:p14="http://schemas.microsoft.com/office/powerpoint/2010/main" val="228292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primer paso es desconectarte de tu rutina diaria. No tienes que dejar tu teléfono en casa, pero al menos ponlo en silencio para que no interrumpa tu tiempo. Si estás con amigos, camina tranquilamente sin hablar mucho.</a:t>
            </a:r>
          </a:p>
          <a:p>
            <a:r>
              <a:rPr lang="es-ES" dirty="0"/>
              <a:t>Este tiempo en la naturaleza no es una caminata. Deberías participar en </a:t>
            </a:r>
            <a:r>
              <a:rPr lang="es-ES" i="1" dirty="0" err="1"/>
              <a:t>shikan</a:t>
            </a:r>
            <a:r>
              <a:rPr lang="es-ES" i="1" dirty="0"/>
              <a:t> </a:t>
            </a:r>
            <a:r>
              <a:rPr lang="es-ES" i="1" dirty="0" err="1"/>
              <a:t>shouyou</a:t>
            </a:r>
            <a:r>
              <a:rPr lang="es-ES" dirty="0"/>
              <a:t>, deambular, que es algo que rara vez hacemos en la vida moderna.</a:t>
            </a:r>
            <a:endParaRPr lang="en-US" dirty="0"/>
          </a:p>
        </p:txBody>
      </p:sp>
      <p:sp>
        <p:nvSpPr>
          <p:cNvPr id="4" name="Slide Number Placeholder 3"/>
          <p:cNvSpPr>
            <a:spLocks noGrp="1"/>
          </p:cNvSpPr>
          <p:nvPr>
            <p:ph type="sldNum" sz="quarter" idx="5"/>
          </p:nvPr>
        </p:nvSpPr>
        <p:spPr/>
        <p:txBody>
          <a:bodyPr/>
          <a:lstStyle/>
          <a:p>
            <a:fld id="{9EE0DBAA-8F45-814F-AC6A-1C77029A94EB}" type="slidenum">
              <a:rPr lang="en-US" smtClean="0"/>
              <a:pPr/>
              <a:t>9</a:t>
            </a:fld>
            <a:endParaRPr lang="en-US"/>
          </a:p>
        </p:txBody>
      </p:sp>
    </p:spTree>
    <p:extLst>
      <p:ext uri="{BB962C8B-B14F-4D97-AF65-F5344CB8AC3E}">
        <p14:creationId xmlns:p14="http://schemas.microsoft.com/office/powerpoint/2010/main" val="937802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ō">
    <p:bg>
      <p:bgPr>
        <a:solidFill>
          <a:schemeClr val="bg1">
            <a:lumMod val="95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D0B0090-F76A-A193-C08A-A629F2C89E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91511" y="343080"/>
            <a:ext cx="170860" cy="240957"/>
          </a:xfrm>
          <a:prstGeom prst="rect">
            <a:avLst/>
          </a:prstGeom>
          <a:effectLst>
            <a:outerShdw blurRad="101600" dist="38100" dir="2700000" algn="tl" rotWithShape="0">
              <a:schemeClr val="bg1">
                <a:lumMod val="85000"/>
                <a:alpha val="40000"/>
              </a:schemeClr>
            </a:outerShdw>
          </a:effectLst>
        </p:spPr>
      </p:pic>
      <p:grpSp>
        <p:nvGrpSpPr>
          <p:cNvPr id="2" name="Group 1">
            <a:extLst>
              <a:ext uri="{FF2B5EF4-FFF2-40B4-BE49-F238E27FC236}">
                <a16:creationId xmlns:a16="http://schemas.microsoft.com/office/drawing/2014/main" id="{451C89DF-7BF2-1A96-8F63-56BAD6C66EB2}"/>
              </a:ext>
            </a:extLst>
          </p:cNvPr>
          <p:cNvGrpSpPr/>
          <p:nvPr userDrawn="1"/>
        </p:nvGrpSpPr>
        <p:grpSpPr>
          <a:xfrm>
            <a:off x="11346098" y="6055502"/>
            <a:ext cx="661686" cy="802498"/>
            <a:chOff x="11346098" y="6055502"/>
            <a:chExt cx="661686" cy="802498"/>
          </a:xfrm>
        </p:grpSpPr>
        <p:sp>
          <p:nvSpPr>
            <p:cNvPr id="3" name="Round Same Side Corner Rectangle 2">
              <a:extLst>
                <a:ext uri="{FF2B5EF4-FFF2-40B4-BE49-F238E27FC236}">
                  <a16:creationId xmlns:a16="http://schemas.microsoft.com/office/drawing/2014/main" id="{1C337366-BCC6-C0DE-1490-9EB39261890B}"/>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955157DF-49CA-4B5D-2074-F17E68C21E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626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283B28-6663-5F22-D323-CAA3315B92BA}"/>
              </a:ext>
            </a:extLst>
          </p:cNvPr>
          <p:cNvSpPr/>
          <p:nvPr userDrawn="1"/>
        </p:nvSpPr>
        <p:spPr>
          <a:xfrm>
            <a:off x="0" y="0"/>
            <a:ext cx="12192000" cy="6858000"/>
          </a:xfrm>
          <a:prstGeom prst="rect">
            <a:avLst/>
          </a:prstGeom>
          <a:gradFill flip="none" rotWithShape="1">
            <a:gsLst>
              <a:gs pos="66000">
                <a:schemeClr val="accent1">
                  <a:lumMod val="40131"/>
                  <a:alpha val="25000"/>
                </a:schemeClr>
              </a:gs>
              <a:gs pos="0">
                <a:schemeClr val="accent1">
                  <a:lumMod val="25000"/>
                  <a:alpha val="50000"/>
                </a:schemeClr>
              </a:gs>
              <a:gs pos="99000">
                <a:schemeClr val="accent1">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AD834E-116F-18AE-7711-11CCA1F3D28B}"/>
              </a:ext>
            </a:extLst>
          </p:cNvPr>
          <p:cNvSpPr/>
          <p:nvPr userDrawn="1"/>
        </p:nvSpPr>
        <p:spPr>
          <a:xfrm>
            <a:off x="0" y="0"/>
            <a:ext cx="12192000" cy="6858000"/>
          </a:xfrm>
          <a:prstGeom prst="rect">
            <a:avLst/>
          </a:prstGeom>
          <a:solidFill>
            <a:srgbClr val="000000">
              <a:alpha val="6466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DE3B66D-516C-5F7A-1E7E-517A2846ECE9}"/>
              </a:ext>
            </a:extLst>
          </p:cNvPr>
          <p:cNvSpPr>
            <a:spLocks noGrp="1"/>
          </p:cNvSpPr>
          <p:nvPr>
            <p:ph type="body" sz="quarter" idx="10"/>
          </p:nvPr>
        </p:nvSpPr>
        <p:spPr>
          <a:xfrm>
            <a:off x="2238375" y="3045877"/>
            <a:ext cx="7785100" cy="3378200"/>
          </a:xfrm>
        </p:spPr>
        <p:txBody>
          <a:bodyPr/>
          <a:lstStyle>
            <a:lvl1pPr marL="0" indent="0">
              <a:buNone/>
              <a:defRPr sz="4000" b="1" i="0">
                <a:solidFill>
                  <a:schemeClr val="bg1"/>
                </a:solidFill>
                <a:latin typeface="RlwyPPT ExtBd" pitchFamily="2" charset="77"/>
              </a:defRPr>
            </a:lvl1pPr>
            <a:lvl2pPr marL="457200" indent="0">
              <a:buNone/>
              <a:defRPr sz="4000" b="1" i="0">
                <a:solidFill>
                  <a:schemeClr val="bg1"/>
                </a:solidFill>
                <a:latin typeface="RlwyPPT ExtBd" pitchFamily="2" charset="77"/>
              </a:defRPr>
            </a:lvl2pPr>
            <a:lvl3pPr marL="914400" indent="0">
              <a:buNone/>
              <a:defRPr sz="4000" b="1" i="0">
                <a:solidFill>
                  <a:schemeClr val="bg1"/>
                </a:solidFill>
                <a:latin typeface="RlwyPPT ExtBd" pitchFamily="2" charset="77"/>
              </a:defRPr>
            </a:lvl3pPr>
            <a:lvl4pPr marL="1371600" indent="0">
              <a:buNone/>
              <a:defRPr sz="4000" b="1" i="0">
                <a:solidFill>
                  <a:schemeClr val="bg1"/>
                </a:solidFill>
                <a:latin typeface="RlwyPPT ExtBd" pitchFamily="2" charset="77"/>
              </a:defRPr>
            </a:lvl4pPr>
            <a:lvl5pPr marL="1828800" indent="0">
              <a:buNone/>
              <a:defRPr sz="4000" b="1" i="0">
                <a:solidFill>
                  <a:schemeClr val="bg1"/>
                </a:solidFill>
                <a:latin typeface="RlwyPPT ExtB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F7A9CC5-71E6-1379-8AAD-801045512318}"/>
              </a:ext>
            </a:extLst>
          </p:cNvPr>
          <p:cNvPicPr>
            <a:picLocks noChangeAspect="1"/>
          </p:cNvPicPr>
          <p:nvPr userDrawn="1"/>
        </p:nvPicPr>
        <p:blipFill>
          <a:blip r:embed="rId3">
            <a:alphaModFix amt="22000"/>
          </a:blip>
          <a:stretch>
            <a:fillRect/>
          </a:stretch>
        </p:blipFill>
        <p:spPr>
          <a:xfrm>
            <a:off x="1616033" y="2805896"/>
            <a:ext cx="479962" cy="479962"/>
          </a:xfrm>
          <a:prstGeom prst="rect">
            <a:avLst/>
          </a:prstGeom>
        </p:spPr>
      </p:pic>
      <p:grpSp>
        <p:nvGrpSpPr>
          <p:cNvPr id="5" name="Group 4">
            <a:extLst>
              <a:ext uri="{FF2B5EF4-FFF2-40B4-BE49-F238E27FC236}">
                <a16:creationId xmlns:a16="http://schemas.microsoft.com/office/drawing/2014/main" id="{9691EFD5-7AEB-1479-C27A-7798D3FEB161}"/>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8521FA6A-7AFD-D76A-A4AA-E090F9955D84}"/>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CC6F24F2-046B-D491-14A3-74D970ED6F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39732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0" presetClass="path" presetSubtype="0" decel="50000" fill="hold" grpId="1" nodeType="withEffect">
                                  <p:stCondLst>
                                    <p:cond delay="0"/>
                                  </p:stCondLst>
                                  <p:childTnLst>
                                    <p:animMotion origin="layout" path="M 0.0108 0.01805 L 4.79167E-6 2.22222E-6 " pathEditMode="relative" rAng="0" ptsTypes="AA">
                                      <p:cBhvr>
                                        <p:cTn id="12" dur="1000" fill="hold"/>
                                        <p:tgtEl>
                                          <p:spTgt spid="4"/>
                                        </p:tgtEl>
                                        <p:attrNameLst>
                                          <p:attrName>ppt_x</p:attrName>
                                          <p:attrName>ppt_y</p:attrName>
                                        </p:attrNameLst>
                                      </p:cBhvr>
                                      <p:rCtr x="-54700" y="-90300"/>
                                    </p:animMotion>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10" presetClass="entr" presetSubtype="0" fill="hold" nodeType="withEffect">
                  <p:stCondLst>
                    <p:cond delay="10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s">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283B28-6663-5F22-D323-CAA3315B92BA}"/>
              </a:ext>
            </a:extLst>
          </p:cNvPr>
          <p:cNvSpPr/>
          <p:nvPr userDrawn="1"/>
        </p:nvSpPr>
        <p:spPr>
          <a:xfrm>
            <a:off x="0" y="0"/>
            <a:ext cx="12192000" cy="6858000"/>
          </a:xfrm>
          <a:prstGeom prst="rect">
            <a:avLst/>
          </a:prstGeom>
          <a:gradFill flip="none" rotWithShape="1">
            <a:gsLst>
              <a:gs pos="66000">
                <a:schemeClr val="accent1">
                  <a:lumMod val="40131"/>
                  <a:alpha val="25000"/>
                </a:schemeClr>
              </a:gs>
              <a:gs pos="0">
                <a:schemeClr val="accent1">
                  <a:lumMod val="25000"/>
                  <a:alpha val="50000"/>
                </a:schemeClr>
              </a:gs>
              <a:gs pos="99000">
                <a:schemeClr val="accent1">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AD834E-116F-18AE-7711-11CCA1F3D28B}"/>
              </a:ext>
            </a:extLst>
          </p:cNvPr>
          <p:cNvSpPr/>
          <p:nvPr userDrawn="1"/>
        </p:nvSpPr>
        <p:spPr>
          <a:xfrm>
            <a:off x="0" y="0"/>
            <a:ext cx="12192000" cy="6858000"/>
          </a:xfrm>
          <a:prstGeom prst="rect">
            <a:avLst/>
          </a:prstGeom>
          <a:solidFill>
            <a:srgbClr val="000000">
              <a:alpha val="6466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DE3B66D-516C-5F7A-1E7E-517A2846ECE9}"/>
              </a:ext>
            </a:extLst>
          </p:cNvPr>
          <p:cNvSpPr>
            <a:spLocks noGrp="1"/>
          </p:cNvSpPr>
          <p:nvPr>
            <p:ph type="body" sz="quarter" idx="10"/>
          </p:nvPr>
        </p:nvSpPr>
        <p:spPr>
          <a:xfrm>
            <a:off x="2238375" y="3045877"/>
            <a:ext cx="7785100" cy="3378200"/>
          </a:xfrm>
        </p:spPr>
        <p:txBody>
          <a:bodyPr/>
          <a:lstStyle>
            <a:lvl1pPr marL="0" indent="0">
              <a:buNone/>
              <a:defRPr sz="4000" b="1" i="0">
                <a:solidFill>
                  <a:schemeClr val="bg1"/>
                </a:solidFill>
                <a:latin typeface="RlwyPPT ExtBd" pitchFamily="2" charset="77"/>
              </a:defRPr>
            </a:lvl1pPr>
            <a:lvl2pPr marL="457200" indent="0">
              <a:buNone/>
              <a:defRPr sz="4000" b="1" i="0">
                <a:solidFill>
                  <a:schemeClr val="bg1"/>
                </a:solidFill>
                <a:latin typeface="RlwyPPT ExtBd" pitchFamily="2" charset="77"/>
              </a:defRPr>
            </a:lvl2pPr>
            <a:lvl3pPr marL="914400" indent="0">
              <a:buNone/>
              <a:defRPr sz="4000" b="1" i="0">
                <a:solidFill>
                  <a:schemeClr val="bg1"/>
                </a:solidFill>
                <a:latin typeface="RlwyPPT ExtBd" pitchFamily="2" charset="77"/>
              </a:defRPr>
            </a:lvl3pPr>
            <a:lvl4pPr marL="1371600" indent="0">
              <a:buNone/>
              <a:defRPr sz="4000" b="1" i="0">
                <a:solidFill>
                  <a:schemeClr val="bg1"/>
                </a:solidFill>
                <a:latin typeface="RlwyPPT ExtBd" pitchFamily="2" charset="77"/>
              </a:defRPr>
            </a:lvl4pPr>
            <a:lvl5pPr marL="1828800" indent="0">
              <a:buNone/>
              <a:defRPr sz="4000" b="1" i="0">
                <a:solidFill>
                  <a:schemeClr val="bg1"/>
                </a:solidFill>
                <a:latin typeface="RlwyPPT ExtB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FE591D6D-4FB8-E8DF-E1CB-422C98F48F54}"/>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27AAF568-FFB6-A03E-107B-261539933F49}"/>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2B7EB57-89E4-5D79-D0D2-C3A8E5224F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36396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0" presetClass="path" presetSubtype="0" decel="50000" fill="hold" grpId="1" nodeType="withEffect">
                                  <p:stCondLst>
                                    <p:cond delay="0"/>
                                  </p:stCondLst>
                                  <p:childTnLst>
                                    <p:animMotion origin="layout" path="M 0.0108 0.01805 L 4.79167E-6 2.22222E-6 " pathEditMode="relative" rAng="0" ptsTypes="AA">
                                      <p:cBhvr>
                                        <p:cTn id="12" dur="1000" fill="hold"/>
                                        <p:tgtEl>
                                          <p:spTgt spid="4"/>
                                        </p:tgtEl>
                                        <p:attrNameLst>
                                          <p:attrName>ppt_x</p:attrName>
                                          <p:attrName>ppt_y</p:attrName>
                                        </p:attrNameLst>
                                      </p:cBhvr>
                                      <p:rCtr x="-54700" y="-90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10" presetClass="entr" presetSubtype="0" fill="hold" nodeType="withEffect">
                  <p:stCondLst>
                    <p:cond delay="100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slide">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F8C549-016C-BABA-15F2-26492A5FB618}"/>
              </a:ext>
            </a:extLst>
          </p:cNvPr>
          <p:cNvSpPr>
            <a:spLocks noGrp="1"/>
          </p:cNvSpPr>
          <p:nvPr>
            <p:ph type="title"/>
          </p:nvPr>
        </p:nvSpPr>
        <p:spPr>
          <a:xfrm>
            <a:off x="518886" y="307068"/>
            <a:ext cx="10515600" cy="1325563"/>
          </a:xfrm>
          <a:noFill/>
        </p:spPr>
        <p:txBody>
          <a:bodyPr/>
          <a:lstStyle>
            <a:lvl1pPr>
              <a:defRPr sz="4000" b="1" i="0">
                <a:solidFill>
                  <a:srgbClr val="445362"/>
                </a:solidFill>
                <a:latin typeface="RlwyPPT" pitchFamily="2" charset="77"/>
              </a:defRPr>
            </a:lvl1pPr>
          </a:lstStyle>
          <a:p>
            <a:r>
              <a:rPr lang="en-US"/>
              <a:t>Click to edit Master title style</a:t>
            </a:r>
          </a:p>
        </p:txBody>
      </p:sp>
      <p:sp>
        <p:nvSpPr>
          <p:cNvPr id="12" name="Sanctuary Primary">
            <a:extLst>
              <a:ext uri="{FF2B5EF4-FFF2-40B4-BE49-F238E27FC236}">
                <a16:creationId xmlns:a16="http://schemas.microsoft.com/office/drawing/2014/main" id="{A3375448-0C3F-93D6-7C07-605E1DB8AF2E}"/>
              </a:ext>
            </a:extLst>
          </p:cNvPr>
          <p:cNvSpPr/>
          <p:nvPr userDrawn="1"/>
        </p:nvSpPr>
        <p:spPr>
          <a:xfrm>
            <a:off x="518886" y="1354713"/>
            <a:ext cx="310705" cy="74943"/>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rgbClr val="C181BE"/>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7F507CC-8A8C-9A3A-E1D9-6E6E56B553B6}"/>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B5DAC154-C05E-9017-5D86-B2653E3AD3B4}"/>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1744C94-A7A3-3668-7B52-1F58654804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266661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decel="50000" fill="hold" grpId="0" nodeType="withEffect">
                                  <p:stCondLst>
                                    <p:cond delay="0"/>
                                  </p:stCondLst>
                                  <p:childTnLst>
                                    <p:animMotion origin="layout" path="M 0.0108 0.01805 L 4.79167E-6 2.22222E-6 " pathEditMode="relative" rAng="0" ptsTypes="AA">
                                      <p:cBhvr>
                                        <p:cTn id="9" dur="1000" fill="hold"/>
                                        <p:tgtEl>
                                          <p:spTgt spid="11"/>
                                        </p:tgtEl>
                                        <p:attrNameLst>
                                          <p:attrName>ppt_x</p:attrName>
                                          <p:attrName>ppt_y</p:attrName>
                                        </p:attrNameLst>
                                      </p:cBhvr>
                                      <p:rCtr x="-54700" y="-90300"/>
                                    </p:animMotion>
                                  </p:childTnLst>
                                </p:cTn>
                              </p:par>
                              <p:par>
                                <p:cTn id="10" presetID="10" presetClass="entr" presetSubtype="0"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ppt_w*0.7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D605CB-65B8-D0DD-7395-C7FDAFD95CC0}"/>
              </a:ext>
            </a:extLst>
          </p:cNvPr>
          <p:cNvSpPr>
            <a:spLocks noGrp="1"/>
          </p:cNvSpPr>
          <p:nvPr>
            <p:ph type="sldNum" sz="quarter" idx="12"/>
          </p:nvPr>
        </p:nvSpPr>
        <p:spPr/>
        <p:txBody>
          <a:bodyPr/>
          <a:lstStyle/>
          <a:p>
            <a:fld id="{C60A5DF4-3DA2-F64A-88B0-E271B68F0607}" type="slidenum">
              <a:rPr lang="en-US" smtClean="0"/>
              <a:t>‹#›</a:t>
            </a:fld>
            <a:endParaRPr lang="en-US"/>
          </a:p>
        </p:txBody>
      </p:sp>
    </p:spTree>
    <p:extLst>
      <p:ext uri="{BB962C8B-B14F-4D97-AF65-F5344CB8AC3E}">
        <p14:creationId xmlns:p14="http://schemas.microsoft.com/office/powerpoint/2010/main" val="2110947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6ABA8-C670-90A0-2DF1-0BE109BD4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BACC97-21A5-7847-BAE2-1FC45A1E26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A30DA-9BF8-B47A-6FA8-ACEB44A552FD}"/>
              </a:ext>
            </a:extLst>
          </p:cNvPr>
          <p:cNvSpPr>
            <a:spLocks noGrp="1"/>
          </p:cNvSpPr>
          <p:nvPr>
            <p:ph type="dt" sz="half" idx="10"/>
          </p:nvPr>
        </p:nvSpPr>
        <p:spPr/>
        <p:txBody>
          <a:bodyPr/>
          <a:lstStyle/>
          <a:p>
            <a:fld id="{A9B5D46F-FBDC-49E9-902A-F91DDC68BB6F}" type="datetimeFigureOut">
              <a:rPr lang="en-US" smtClean="0"/>
              <a:t>8/15/2023</a:t>
            </a:fld>
            <a:endParaRPr lang="en-US"/>
          </a:p>
        </p:txBody>
      </p:sp>
      <p:sp>
        <p:nvSpPr>
          <p:cNvPr id="5" name="Footer Placeholder 4">
            <a:extLst>
              <a:ext uri="{FF2B5EF4-FFF2-40B4-BE49-F238E27FC236}">
                <a16:creationId xmlns:a16="http://schemas.microsoft.com/office/drawing/2014/main" id="{E515CB41-411A-6651-5BF8-A6A2948FA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3A841-44FA-F4D8-617F-8B560992FA46}"/>
              </a:ext>
            </a:extLst>
          </p:cNvPr>
          <p:cNvSpPr>
            <a:spLocks noGrp="1"/>
          </p:cNvSpPr>
          <p:nvPr>
            <p:ph type="sldNum" sz="quarter" idx="12"/>
          </p:nvPr>
        </p:nvSpPr>
        <p:spPr/>
        <p:txBody>
          <a:bodyPr/>
          <a:lstStyle/>
          <a:p>
            <a:fld id="{1DDB21A3-051C-4544-AF83-5799BB205F5B}" type="slidenum">
              <a:rPr lang="en-US" smtClean="0"/>
              <a:t>‹#›</a:t>
            </a:fld>
            <a:endParaRPr lang="en-US"/>
          </a:p>
        </p:txBody>
      </p:sp>
    </p:spTree>
    <p:extLst>
      <p:ext uri="{BB962C8B-B14F-4D97-AF65-F5344CB8AC3E}">
        <p14:creationId xmlns:p14="http://schemas.microsoft.com/office/powerpoint/2010/main" val="15101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with Heal Line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10A373-FB71-5A78-0840-475E75CE0375}"/>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2A087228-CDDA-BCDC-C039-0CEB044023CB}"/>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264A05C-57DC-9536-0FFC-C6D1C7799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376625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Brande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CB73B4A-92B4-3568-4E5D-53CE80D9CB66}"/>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DA323075-C07A-C14C-7734-BAF87DDFEC82}"/>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D02CD54-8F11-1075-941C-A3615372A5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324403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283B28-6663-5F22-D323-CAA3315B92BA}"/>
              </a:ext>
            </a:extLst>
          </p:cNvPr>
          <p:cNvSpPr/>
          <p:nvPr userDrawn="1"/>
        </p:nvSpPr>
        <p:spPr>
          <a:xfrm>
            <a:off x="0" y="0"/>
            <a:ext cx="12192000" cy="6858000"/>
          </a:xfrm>
          <a:prstGeom prst="rect">
            <a:avLst/>
          </a:prstGeom>
          <a:gradFill flip="none" rotWithShape="1">
            <a:gsLst>
              <a:gs pos="66000">
                <a:schemeClr val="accent1">
                  <a:lumMod val="40131"/>
                  <a:alpha val="25000"/>
                </a:schemeClr>
              </a:gs>
              <a:gs pos="0">
                <a:schemeClr val="accent1">
                  <a:lumMod val="25000"/>
                  <a:alpha val="50000"/>
                </a:schemeClr>
              </a:gs>
              <a:gs pos="99000">
                <a:schemeClr val="accent1">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A8F8C549-016C-BABA-15F2-26492A5FB618}"/>
              </a:ext>
            </a:extLst>
          </p:cNvPr>
          <p:cNvSpPr>
            <a:spLocks noGrp="1"/>
          </p:cNvSpPr>
          <p:nvPr>
            <p:ph type="title"/>
          </p:nvPr>
        </p:nvSpPr>
        <p:spPr>
          <a:xfrm>
            <a:off x="838200" y="4109811"/>
            <a:ext cx="10515600" cy="1325563"/>
          </a:xfrm>
          <a:noFill/>
        </p:spPr>
        <p:txBody>
          <a:bodyPr/>
          <a:lstStyle>
            <a:lvl1pPr>
              <a:defRPr sz="6600" b="1" i="0">
                <a:solidFill>
                  <a:schemeClr val="bg1"/>
                </a:solidFill>
                <a:latin typeface="RlwyPPT ExtBd" pitchFamily="2" charset="77"/>
              </a:defRPr>
            </a:lvl1pPr>
          </a:lstStyle>
          <a:p>
            <a:r>
              <a:rPr lang="en-US"/>
              <a:t>Click to edit</a:t>
            </a:r>
          </a:p>
        </p:txBody>
      </p:sp>
      <p:sp>
        <p:nvSpPr>
          <p:cNvPr id="12" name="Sanctuary Primary">
            <a:extLst>
              <a:ext uri="{FF2B5EF4-FFF2-40B4-BE49-F238E27FC236}">
                <a16:creationId xmlns:a16="http://schemas.microsoft.com/office/drawing/2014/main" id="{A3375448-0C3F-93D6-7C07-605E1DB8AF2E}"/>
              </a:ext>
            </a:extLst>
          </p:cNvPr>
          <p:cNvSpPr/>
          <p:nvPr userDrawn="1"/>
        </p:nvSpPr>
        <p:spPr>
          <a:xfrm>
            <a:off x="838200" y="5309855"/>
            <a:ext cx="370887" cy="89459"/>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87C0EED-6A02-DD38-801C-3FF79374E742}"/>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5B33BAAF-287C-7751-EE84-15A7566EB600}"/>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D7063E4C-E2A5-A117-3879-1D02FDB8E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58991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decel="50000" fill="hold" grpId="0" nodeType="withEffect">
                                  <p:stCondLst>
                                    <p:cond delay="0"/>
                                  </p:stCondLst>
                                  <p:childTnLst>
                                    <p:animMotion origin="layout" path="M 0.00482 0.01296 L 1.04167E-6 1.48148E-6 " pathEditMode="relative" rAng="0" ptsTypes="AA">
                                      <p:cBhvr>
                                        <p:cTn id="9" dur="1000" fill="hold"/>
                                        <p:tgtEl>
                                          <p:spTgt spid="11"/>
                                        </p:tgtEl>
                                        <p:attrNameLst>
                                          <p:attrName>ppt_x</p:attrName>
                                          <p:attrName>ppt_y</p:attrName>
                                        </p:attrNameLst>
                                      </p:cBhvr>
                                      <p:rCtr x="-24700" y="-64800"/>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55" presetClass="entr"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ppt_w*0.7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283B28-6663-5F22-D323-CAA3315B92BA}"/>
              </a:ext>
            </a:extLst>
          </p:cNvPr>
          <p:cNvSpPr/>
          <p:nvPr userDrawn="1"/>
        </p:nvSpPr>
        <p:spPr>
          <a:xfrm>
            <a:off x="0" y="0"/>
            <a:ext cx="12192000" cy="6858000"/>
          </a:xfrm>
          <a:prstGeom prst="rect">
            <a:avLst/>
          </a:prstGeom>
          <a:gradFill flip="none" rotWithShape="1">
            <a:gsLst>
              <a:gs pos="66000">
                <a:schemeClr val="accent1">
                  <a:lumMod val="40131"/>
                  <a:alpha val="25000"/>
                </a:schemeClr>
              </a:gs>
              <a:gs pos="0">
                <a:schemeClr val="accent1">
                  <a:lumMod val="25000"/>
                  <a:alpha val="50000"/>
                </a:schemeClr>
              </a:gs>
              <a:gs pos="99000">
                <a:schemeClr val="accent1">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A8F8C549-016C-BABA-15F2-26492A5FB618}"/>
              </a:ext>
            </a:extLst>
          </p:cNvPr>
          <p:cNvSpPr>
            <a:spLocks noGrp="1"/>
          </p:cNvSpPr>
          <p:nvPr>
            <p:ph type="title"/>
          </p:nvPr>
        </p:nvSpPr>
        <p:spPr>
          <a:xfrm>
            <a:off x="518886" y="307068"/>
            <a:ext cx="10515600" cy="1325563"/>
          </a:xfrm>
          <a:noFill/>
        </p:spPr>
        <p:txBody>
          <a:bodyPr/>
          <a:lstStyle>
            <a:lvl1pPr>
              <a:defRPr sz="4000" b="1" i="0">
                <a:solidFill>
                  <a:schemeClr val="bg1"/>
                </a:solidFill>
                <a:latin typeface="RlwyPPT" pitchFamily="2" charset="77"/>
              </a:defRPr>
            </a:lvl1pPr>
          </a:lstStyle>
          <a:p>
            <a:r>
              <a:rPr lang="en-US"/>
              <a:t>Click to edit Master title style</a:t>
            </a:r>
          </a:p>
        </p:txBody>
      </p:sp>
      <p:sp>
        <p:nvSpPr>
          <p:cNvPr id="12" name="Sanctuary Primary">
            <a:extLst>
              <a:ext uri="{FF2B5EF4-FFF2-40B4-BE49-F238E27FC236}">
                <a16:creationId xmlns:a16="http://schemas.microsoft.com/office/drawing/2014/main" id="{A3375448-0C3F-93D6-7C07-605E1DB8AF2E}"/>
              </a:ext>
            </a:extLst>
          </p:cNvPr>
          <p:cNvSpPr/>
          <p:nvPr userDrawn="1"/>
        </p:nvSpPr>
        <p:spPr>
          <a:xfrm>
            <a:off x="518886" y="1354713"/>
            <a:ext cx="310705" cy="74943"/>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1D077DB-B862-BDEE-7D5B-08EAADF6970B}"/>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2AE6CA08-4C02-691E-2D3C-A34253DC6D5D}"/>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489EA35C-10BF-C344-11FE-FDFC5674D0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128533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decel="50000" fill="hold" grpId="0" nodeType="withEffect">
                                  <p:stCondLst>
                                    <p:cond delay="0"/>
                                  </p:stCondLst>
                                  <p:childTnLst>
                                    <p:animMotion origin="layout" path="M 0.0108 0.01805 L 4.79167E-6 2.22222E-6 " pathEditMode="relative" rAng="0" ptsTypes="AA">
                                      <p:cBhvr>
                                        <p:cTn id="9" dur="1000" fill="hold"/>
                                        <p:tgtEl>
                                          <p:spTgt spid="11"/>
                                        </p:tgtEl>
                                        <p:attrNameLst>
                                          <p:attrName>ppt_x</p:attrName>
                                          <p:attrName>ppt_y</p:attrName>
                                        </p:attrNameLst>
                                      </p:cBhvr>
                                      <p:rCtr x="-54700" y="-90300"/>
                                    </p:animMotion>
                                  </p:childTnLst>
                                </p:cTn>
                              </p:par>
                              <p:par>
                                <p:cTn id="10" presetID="10" presetClass="entr" presetSubtype="0"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ppt_w*0.7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0" presetClass="path" presetSubtype="0" decel="50000" fill="hold" grpId="1" nodeType="withEffect">
                                  <p:stCondLst>
                                    <p:cond delay="0"/>
                                  </p:stCondLst>
                                  <p:childTnLst>
                                    <p:animMotion origin="layout" path="M 0.0108 0.01805 L 4.79167E-6 2.22222E-6 " pathEditMode="relative" rAng="0" ptsTypes="AA">
                                      <p:cBhvr>
                                        <p:cTn id="22" dur="1000" fill="hold"/>
                                        <p:tgtEl>
                                          <p:spTgt spid="13"/>
                                        </p:tgtEl>
                                        <p:attrNameLst>
                                          <p:attrName>ppt_x</p:attrName>
                                          <p:attrName>ppt_y</p:attrName>
                                        </p:attrNameLst>
                                      </p:cBhvr>
                                      <p:rCtr x="-54700" y="-90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1" grpId="0"/>
      <p:bldP spid="11" grpId="1"/>
      <p:bldP spid="12" grpId="0" animBg="1"/>
      <p:bldP spid="12" grpId="1"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ygiene subse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283B28-6663-5F22-D323-CAA3315B92BA}"/>
              </a:ext>
            </a:extLst>
          </p:cNvPr>
          <p:cNvSpPr/>
          <p:nvPr userDrawn="1"/>
        </p:nvSpPr>
        <p:spPr>
          <a:xfrm>
            <a:off x="0" y="0"/>
            <a:ext cx="12192000" cy="6858000"/>
          </a:xfrm>
          <a:prstGeom prst="rect">
            <a:avLst/>
          </a:prstGeom>
          <a:gradFill flip="none" rotWithShape="1">
            <a:gsLst>
              <a:gs pos="66000">
                <a:schemeClr val="accent1">
                  <a:lumMod val="40131"/>
                  <a:alpha val="25000"/>
                </a:schemeClr>
              </a:gs>
              <a:gs pos="0">
                <a:schemeClr val="accent1">
                  <a:lumMod val="25000"/>
                  <a:alpha val="50000"/>
                </a:schemeClr>
              </a:gs>
              <a:gs pos="99000">
                <a:schemeClr val="accent1">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AD834E-116F-18AE-7711-11CCA1F3D28B}"/>
              </a:ext>
            </a:extLst>
          </p:cNvPr>
          <p:cNvSpPr/>
          <p:nvPr userDrawn="1"/>
        </p:nvSpPr>
        <p:spPr>
          <a:xfrm>
            <a:off x="0" y="0"/>
            <a:ext cx="12192000" cy="6858000"/>
          </a:xfrm>
          <a:prstGeom prst="rect">
            <a:avLst/>
          </a:prstGeom>
          <a:solidFill>
            <a:srgbClr val="000000">
              <a:alpha val="6466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A8F8C549-016C-BABA-15F2-26492A5FB618}"/>
              </a:ext>
            </a:extLst>
          </p:cNvPr>
          <p:cNvSpPr>
            <a:spLocks noGrp="1"/>
          </p:cNvSpPr>
          <p:nvPr>
            <p:ph type="title"/>
          </p:nvPr>
        </p:nvSpPr>
        <p:spPr>
          <a:xfrm>
            <a:off x="518886" y="307068"/>
            <a:ext cx="10515600" cy="1325563"/>
          </a:xfrm>
          <a:noFill/>
        </p:spPr>
        <p:txBody>
          <a:bodyPr/>
          <a:lstStyle>
            <a:lvl1pPr>
              <a:defRPr sz="4000" b="1" i="0">
                <a:solidFill>
                  <a:schemeClr val="bg1"/>
                </a:solidFill>
                <a:latin typeface="RlwyPPT" pitchFamily="2" charset="77"/>
              </a:defRPr>
            </a:lvl1pPr>
          </a:lstStyle>
          <a:p>
            <a:r>
              <a:rPr lang="en-US"/>
              <a:t>Click to edit Master title style</a:t>
            </a:r>
          </a:p>
        </p:txBody>
      </p:sp>
      <p:sp>
        <p:nvSpPr>
          <p:cNvPr id="12" name="Sanctuary Primary">
            <a:extLst>
              <a:ext uri="{FF2B5EF4-FFF2-40B4-BE49-F238E27FC236}">
                <a16:creationId xmlns:a16="http://schemas.microsoft.com/office/drawing/2014/main" id="{A3375448-0C3F-93D6-7C07-605E1DB8AF2E}"/>
              </a:ext>
            </a:extLst>
          </p:cNvPr>
          <p:cNvSpPr/>
          <p:nvPr userDrawn="1"/>
        </p:nvSpPr>
        <p:spPr>
          <a:xfrm>
            <a:off x="518886" y="1354713"/>
            <a:ext cx="310705" cy="74943"/>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853C9F8-E2CB-267A-6934-4A50E16501DC}"/>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A791357A-C687-2BBF-E8CC-CCE169855B6E}"/>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05F73DD-25DF-D83E-1742-DD45DAC89F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313403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decel="50000" fill="hold" grpId="0" nodeType="withEffect">
                                  <p:stCondLst>
                                    <p:cond delay="0"/>
                                  </p:stCondLst>
                                  <p:childTnLst>
                                    <p:animMotion origin="layout" path="M 0.0108 0.01805 L 4.79167E-6 2.22222E-6 " pathEditMode="relative" rAng="0" ptsTypes="AA">
                                      <p:cBhvr>
                                        <p:cTn id="9" dur="1000" fill="hold"/>
                                        <p:tgtEl>
                                          <p:spTgt spid="11"/>
                                        </p:tgtEl>
                                        <p:attrNameLst>
                                          <p:attrName>ppt_x</p:attrName>
                                          <p:attrName>ppt_y</p:attrName>
                                        </p:attrNameLst>
                                      </p:cBhvr>
                                      <p:rCtr x="-54700" y="-90300"/>
                                    </p:animMotion>
                                  </p:childTnLst>
                                </p:cTn>
                              </p:par>
                              <p:par>
                                <p:cTn id="10" presetID="10" presetClass="entr" presetSubtype="0"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ppt_w*0.7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1" grpId="1"/>
      <p:bldP spid="12" grpId="0" animBg="1"/>
      <p:bldP spid="12" grpId="1"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eps">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283B28-6663-5F22-D323-CAA3315B92BA}"/>
              </a:ext>
            </a:extLst>
          </p:cNvPr>
          <p:cNvSpPr/>
          <p:nvPr userDrawn="1"/>
        </p:nvSpPr>
        <p:spPr>
          <a:xfrm>
            <a:off x="0" y="0"/>
            <a:ext cx="12192000" cy="6858000"/>
          </a:xfrm>
          <a:prstGeom prst="rect">
            <a:avLst/>
          </a:prstGeom>
          <a:gradFill flip="none" rotWithShape="1">
            <a:gsLst>
              <a:gs pos="66000">
                <a:schemeClr val="accent1">
                  <a:lumMod val="40131"/>
                  <a:alpha val="25000"/>
                </a:schemeClr>
              </a:gs>
              <a:gs pos="0">
                <a:schemeClr val="accent1">
                  <a:lumMod val="25000"/>
                  <a:alpha val="50000"/>
                </a:schemeClr>
              </a:gs>
              <a:gs pos="99000">
                <a:schemeClr val="accent1">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AD834E-116F-18AE-7711-11CCA1F3D28B}"/>
              </a:ext>
            </a:extLst>
          </p:cNvPr>
          <p:cNvSpPr/>
          <p:nvPr userDrawn="1"/>
        </p:nvSpPr>
        <p:spPr>
          <a:xfrm>
            <a:off x="0" y="0"/>
            <a:ext cx="12192000" cy="6858000"/>
          </a:xfrm>
          <a:prstGeom prst="rect">
            <a:avLst/>
          </a:prstGeom>
          <a:solidFill>
            <a:srgbClr val="000000">
              <a:alpha val="6466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A8F8C549-016C-BABA-15F2-26492A5FB618}"/>
              </a:ext>
            </a:extLst>
          </p:cNvPr>
          <p:cNvSpPr>
            <a:spLocks noGrp="1"/>
          </p:cNvSpPr>
          <p:nvPr>
            <p:ph type="title"/>
          </p:nvPr>
        </p:nvSpPr>
        <p:spPr>
          <a:xfrm>
            <a:off x="518886" y="307068"/>
            <a:ext cx="10515600" cy="1325563"/>
          </a:xfrm>
          <a:noFill/>
        </p:spPr>
        <p:txBody>
          <a:bodyPr/>
          <a:lstStyle>
            <a:lvl1pPr>
              <a:defRPr sz="4000" b="1" i="0">
                <a:solidFill>
                  <a:schemeClr val="bg1"/>
                </a:solidFill>
                <a:latin typeface="RlwyPPT" pitchFamily="2" charset="77"/>
              </a:defRPr>
            </a:lvl1pPr>
          </a:lstStyle>
          <a:p>
            <a:r>
              <a:rPr lang="en-US"/>
              <a:t>Click to edit Master title style</a:t>
            </a:r>
          </a:p>
        </p:txBody>
      </p:sp>
      <p:sp>
        <p:nvSpPr>
          <p:cNvPr id="12" name="Sanctuary Primary">
            <a:extLst>
              <a:ext uri="{FF2B5EF4-FFF2-40B4-BE49-F238E27FC236}">
                <a16:creationId xmlns:a16="http://schemas.microsoft.com/office/drawing/2014/main" id="{A3375448-0C3F-93D6-7C07-605E1DB8AF2E}"/>
              </a:ext>
            </a:extLst>
          </p:cNvPr>
          <p:cNvSpPr/>
          <p:nvPr userDrawn="1"/>
        </p:nvSpPr>
        <p:spPr>
          <a:xfrm>
            <a:off x="518886" y="1354713"/>
            <a:ext cx="310705" cy="74943"/>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2DAEC6FF-9E21-75C6-0D7D-30A2D94B7AA9}"/>
              </a:ext>
            </a:extLst>
          </p:cNvPr>
          <p:cNvSpPr>
            <a:spLocks noGrp="1"/>
          </p:cNvSpPr>
          <p:nvPr>
            <p:ph type="body" sz="quarter" idx="10"/>
          </p:nvPr>
        </p:nvSpPr>
        <p:spPr>
          <a:xfrm>
            <a:off x="518886" y="3859480"/>
            <a:ext cx="10827212" cy="1531917"/>
          </a:xfrm>
        </p:spPr>
        <p:txBody>
          <a:bodyPr/>
          <a:lstStyle>
            <a:lvl1pPr marL="0" indent="0" algn="ctr">
              <a:buNone/>
              <a:defRPr sz="3600" b="0" i="0">
                <a:solidFill>
                  <a:schemeClr val="bg1"/>
                </a:solidFill>
                <a:latin typeface="RlwyPPT" pitchFamily="2" charset="77"/>
              </a:defRPr>
            </a:lvl1pPr>
            <a:lvl2pPr marL="457200" indent="0" algn="ctr">
              <a:buNone/>
              <a:defRPr sz="3600" b="0" i="0">
                <a:solidFill>
                  <a:schemeClr val="bg1"/>
                </a:solidFill>
                <a:latin typeface="RlwyPPT" pitchFamily="2" charset="77"/>
              </a:defRPr>
            </a:lvl2pPr>
            <a:lvl3pPr marL="914400" indent="0" algn="ctr">
              <a:buNone/>
              <a:defRPr sz="3600" b="0" i="0">
                <a:solidFill>
                  <a:schemeClr val="bg1"/>
                </a:solidFill>
                <a:latin typeface="RlwyPPT" pitchFamily="2" charset="77"/>
              </a:defRPr>
            </a:lvl3pPr>
            <a:lvl4pPr marL="1371600" indent="0" algn="ctr">
              <a:buNone/>
              <a:defRPr sz="3600" b="0" i="0">
                <a:solidFill>
                  <a:schemeClr val="bg1"/>
                </a:solidFill>
                <a:latin typeface="RlwyPPT" pitchFamily="2" charset="77"/>
              </a:defRPr>
            </a:lvl4pPr>
            <a:lvl5pPr marL="1828800" indent="0" algn="ctr">
              <a:buNone/>
              <a:defRPr sz="3600" b="0" i="0">
                <a:solidFill>
                  <a:schemeClr val="bg1"/>
                </a:solidFill>
                <a:latin typeface="RlwyPPT" pitchFamily="2" charset="77"/>
              </a:defRPr>
            </a:lvl5pPr>
          </a:lstStyle>
          <a:p>
            <a:pPr lvl="0"/>
            <a:r>
              <a:rPr lang="en-US"/>
              <a:t>Click to edit Master text styles</a:t>
            </a:r>
          </a:p>
        </p:txBody>
      </p:sp>
      <p:grpSp>
        <p:nvGrpSpPr>
          <p:cNvPr id="5" name="Group 4">
            <a:extLst>
              <a:ext uri="{FF2B5EF4-FFF2-40B4-BE49-F238E27FC236}">
                <a16:creationId xmlns:a16="http://schemas.microsoft.com/office/drawing/2014/main" id="{4832DF7C-307F-6AB3-5693-CC39FB8209D2}"/>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524A9105-D7FB-65C4-E81E-A42B57C16A4E}"/>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5082632-6771-9139-CA94-F21BF0F69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345308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decel="50000" fill="hold" grpId="0" nodeType="withEffect">
                                  <p:stCondLst>
                                    <p:cond delay="0"/>
                                  </p:stCondLst>
                                  <p:childTnLst>
                                    <p:animMotion origin="layout" path="M 0.0108 0.01805 L 4.79167E-6 2.22222E-6 " pathEditMode="relative" rAng="0" ptsTypes="AA">
                                      <p:cBhvr>
                                        <p:cTn id="9" dur="1000" fill="hold"/>
                                        <p:tgtEl>
                                          <p:spTgt spid="11"/>
                                        </p:tgtEl>
                                        <p:attrNameLst>
                                          <p:attrName>ppt_x</p:attrName>
                                          <p:attrName>ppt_y</p:attrName>
                                        </p:attrNameLst>
                                      </p:cBhvr>
                                      <p:rCtr x="-54700" y="-90300"/>
                                    </p:animMotion>
                                  </p:childTnLst>
                                </p:cTn>
                              </p:par>
                              <p:par>
                                <p:cTn id="10" presetID="10" presetClass="entr" presetSubtype="0"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ppt_w*0.7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par>
                                <p:cTn id="22" presetID="22" presetClass="entr" presetSubtype="8" fill="hold" grpId="0" nodeType="with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1" grpId="1"/>
      <p:bldP spid="12" grpId="0" animBg="1"/>
      <p:bldP spid="12" grpId="1" animBg="1"/>
      <p:bldP spid="3" grpId="0">
        <p:tmplLst>
          <p:tmpl>
            <p:tnLst>
              <p:par>
                <p:cTn presetID="22" presetClass="entr" presetSubtype="8"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Effect transition="in" filter="wipe(left)">
                      <p:cBhvr>
                        <p:cTn dur="1000"/>
                        <p:tgtEl>
                          <p:spTgt spid="3"/>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accent6">
            <a:lumMod val="75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F8C549-016C-BABA-15F2-26492A5FB618}"/>
              </a:ext>
            </a:extLst>
          </p:cNvPr>
          <p:cNvSpPr>
            <a:spLocks noGrp="1"/>
          </p:cNvSpPr>
          <p:nvPr>
            <p:ph type="title"/>
          </p:nvPr>
        </p:nvSpPr>
        <p:spPr>
          <a:xfrm>
            <a:off x="518886" y="307068"/>
            <a:ext cx="10515600" cy="1325563"/>
          </a:xfrm>
          <a:noFill/>
        </p:spPr>
        <p:txBody>
          <a:bodyPr/>
          <a:lstStyle>
            <a:lvl1pPr>
              <a:defRPr sz="4000" b="1" i="0">
                <a:solidFill>
                  <a:schemeClr val="bg1"/>
                </a:solidFill>
                <a:latin typeface="RlwyPPT" pitchFamily="2" charset="77"/>
              </a:defRPr>
            </a:lvl1pPr>
          </a:lstStyle>
          <a:p>
            <a:r>
              <a:rPr lang="en-US"/>
              <a:t>Click to edit Master title style</a:t>
            </a:r>
          </a:p>
        </p:txBody>
      </p:sp>
      <p:sp>
        <p:nvSpPr>
          <p:cNvPr id="12" name="Sanctuary Primary">
            <a:extLst>
              <a:ext uri="{FF2B5EF4-FFF2-40B4-BE49-F238E27FC236}">
                <a16:creationId xmlns:a16="http://schemas.microsoft.com/office/drawing/2014/main" id="{A3375448-0C3F-93D6-7C07-605E1DB8AF2E}"/>
              </a:ext>
            </a:extLst>
          </p:cNvPr>
          <p:cNvSpPr/>
          <p:nvPr userDrawn="1"/>
        </p:nvSpPr>
        <p:spPr>
          <a:xfrm>
            <a:off x="518886" y="1354713"/>
            <a:ext cx="310705" cy="74943"/>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6B6D1720-B7AD-D8DC-7873-E55E858C3D07}"/>
              </a:ext>
            </a:extLst>
          </p:cNvPr>
          <p:cNvSpPr>
            <a:spLocks noGrp="1"/>
          </p:cNvSpPr>
          <p:nvPr>
            <p:ph type="body" sz="quarter" idx="10"/>
          </p:nvPr>
        </p:nvSpPr>
        <p:spPr>
          <a:xfrm>
            <a:off x="518886" y="1899909"/>
            <a:ext cx="7785100" cy="3378200"/>
          </a:xfrm>
        </p:spPr>
        <p:txBody>
          <a:bodyPr/>
          <a:lstStyle>
            <a:lvl1pPr marL="0" indent="0">
              <a:buNone/>
              <a:defRPr sz="2400" b="0" i="0">
                <a:solidFill>
                  <a:schemeClr val="bg1"/>
                </a:solidFill>
                <a:latin typeface="RlwyPPT" pitchFamily="2" charset="77"/>
              </a:defRPr>
            </a:lvl1pPr>
            <a:lvl2pPr marL="457200" indent="0">
              <a:buNone/>
              <a:defRPr sz="2400" b="0" i="0">
                <a:solidFill>
                  <a:schemeClr val="bg1"/>
                </a:solidFill>
                <a:latin typeface="RlwyPPT" pitchFamily="2" charset="77"/>
              </a:defRPr>
            </a:lvl2pPr>
            <a:lvl3pPr marL="914400" indent="0">
              <a:buNone/>
              <a:defRPr sz="2400" b="0" i="0">
                <a:solidFill>
                  <a:schemeClr val="bg1"/>
                </a:solidFill>
                <a:latin typeface="RlwyPPT" pitchFamily="2" charset="77"/>
              </a:defRPr>
            </a:lvl3pPr>
            <a:lvl4pPr marL="1371600" indent="0">
              <a:buNone/>
              <a:defRPr sz="2400" b="0" i="0">
                <a:solidFill>
                  <a:schemeClr val="bg1"/>
                </a:solidFill>
                <a:latin typeface="RlwyPPT" pitchFamily="2" charset="77"/>
              </a:defRPr>
            </a:lvl4pPr>
            <a:lvl5pPr marL="1828800" indent="0">
              <a:buNone/>
              <a:defRPr sz="2400" b="0" i="0">
                <a:solidFill>
                  <a:schemeClr val="bg1"/>
                </a:solidFill>
                <a:latin typeface="RlwyP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BAAD9963-4443-8FA1-332C-456A2E3671AC}"/>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A6577EEF-9B59-E5AF-E6FF-97A160898747}"/>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B7BABFC-CF14-80F4-2213-6BED87D00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72671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decel="50000" fill="hold" grpId="0" nodeType="withEffect">
                                  <p:stCondLst>
                                    <p:cond delay="0"/>
                                  </p:stCondLst>
                                  <p:childTnLst>
                                    <p:animMotion origin="layout" path="M 0.0108 0.01805 L 4.79167E-6 2.22222E-6 " pathEditMode="relative" rAng="0" ptsTypes="AA">
                                      <p:cBhvr>
                                        <p:cTn id="9" dur="1000" fill="hold"/>
                                        <p:tgtEl>
                                          <p:spTgt spid="11"/>
                                        </p:tgtEl>
                                        <p:attrNameLst>
                                          <p:attrName>ppt_x</p:attrName>
                                          <p:attrName>ppt_y</p:attrName>
                                        </p:attrNameLst>
                                      </p:cBhvr>
                                      <p:rCtr x="-54700" y="-90300"/>
                                    </p:animMotion>
                                  </p:childTnLst>
                                </p:cTn>
                              </p:par>
                              <p:par>
                                <p:cTn id="10" presetID="10" presetClass="entr" presetSubtype="0"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ppt_w*0.7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animEffect transition="in" filter="fade">
                                      <p:cBhvr>
                                        <p:cTn id="17" dur="500"/>
                                        <p:tgtEl>
                                          <p:spTgt spid="12"/>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par>
                                <p:cTn id="21" presetID="0" presetClass="path" presetSubtype="0" decel="50000" fill="hold" grpId="1" nodeType="withEffect">
                                  <p:stCondLst>
                                    <p:cond delay="0"/>
                                  </p:stCondLst>
                                  <p:childTnLst>
                                    <p:animMotion origin="layout" path="M 0.01081 0.01806 L 1.04167E-6 3.7037E-7 " pathEditMode="relative" rAng="0" ptsTypes="AA">
                                      <p:cBhvr>
                                        <p:cTn id="22" dur="1000" fill="hold"/>
                                        <p:tgtEl>
                                          <p:spTgt spid="3"/>
                                        </p:tgtEl>
                                        <p:attrNameLst>
                                          <p:attrName>ppt_x</p:attrName>
                                          <p:attrName>ppt_y</p:attrName>
                                        </p:attrNameLst>
                                      </p:cBhvr>
                                      <p:rCtr x="-547"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P spid="3" grpId="0">
        <p:tmplLst>
          <p:tmpl>
            <p:tnLst>
              <p:par>
                <p:cTn presetID="10"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p:tmplLst>
          <p:tmpl>
            <p:tnLst>
              <p:par>
                <p:cTn presetID="0" presetClass="path" presetSubtype="0" decel="50000" fill="hold" nodeType="withEffect">
                  <p:stCondLst>
                    <p:cond delay="0"/>
                  </p:stCondLst>
                  <p:childTnLst>
                    <p:animMotion origin="layout" path="M 0.01081 0.01806 L 1.04167E-6 3.7037E-7 " pathEditMode="relative" rAng="0" ptsTypes="AA">
                      <p:cBhvr>
                        <p:cTn dur="1000" fill="hold"/>
                        <p:tgtEl>
                          <p:spTgt spid="3"/>
                        </p:tgtEl>
                        <p:attrNameLst>
                          <p:attrName>ppt_x</p:attrName>
                          <p:attrName>ppt_y</p:attrName>
                        </p:attrNameLst>
                      </p:cBhvr>
                      <p:rCtr x="-547" y="-903"/>
                    </p:animMotion>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ic">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283B28-6663-5F22-D323-CAA3315B92BA}"/>
              </a:ext>
            </a:extLst>
          </p:cNvPr>
          <p:cNvSpPr/>
          <p:nvPr userDrawn="1"/>
        </p:nvSpPr>
        <p:spPr>
          <a:xfrm>
            <a:off x="0" y="0"/>
            <a:ext cx="12192000" cy="6858000"/>
          </a:xfrm>
          <a:prstGeom prst="rect">
            <a:avLst/>
          </a:prstGeom>
          <a:gradFill flip="none" rotWithShape="1">
            <a:gsLst>
              <a:gs pos="66000">
                <a:schemeClr val="accent1">
                  <a:lumMod val="40131"/>
                  <a:alpha val="25000"/>
                </a:schemeClr>
              </a:gs>
              <a:gs pos="0">
                <a:schemeClr val="accent1">
                  <a:lumMod val="25000"/>
                  <a:alpha val="50000"/>
                </a:schemeClr>
              </a:gs>
              <a:gs pos="99000">
                <a:schemeClr val="accent1">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AD834E-116F-18AE-7711-11CCA1F3D28B}"/>
              </a:ext>
            </a:extLst>
          </p:cNvPr>
          <p:cNvSpPr/>
          <p:nvPr userDrawn="1"/>
        </p:nvSpPr>
        <p:spPr>
          <a:xfrm>
            <a:off x="0" y="0"/>
            <a:ext cx="12192000" cy="6858000"/>
          </a:xfrm>
          <a:prstGeom prst="rect">
            <a:avLst/>
          </a:prstGeom>
          <a:solidFill>
            <a:srgbClr val="000000">
              <a:alpha val="6466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A8F8C549-016C-BABA-15F2-26492A5FB618}"/>
              </a:ext>
            </a:extLst>
          </p:cNvPr>
          <p:cNvSpPr>
            <a:spLocks noGrp="1"/>
          </p:cNvSpPr>
          <p:nvPr>
            <p:ph type="title"/>
          </p:nvPr>
        </p:nvSpPr>
        <p:spPr>
          <a:xfrm>
            <a:off x="518886" y="307068"/>
            <a:ext cx="10515600" cy="1325563"/>
          </a:xfrm>
          <a:noFill/>
        </p:spPr>
        <p:txBody>
          <a:bodyPr/>
          <a:lstStyle>
            <a:lvl1pPr>
              <a:defRPr sz="4000" b="1" i="0">
                <a:solidFill>
                  <a:schemeClr val="bg1"/>
                </a:solidFill>
                <a:latin typeface="RlwyPPT" pitchFamily="2" charset="77"/>
              </a:defRPr>
            </a:lvl1pPr>
          </a:lstStyle>
          <a:p>
            <a:r>
              <a:rPr lang="en-US"/>
              <a:t>Click to edit Master title style</a:t>
            </a:r>
          </a:p>
        </p:txBody>
      </p:sp>
      <p:sp>
        <p:nvSpPr>
          <p:cNvPr id="12" name="Sanctuary Primary">
            <a:extLst>
              <a:ext uri="{FF2B5EF4-FFF2-40B4-BE49-F238E27FC236}">
                <a16:creationId xmlns:a16="http://schemas.microsoft.com/office/drawing/2014/main" id="{A3375448-0C3F-93D6-7C07-605E1DB8AF2E}"/>
              </a:ext>
            </a:extLst>
          </p:cNvPr>
          <p:cNvSpPr/>
          <p:nvPr userDrawn="1"/>
        </p:nvSpPr>
        <p:spPr>
          <a:xfrm>
            <a:off x="518886" y="1354713"/>
            <a:ext cx="310705" cy="74943"/>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0AD5A6A0-C6A2-CADD-2F40-7D3C9C3AD70D}"/>
              </a:ext>
            </a:extLst>
          </p:cNvPr>
          <p:cNvSpPr>
            <a:spLocks noGrp="1"/>
          </p:cNvSpPr>
          <p:nvPr>
            <p:ph type="body" sz="quarter" idx="10"/>
          </p:nvPr>
        </p:nvSpPr>
        <p:spPr>
          <a:xfrm>
            <a:off x="518886" y="1899909"/>
            <a:ext cx="7785100" cy="3378200"/>
          </a:xfrm>
        </p:spPr>
        <p:txBody>
          <a:bodyPr/>
          <a:lstStyle>
            <a:lvl1pPr marL="0" indent="0">
              <a:buNone/>
              <a:defRPr sz="2400" b="0" i="0">
                <a:solidFill>
                  <a:schemeClr val="bg1"/>
                </a:solidFill>
                <a:latin typeface="RlwyPPT" pitchFamily="2" charset="77"/>
              </a:defRPr>
            </a:lvl1pPr>
            <a:lvl2pPr marL="457200" indent="0">
              <a:buNone/>
              <a:defRPr sz="2400" b="0" i="0">
                <a:solidFill>
                  <a:schemeClr val="bg1"/>
                </a:solidFill>
                <a:latin typeface="RlwyPPT" pitchFamily="2" charset="77"/>
              </a:defRPr>
            </a:lvl2pPr>
            <a:lvl3pPr marL="914400" indent="0">
              <a:buNone/>
              <a:defRPr sz="2400" b="0" i="0">
                <a:solidFill>
                  <a:schemeClr val="bg1"/>
                </a:solidFill>
                <a:latin typeface="RlwyPPT" pitchFamily="2" charset="77"/>
              </a:defRPr>
            </a:lvl3pPr>
            <a:lvl4pPr marL="1371600" indent="0">
              <a:buNone/>
              <a:defRPr sz="2400" b="0" i="0">
                <a:solidFill>
                  <a:schemeClr val="bg1"/>
                </a:solidFill>
                <a:latin typeface="RlwyPPT" pitchFamily="2" charset="77"/>
              </a:defRPr>
            </a:lvl4pPr>
            <a:lvl5pPr marL="1828800" indent="0">
              <a:buNone/>
              <a:defRPr sz="2400" b="0" i="0">
                <a:solidFill>
                  <a:schemeClr val="bg1"/>
                </a:solidFill>
                <a:latin typeface="RlwyPP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7A2DED3-35D3-E700-A88F-E57DBF8B5E64}"/>
              </a:ext>
            </a:extLst>
          </p:cNvPr>
          <p:cNvGrpSpPr/>
          <p:nvPr userDrawn="1"/>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761F24E5-10FB-F775-21C7-73A711CFABE0}"/>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86FB33F-FD6B-8E90-1C9A-00128387A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425181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decel="50000" fill="hold" grpId="0" nodeType="withEffect">
                                  <p:stCondLst>
                                    <p:cond delay="0"/>
                                  </p:stCondLst>
                                  <p:childTnLst>
                                    <p:animMotion origin="layout" path="M 0.0108 0.01805 L 4.79167E-6 2.22222E-6 " pathEditMode="relative" rAng="0" ptsTypes="AA">
                                      <p:cBhvr>
                                        <p:cTn id="9" dur="1000" fill="hold"/>
                                        <p:tgtEl>
                                          <p:spTgt spid="11"/>
                                        </p:tgtEl>
                                        <p:attrNameLst>
                                          <p:attrName>ppt_x</p:attrName>
                                          <p:attrName>ppt_y</p:attrName>
                                        </p:attrNameLst>
                                      </p:cBhvr>
                                      <p:rCtr x="-54700" y="-90300"/>
                                    </p:animMotion>
                                  </p:childTnLst>
                                </p:cTn>
                              </p:par>
                              <p:par>
                                <p:cTn id="10" presetID="10" presetClass="entr" presetSubtype="0"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ppt_w*0.7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par>
                                <p:cTn id="25" presetID="0" presetClass="path" presetSubtype="0" decel="50000" fill="hold" grpId="1" nodeType="withEffect">
                                  <p:stCondLst>
                                    <p:cond delay="0"/>
                                  </p:stCondLst>
                                  <p:childTnLst>
                                    <p:animMotion origin="layout" path="M 0.01081 0.01806 L 1.04167E-6 3.7037E-7 " pathEditMode="relative" rAng="0" ptsTypes="AA">
                                      <p:cBhvr>
                                        <p:cTn id="26" dur="1000" fill="hold"/>
                                        <p:tgtEl>
                                          <p:spTgt spid="3"/>
                                        </p:tgtEl>
                                        <p:attrNameLst>
                                          <p:attrName>ppt_x</p:attrName>
                                          <p:attrName>ppt_y</p:attrName>
                                        </p:attrNameLst>
                                      </p:cBhvr>
                                      <p:rCtr x="-547"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1" grpId="1"/>
      <p:bldP spid="12" grpId="0" animBg="1"/>
      <p:bldP spid="12" grpId="1" animBg="1"/>
      <p:bldP spid="3" grpId="0">
        <p:tmplLst>
          <p:tmpl>
            <p:tnLst>
              <p:par>
                <p:cTn presetID="10"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p:tmplLst>
          <p:tmpl>
            <p:tnLst>
              <p:par>
                <p:cTn presetID="0" presetClass="path" presetSubtype="0" decel="50000" fill="hold" nodeType="withEffect">
                  <p:stCondLst>
                    <p:cond delay="0"/>
                  </p:stCondLst>
                  <p:childTnLst>
                    <p:animMotion origin="layout" path="M 0.01081 0.01806 L 1.04167E-6 3.7037E-7 " pathEditMode="relative" rAng="0" ptsTypes="AA">
                      <p:cBhvr>
                        <p:cTn dur="1000" fill="hold"/>
                        <p:tgtEl>
                          <p:spTgt spid="3"/>
                        </p:tgtEl>
                        <p:attrNameLst>
                          <p:attrName>ppt_x</p:attrName>
                          <p:attrName>ppt_y</p:attrName>
                        </p:attrNameLst>
                      </p:cBhvr>
                      <p:rCtr x="-547" y="-903"/>
                    </p:animMotion>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461BA-C198-65BF-D8E0-0A5690196B02}"/>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ADE8637-34DB-62FC-8CA9-52A9BE59B9C3}"/>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170E7-0EC2-3424-C4CE-F1DD89D01EEC}"/>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tx1">
                    <a:tint val="75000"/>
                  </a:schemeClr>
                </a:solidFill>
              </a:defRPr>
            </a:lvl1pPr>
          </a:lstStyle>
          <a:p>
            <a:fld id="{779581DE-DCC6-B147-8F93-620B5E0AC517}" type="datetimeFigureOut">
              <a:rPr lang="en-US" smtClean="0"/>
              <a:t>8/15/2023</a:t>
            </a:fld>
            <a:endParaRPr lang="en-US"/>
          </a:p>
        </p:txBody>
      </p:sp>
      <p:sp>
        <p:nvSpPr>
          <p:cNvPr id="5" name="Footer Placeholder 4">
            <a:extLst>
              <a:ext uri="{FF2B5EF4-FFF2-40B4-BE49-F238E27FC236}">
                <a16:creationId xmlns:a16="http://schemas.microsoft.com/office/drawing/2014/main" id="{332E830B-0481-2A0A-C2CD-3ECC329D046F}"/>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D8142B-CA50-67E4-2A37-FB6881A3A05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tx1">
                    <a:tint val="75000"/>
                  </a:schemeClr>
                </a:solidFill>
              </a:defRPr>
            </a:lvl1pPr>
          </a:lstStyle>
          <a:p>
            <a:fld id="{3425A28A-3204-2E43-BA25-A254FD97A630}" type="slidenum">
              <a:rPr lang="en-US" smtClean="0"/>
              <a:t>‹#›</a:t>
            </a:fld>
            <a:endParaRPr lang="en-US"/>
          </a:p>
        </p:txBody>
      </p:sp>
    </p:spTree>
    <p:extLst>
      <p:ext uri="{BB962C8B-B14F-4D97-AF65-F5344CB8AC3E}">
        <p14:creationId xmlns:p14="http://schemas.microsoft.com/office/powerpoint/2010/main" val="3830863166"/>
      </p:ext>
    </p:extLst>
  </p:cSld>
  <p:clrMap bg1="lt1" tx1="dk1" bg2="lt2" tx2="dk2" accent1="accent1" accent2="accent2" accent3="accent3" accent4="accent4" accent5="accent5" accent6="accent6" hlink="hlink" folHlink="folHlink"/>
  <p:sldLayoutIdLst>
    <p:sldLayoutId id="2147483654" r:id="rId1"/>
    <p:sldLayoutId id="2147483663" r:id="rId2"/>
    <p:sldLayoutId id="2147483664" r:id="rId3"/>
    <p:sldLayoutId id="2147483666" r:id="rId4"/>
    <p:sldLayoutId id="2147483667" r:id="rId5"/>
    <p:sldLayoutId id="2147483670" r:id="rId6"/>
    <p:sldLayoutId id="2147483673" r:id="rId7"/>
    <p:sldLayoutId id="2147483672" r:id="rId8"/>
    <p:sldLayoutId id="2147483674" r:id="rId9"/>
    <p:sldLayoutId id="2147483671" r:id="rId10"/>
    <p:sldLayoutId id="2147483676" r:id="rId11"/>
    <p:sldLayoutId id="2147483668" r:id="rId12"/>
    <p:sldLayoutId id="2147483665" r:id="rId13"/>
    <p:sldLayoutId id="2147483675" r:id="rId14"/>
  </p:sldLayoutIdLst>
  <p:txStyles>
    <p:titleStyle>
      <a:lvl1pPr algn="l" defTabSz="914400" rtl="0" eaLnBrk="1" latinLnBrk="0" hangingPunct="1">
        <a:lnSpc>
          <a:spcPct val="90000"/>
        </a:lnSpc>
        <a:spcBef>
          <a:spcPct val="0"/>
        </a:spcBef>
        <a:buNone/>
        <a:defRPr sz="4400" kern="1200" spc="1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emf"/><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https://www.youtube.com/embed/TgoKBx28QHA?feature=oembed" TargetMode="External"/><Relationship Id="rId4" Type="http://schemas.openxmlformats.org/officeDocument/2006/relationships/image" Target="../media/image84.jpe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4.svg"/><Relationship Id="rId5" Type="http://schemas.openxmlformats.org/officeDocument/2006/relationships/image" Target="../media/image87.svg"/><Relationship Id="rId10" Type="http://schemas.openxmlformats.org/officeDocument/2006/relationships/image" Target="../media/image3.png"/><Relationship Id="rId4" Type="http://schemas.openxmlformats.org/officeDocument/2006/relationships/image" Target="../media/image86.png"/><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www.youtube.com/embed/ku3VKtJ88nM?feature=oembed" TargetMode="External"/><Relationship Id="rId6" Type="http://schemas.openxmlformats.org/officeDocument/2006/relationships/image" Target="../media/image92.jpeg"/><Relationship Id="rId5" Type="http://schemas.openxmlformats.org/officeDocument/2006/relationships/image" Target="../media/image79.sv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7.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svg"/><Relationship Id="rId1" Type="http://schemas.openxmlformats.org/officeDocument/2006/relationships/slideLayout" Target="../slideLayouts/slideLayout3.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4.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2.png"/><Relationship Id="rId26" Type="http://schemas.openxmlformats.org/officeDocument/2006/relationships/image" Target="../media/image38.png"/><Relationship Id="rId39" Type="http://schemas.openxmlformats.org/officeDocument/2006/relationships/image" Target="../media/image24.svg"/><Relationship Id="rId21" Type="http://schemas.openxmlformats.org/officeDocument/2006/relationships/image" Target="../media/image19.png"/><Relationship Id="rId34"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1.svg"/><Relationship Id="rId41"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16.svg"/><Relationship Id="rId11" Type="http://schemas.openxmlformats.org/officeDocument/2006/relationships/image" Target="../media/image27.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0.jpeg"/><Relationship Id="rId5" Type="http://schemas.openxmlformats.org/officeDocument/2006/relationships/image" Target="../media/image15.png"/><Relationship Id="rId15" Type="http://schemas.openxmlformats.org/officeDocument/2006/relationships/image" Target="../media/image14.sv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18.svg"/><Relationship Id="rId19" Type="http://schemas.openxmlformats.org/officeDocument/2006/relationships/image" Target="../media/image33.jpeg"/><Relationship Id="rId31" Type="http://schemas.openxmlformats.org/officeDocument/2006/relationships/image" Target="../media/image43.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13.png"/><Relationship Id="rId22" Type="http://schemas.openxmlformats.org/officeDocument/2006/relationships/image" Target="../media/image20.sv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8" Type="http://schemas.openxmlformats.org/officeDocument/2006/relationships/image" Target="../media/image26.svg"/><Relationship Id="rId3" Type="http://schemas.openxmlformats.org/officeDocument/2006/relationships/image" Target="../media/image11.png"/><Relationship Id="rId12" Type="http://schemas.openxmlformats.org/officeDocument/2006/relationships/image" Target="../media/image28.png"/><Relationship Id="rId17" Type="http://schemas.openxmlformats.org/officeDocument/2006/relationships/image" Target="../media/image31.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2041E9-A425-102B-A346-5852AA88FFC5}"/>
              </a:ext>
            </a:extLst>
          </p:cNvPr>
          <p:cNvSpPr/>
          <p:nvPr/>
        </p:nvSpPr>
        <p:spPr>
          <a:xfrm>
            <a:off x="0" y="0"/>
            <a:ext cx="12191128" cy="6858000"/>
          </a:xfrm>
          <a:prstGeom prst="rect">
            <a:avLst/>
          </a:prstGeom>
          <a:gradFill flip="none" rotWithShape="1">
            <a:gsLst>
              <a:gs pos="72500">
                <a:srgbClr val="000000">
                  <a:alpha val="5000"/>
                </a:srgbClr>
              </a:gs>
              <a:gs pos="100000">
                <a:schemeClr val="accent4">
                  <a:lumMod val="0"/>
                  <a:alpha val="0"/>
                </a:schemeClr>
              </a:gs>
              <a:gs pos="0">
                <a:schemeClr val="accent4">
                  <a:lumMod val="0"/>
                  <a:alpha val="50000"/>
                </a:schemeClr>
              </a:gs>
              <a:gs pos="45000">
                <a:schemeClr val="accent4">
                  <a:lumMod val="0"/>
                  <a:alpha val="25000"/>
                </a:schemeClr>
              </a:gs>
            </a:gsLst>
            <a:lin ang="18900000" scaled="1"/>
            <a:tileRect/>
          </a:gradFill>
          <a:ln w="7880" cap="flat">
            <a:noFill/>
            <a:prstDash val="solid"/>
            <a:miter/>
          </a:ln>
        </p:spPr>
        <p:txBody>
          <a:bodyPr rtlCol="0" anchor="ctr"/>
          <a:lstStyle/>
          <a:p>
            <a:endParaRPr lang="en-US">
              <a:solidFill>
                <a:schemeClr val="tx1"/>
              </a:solidFill>
            </a:endParaRPr>
          </a:p>
        </p:txBody>
      </p:sp>
      <p:pic>
        <p:nvPicPr>
          <p:cNvPr id="12" name="Graphic 11">
            <a:extLst>
              <a:ext uri="{FF2B5EF4-FFF2-40B4-BE49-F238E27FC236}">
                <a16:creationId xmlns:a16="http://schemas.microsoft.com/office/drawing/2014/main" id="{27C14D0F-ABD9-962F-B937-06E119EE153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7875" y="4091487"/>
            <a:ext cx="2006600" cy="354106"/>
          </a:xfrm>
          <a:prstGeom prst="rect">
            <a:avLst/>
          </a:prstGeom>
        </p:spPr>
      </p:pic>
      <p:sp>
        <p:nvSpPr>
          <p:cNvPr id="13" name="Sanctuary Primary">
            <a:extLst>
              <a:ext uri="{FF2B5EF4-FFF2-40B4-BE49-F238E27FC236}">
                <a16:creationId xmlns:a16="http://schemas.microsoft.com/office/drawing/2014/main" id="{06762339-FF31-D9B5-9AF4-28DF9E2FCE98}"/>
              </a:ext>
            </a:extLst>
          </p:cNvPr>
          <p:cNvSpPr/>
          <p:nvPr/>
        </p:nvSpPr>
        <p:spPr>
          <a:xfrm>
            <a:off x="914402" y="5418712"/>
            <a:ext cx="268923" cy="64865"/>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ABA11A8D-174D-B325-A71A-0236EC08FD46}"/>
              </a:ext>
            </a:extLst>
          </p:cNvPr>
          <p:cNvSpPr txBox="1">
            <a:spLocks/>
          </p:cNvSpPr>
          <p:nvPr/>
        </p:nvSpPr>
        <p:spPr>
          <a:xfrm>
            <a:off x="914401" y="3561931"/>
            <a:ext cx="10363200" cy="176732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400" kern="1200" spc="100" baseline="0">
                <a:solidFill>
                  <a:schemeClr val="bg1"/>
                </a:solidFill>
                <a:latin typeface="+mj-lt"/>
                <a:ea typeface="+mj-ea"/>
                <a:cs typeface="+mj-cs"/>
              </a:defRPr>
            </a:lvl1pPr>
          </a:lstStyle>
          <a:p>
            <a:r>
              <a:rPr lang="en-US" b="1" err="1">
                <a:latin typeface="RlwyPPT" pitchFamily="2" charset="77"/>
                <a:cs typeface="Arial" panose="020B0604020202020204" pitchFamily="34" charset="0"/>
              </a:rPr>
              <a:t>Shinrin-Yoku</a:t>
            </a:r>
            <a:endParaRPr lang="en-US" sz="6600" b="1">
              <a:latin typeface="RlwyPPT" pitchFamily="2" charset="77"/>
              <a:cs typeface="Arial" panose="020B0604020202020204" pitchFamily="34" charset="0"/>
            </a:endParaRPr>
          </a:p>
        </p:txBody>
      </p:sp>
      <p:sp>
        <p:nvSpPr>
          <p:cNvPr id="15" name="Subtitle 2">
            <a:extLst>
              <a:ext uri="{FF2B5EF4-FFF2-40B4-BE49-F238E27FC236}">
                <a16:creationId xmlns:a16="http://schemas.microsoft.com/office/drawing/2014/main" id="{33049724-9A17-C95A-F89B-15926E09E0CD}"/>
              </a:ext>
            </a:extLst>
          </p:cNvPr>
          <p:cNvSpPr txBox="1">
            <a:spLocks/>
          </p:cNvSpPr>
          <p:nvPr/>
        </p:nvSpPr>
        <p:spPr>
          <a:xfrm>
            <a:off x="914401" y="5573033"/>
            <a:ext cx="8186641" cy="865071"/>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spc="1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spc="100" baseline="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spc="100" baseline="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spc="100" baseline="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spc="1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dirty="0" err="1">
                <a:latin typeface="RlwyPPT" pitchFamily="2" charset="77"/>
              </a:rPr>
              <a:t>Conéctate</a:t>
            </a:r>
            <a:r>
              <a:rPr lang="en-US" dirty="0">
                <a:latin typeface="RlwyPPT" pitchFamily="2" charset="77"/>
              </a:rPr>
              <a:t> con la </a:t>
            </a:r>
            <a:r>
              <a:rPr lang="en-US" dirty="0" err="1">
                <a:latin typeface="RlwyPPT" pitchFamily="2" charset="77"/>
              </a:rPr>
              <a:t>naturaleza</a:t>
            </a:r>
            <a:endParaRPr lang="en-US" dirty="0">
              <a:latin typeface="RlwyPPT" pitchFamily="2" charset="77"/>
            </a:endParaRPr>
          </a:p>
        </p:txBody>
      </p:sp>
      <p:grpSp>
        <p:nvGrpSpPr>
          <p:cNvPr id="5" name="Group 4">
            <a:extLst>
              <a:ext uri="{FF2B5EF4-FFF2-40B4-BE49-F238E27FC236}">
                <a16:creationId xmlns:a16="http://schemas.microsoft.com/office/drawing/2014/main" id="{6C10F974-572C-C56E-85A8-AA6B46ADA41E}"/>
              </a:ext>
            </a:extLst>
          </p:cNvPr>
          <p:cNvGrpSpPr/>
          <p:nvPr/>
        </p:nvGrpSpPr>
        <p:grpSpPr>
          <a:xfrm>
            <a:off x="11346098" y="6055502"/>
            <a:ext cx="661686" cy="802498"/>
            <a:chOff x="11346098" y="6055502"/>
            <a:chExt cx="661686" cy="802498"/>
          </a:xfrm>
        </p:grpSpPr>
        <p:sp>
          <p:nvSpPr>
            <p:cNvPr id="6" name="Round Same Side Corner Rectangle 5">
              <a:extLst>
                <a:ext uri="{FF2B5EF4-FFF2-40B4-BE49-F238E27FC236}">
                  <a16:creationId xmlns:a16="http://schemas.microsoft.com/office/drawing/2014/main" id="{44E280AE-BAD9-2830-F913-1A9DBDBBCB39}"/>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A27250B-26AF-686C-EC14-BB6A3FD405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49634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2BAA4-2C30-AA71-E3E6-1132CA0AB9DF}"/>
              </a:ext>
            </a:extLst>
          </p:cNvPr>
          <p:cNvSpPr>
            <a:spLocks noGrp="1"/>
          </p:cNvSpPr>
          <p:nvPr>
            <p:ph type="title"/>
          </p:nvPr>
        </p:nvSpPr>
        <p:spPr/>
        <p:txBody>
          <a:bodyPr/>
          <a:lstStyle/>
          <a:p>
            <a:r>
              <a:rPr lang="en-US" dirty="0"/>
              <a:t>Segundo paso</a:t>
            </a:r>
          </a:p>
        </p:txBody>
      </p:sp>
      <p:sp>
        <p:nvSpPr>
          <p:cNvPr id="5" name="Text Placeholder 4">
            <a:extLst>
              <a:ext uri="{FF2B5EF4-FFF2-40B4-BE49-F238E27FC236}">
                <a16:creationId xmlns:a16="http://schemas.microsoft.com/office/drawing/2014/main" id="{182B609D-A825-D380-93BB-1FF3E99464EE}"/>
              </a:ext>
            </a:extLst>
          </p:cNvPr>
          <p:cNvSpPr>
            <a:spLocks noGrp="1"/>
          </p:cNvSpPr>
          <p:nvPr>
            <p:ph type="body" sz="quarter" idx="10"/>
          </p:nvPr>
        </p:nvSpPr>
        <p:spPr/>
        <p:txBody>
          <a:bodyPr/>
          <a:lstStyle/>
          <a:p>
            <a:pPr marL="0" indent="0">
              <a:buNone/>
            </a:pPr>
            <a:r>
              <a:rPr lang="es-ES" dirty="0">
                <a:cs typeface="Calibri" panose="020F0502020204030204"/>
              </a:rPr>
              <a:t>Respira profundamente y tómate un tiempo para conectarte con la naturaleza a través de invitaciones tranquilas.</a:t>
            </a:r>
            <a:endParaRPr lang="en-US" dirty="0">
              <a:cs typeface="Calibri" panose="020F0502020204030204"/>
            </a:endParaRPr>
          </a:p>
        </p:txBody>
      </p:sp>
      <p:pic>
        <p:nvPicPr>
          <p:cNvPr id="2" name="Picture 1">
            <a:extLst>
              <a:ext uri="{FF2B5EF4-FFF2-40B4-BE49-F238E27FC236}">
                <a16:creationId xmlns:a16="http://schemas.microsoft.com/office/drawing/2014/main" id="{53D9EB7B-AF16-01E4-483C-DBEC8F5E7676}"/>
              </a:ext>
            </a:extLst>
          </p:cNvPr>
          <p:cNvPicPr>
            <a:picLocks noChangeAspect="1"/>
          </p:cNvPicPr>
          <p:nvPr/>
        </p:nvPicPr>
        <p:blipFill>
          <a:blip r:embed="rId4"/>
          <a:srcRect/>
          <a:stretch/>
        </p:blipFill>
        <p:spPr>
          <a:xfrm>
            <a:off x="5206032" y="2390487"/>
            <a:ext cx="1141307" cy="1216066"/>
          </a:xfrm>
          <a:prstGeom prst="rect">
            <a:avLst/>
          </a:prstGeom>
        </p:spPr>
      </p:pic>
    </p:spTree>
    <p:extLst>
      <p:ext uri="{BB962C8B-B14F-4D97-AF65-F5344CB8AC3E}">
        <p14:creationId xmlns:p14="http://schemas.microsoft.com/office/powerpoint/2010/main" val="373771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2.08333E-6 1.48148E-6 L 2.08333E-6 0.03472 " pathEditMode="relative" rAng="0" ptsTypes="AA">
                                      <p:cBhvr>
                                        <p:cTn id="9" dur="100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2BAA4-2C30-AA71-E3E6-1132CA0AB9DF}"/>
              </a:ext>
            </a:extLst>
          </p:cNvPr>
          <p:cNvSpPr>
            <a:spLocks noGrp="1"/>
          </p:cNvSpPr>
          <p:nvPr>
            <p:ph type="title"/>
          </p:nvPr>
        </p:nvSpPr>
        <p:spPr/>
        <p:txBody>
          <a:bodyPr/>
          <a:lstStyle/>
          <a:p>
            <a:r>
              <a:rPr lang="en-US" dirty="0" err="1"/>
              <a:t>Tercer</a:t>
            </a:r>
            <a:r>
              <a:rPr lang="en-US" dirty="0"/>
              <a:t> paso</a:t>
            </a:r>
          </a:p>
        </p:txBody>
      </p:sp>
      <p:sp>
        <p:nvSpPr>
          <p:cNvPr id="5" name="Text Placeholder 4">
            <a:extLst>
              <a:ext uri="{FF2B5EF4-FFF2-40B4-BE49-F238E27FC236}">
                <a16:creationId xmlns:a16="http://schemas.microsoft.com/office/drawing/2014/main" id="{182B609D-A825-D380-93BB-1FF3E99464EE}"/>
              </a:ext>
            </a:extLst>
          </p:cNvPr>
          <p:cNvSpPr>
            <a:spLocks noGrp="1"/>
          </p:cNvSpPr>
          <p:nvPr>
            <p:ph type="body" sz="quarter" idx="10"/>
          </p:nvPr>
        </p:nvSpPr>
        <p:spPr/>
        <p:txBody>
          <a:bodyPr/>
          <a:lstStyle/>
          <a:p>
            <a:pPr marL="0" indent="0">
              <a:buNone/>
            </a:pPr>
            <a:r>
              <a:rPr lang="es-ES" dirty="0">
                <a:cs typeface="Calibri" panose="020F0502020204030204"/>
              </a:rPr>
              <a:t>Transición de regreso a la vida diaria.</a:t>
            </a:r>
            <a:endParaRPr lang="en-US" dirty="0">
              <a:cs typeface="Calibri" panose="020F0502020204030204"/>
            </a:endParaRPr>
          </a:p>
        </p:txBody>
      </p:sp>
      <p:pic>
        <p:nvPicPr>
          <p:cNvPr id="2" name="Picture 1">
            <a:extLst>
              <a:ext uri="{FF2B5EF4-FFF2-40B4-BE49-F238E27FC236}">
                <a16:creationId xmlns:a16="http://schemas.microsoft.com/office/drawing/2014/main" id="{E6027F88-224F-74F0-E1F4-FD6F1ABBC066}"/>
              </a:ext>
            </a:extLst>
          </p:cNvPr>
          <p:cNvPicPr>
            <a:picLocks noChangeAspect="1"/>
          </p:cNvPicPr>
          <p:nvPr/>
        </p:nvPicPr>
        <p:blipFill>
          <a:blip r:embed="rId4"/>
          <a:srcRect/>
          <a:stretch/>
        </p:blipFill>
        <p:spPr>
          <a:xfrm>
            <a:off x="5239355" y="2390487"/>
            <a:ext cx="1074662" cy="1216066"/>
          </a:xfrm>
          <a:prstGeom prst="rect">
            <a:avLst/>
          </a:prstGeom>
        </p:spPr>
      </p:pic>
    </p:spTree>
    <p:extLst>
      <p:ext uri="{BB962C8B-B14F-4D97-AF65-F5344CB8AC3E}">
        <p14:creationId xmlns:p14="http://schemas.microsoft.com/office/powerpoint/2010/main" val="27231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2.08333E-6 1.48148E-6 L 2.08333E-6 0.03472 " pathEditMode="relative" rAng="0" ptsTypes="AA">
                                      <p:cBhvr>
                                        <p:cTn id="9" dur="100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FBEF-F505-DC03-834E-18B1EE2A58A9}"/>
              </a:ext>
            </a:extLst>
          </p:cNvPr>
          <p:cNvSpPr>
            <a:spLocks noGrp="1"/>
          </p:cNvSpPr>
          <p:nvPr>
            <p:ph type="title"/>
          </p:nvPr>
        </p:nvSpPr>
        <p:spPr>
          <a:xfrm>
            <a:off x="518886" y="307068"/>
            <a:ext cx="11311164" cy="1325563"/>
          </a:xfrm>
        </p:spPr>
        <p:txBody>
          <a:bodyPr/>
          <a:lstStyle/>
          <a:p>
            <a:r>
              <a:rPr lang="es-ES" sz="4400" dirty="0"/>
              <a:t>¿Qué pasa si no puedo llegar al bosque?</a:t>
            </a:r>
            <a:endParaRPr lang="en-US" sz="4400" dirty="0"/>
          </a:p>
        </p:txBody>
      </p:sp>
      <p:pic>
        <p:nvPicPr>
          <p:cNvPr id="3" name="Picture 2">
            <a:extLst>
              <a:ext uri="{FF2B5EF4-FFF2-40B4-BE49-F238E27FC236}">
                <a16:creationId xmlns:a16="http://schemas.microsoft.com/office/drawing/2014/main" id="{FA11DFD1-CC8F-8815-5AF8-D3FB0C97C3B3}"/>
              </a:ext>
            </a:extLst>
          </p:cNvPr>
          <p:cNvPicPr>
            <a:picLocks noChangeAspect="1"/>
          </p:cNvPicPr>
          <p:nvPr/>
        </p:nvPicPr>
        <p:blipFill>
          <a:blip r:embed="rId4"/>
          <a:srcRect/>
          <a:stretch/>
        </p:blipFill>
        <p:spPr>
          <a:xfrm>
            <a:off x="7869190" y="2276490"/>
            <a:ext cx="2387992" cy="3933953"/>
          </a:xfrm>
          <a:prstGeom prst="rect">
            <a:avLst/>
          </a:prstGeom>
          <a:effectLst>
            <a:reflection blurRad="78413" stA="43000" endPos="6000" dir="5400000" sy="-100000" algn="bl" rotWithShape="0"/>
          </a:effectLst>
        </p:spPr>
      </p:pic>
    </p:spTree>
    <p:extLst>
      <p:ext uri="{BB962C8B-B14F-4D97-AF65-F5344CB8AC3E}">
        <p14:creationId xmlns:p14="http://schemas.microsoft.com/office/powerpoint/2010/main" val="4191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6.25E-7 0 L 0.01237 0.02847 " pathEditMode="relative" rAng="0" ptsTypes="AA">
                                      <p:cBhvr>
                                        <p:cTn id="9" dur="1000" spd="-100000" fill="hold"/>
                                        <p:tgtEl>
                                          <p:spTgt spid="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7BA4-14F9-665F-7214-1A0ABB13D1E2}"/>
              </a:ext>
            </a:extLst>
          </p:cNvPr>
          <p:cNvSpPr txBox="1">
            <a:spLocks/>
          </p:cNvSpPr>
          <p:nvPr/>
        </p:nvSpPr>
        <p:spPr>
          <a:xfrm>
            <a:off x="495302" y="270827"/>
            <a:ext cx="5600698" cy="1163368"/>
          </a:xfrm>
          <a:prstGeom prst="rect">
            <a:avLst/>
          </a:prstGeom>
          <a:effectLst/>
        </p:spPr>
        <p:txBody>
          <a:bodyPr lIns="0" tIns="0" rIns="0" bIns="0" anchor="b">
            <a:noAutofit/>
          </a:bodyPr>
          <a:lstStyle>
            <a:lvl1pPr algn="l" defTabSz="914400" rtl="0" eaLnBrk="1" latinLnBrk="0" hangingPunct="1">
              <a:lnSpc>
                <a:spcPct val="90000"/>
              </a:lnSpc>
              <a:spcBef>
                <a:spcPct val="0"/>
              </a:spcBef>
              <a:buNone/>
              <a:defRPr sz="3600" kern="1200" spc="50" baseline="0">
                <a:solidFill>
                  <a:schemeClr val="bg2">
                    <a:lumMod val="75000"/>
                  </a:schemeClr>
                </a:solidFill>
                <a:latin typeface="+mj-lt"/>
                <a:ea typeface="+mj-ea"/>
                <a:cs typeface="+mj-cs"/>
              </a:defRPr>
            </a:lvl1pPr>
          </a:lstStyle>
          <a:p>
            <a:pPr>
              <a:lnSpc>
                <a:spcPct val="100000"/>
              </a:lnSpc>
            </a:pPr>
            <a:r>
              <a:rPr lang="en-US" b="1" dirty="0" err="1">
                <a:solidFill>
                  <a:schemeClr val="tx1"/>
                </a:solidFill>
                <a:latin typeface="RlwyPPT ExtBd" pitchFamily="2" charset="77"/>
              </a:rPr>
              <a:t>Shinrin-Yoku</a:t>
            </a:r>
            <a:r>
              <a:rPr lang="en-US" b="1" dirty="0">
                <a:solidFill>
                  <a:schemeClr val="tx1"/>
                </a:solidFill>
                <a:latin typeface="RlwyPPT ExtBd" pitchFamily="2" charset="77"/>
              </a:rPr>
              <a:t>™ </a:t>
            </a:r>
          </a:p>
          <a:p>
            <a:pPr>
              <a:lnSpc>
                <a:spcPct val="100000"/>
              </a:lnSpc>
            </a:pPr>
            <a:r>
              <a:rPr lang="es-ES" sz="2800" i="1" spc="0" dirty="0">
                <a:solidFill>
                  <a:schemeClr val="tx1"/>
                </a:solidFill>
                <a:latin typeface="RlwyPPT" pitchFamily="2" charset="77"/>
              </a:rPr>
              <a:t>Mezcla de Baño de Bosque</a:t>
            </a:r>
            <a:endParaRPr lang="en-US" sz="2800" i="1" spc="0" dirty="0">
              <a:solidFill>
                <a:schemeClr val="tx1"/>
              </a:solidFill>
              <a:latin typeface="RlwyPPT" pitchFamily="2" charset="77"/>
            </a:endParaRPr>
          </a:p>
        </p:txBody>
      </p:sp>
      <p:sp>
        <p:nvSpPr>
          <p:cNvPr id="3" name="Sanctuary Primary">
            <a:extLst>
              <a:ext uri="{FF2B5EF4-FFF2-40B4-BE49-F238E27FC236}">
                <a16:creationId xmlns:a16="http://schemas.microsoft.com/office/drawing/2014/main" id="{D4AD6F10-40FF-435E-BB91-B511CD6B3A75}"/>
              </a:ext>
            </a:extLst>
          </p:cNvPr>
          <p:cNvSpPr/>
          <p:nvPr/>
        </p:nvSpPr>
        <p:spPr>
          <a:xfrm>
            <a:off x="495300" y="1548546"/>
            <a:ext cx="238388" cy="57500"/>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rgbClr val="708E4B"/>
          </a:solidFill>
          <a:ln w="9525" cap="flat">
            <a:noFill/>
            <a:prstDash val="solid"/>
            <a:miter/>
          </a:ln>
          <a:effectLst/>
        </p:spPr>
        <p:txBody>
          <a:bodyPr lIns="0" tIns="0" rIns="0" bIns="0" rtlCol="0" anchor="ctr"/>
          <a:lstStyle/>
          <a:p>
            <a:endParaRPr lang="en-US"/>
          </a:p>
        </p:txBody>
      </p:sp>
      <p:pic>
        <p:nvPicPr>
          <p:cNvPr id="5" name="Picture 4">
            <a:extLst>
              <a:ext uri="{FF2B5EF4-FFF2-40B4-BE49-F238E27FC236}">
                <a16:creationId xmlns:a16="http://schemas.microsoft.com/office/drawing/2014/main" id="{DFA9E85C-0CE1-4066-2246-98FB234E16D6}"/>
              </a:ext>
            </a:extLst>
          </p:cNvPr>
          <p:cNvPicPr>
            <a:picLocks noChangeAspect="1"/>
          </p:cNvPicPr>
          <p:nvPr/>
        </p:nvPicPr>
        <p:blipFill>
          <a:blip r:embed="rId3"/>
          <a:srcRect/>
          <a:stretch/>
        </p:blipFill>
        <p:spPr>
          <a:xfrm>
            <a:off x="9013037" y="1548546"/>
            <a:ext cx="1852050" cy="5771226"/>
          </a:xfrm>
          <a:prstGeom prst="rect">
            <a:avLst/>
          </a:prstGeom>
          <a:effectLst>
            <a:reflection blurRad="78413" stA="43000" endPos="6000" dir="5400000" sy="-100000" algn="bl" rotWithShape="0"/>
          </a:effectLst>
        </p:spPr>
      </p:pic>
      <p:sp>
        <p:nvSpPr>
          <p:cNvPr id="11" name="Rounded Rectangle 10">
            <a:extLst>
              <a:ext uri="{FF2B5EF4-FFF2-40B4-BE49-F238E27FC236}">
                <a16:creationId xmlns:a16="http://schemas.microsoft.com/office/drawing/2014/main" id="{13B39542-7715-00AF-E6DB-A9BBD1831484}"/>
              </a:ext>
            </a:extLst>
          </p:cNvPr>
          <p:cNvSpPr/>
          <p:nvPr/>
        </p:nvSpPr>
        <p:spPr>
          <a:xfrm>
            <a:off x="500053" y="1743851"/>
            <a:ext cx="4514394" cy="1788946"/>
          </a:xfrm>
          <a:prstGeom prst="roundRect">
            <a:avLst>
              <a:gd name="adj" fmla="val 1133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2" name="Text Box 1">
            <a:extLst>
              <a:ext uri="{FF2B5EF4-FFF2-40B4-BE49-F238E27FC236}">
                <a16:creationId xmlns:a16="http://schemas.microsoft.com/office/drawing/2014/main" id="{BF933F46-12C2-8221-BB99-2C7B54B1027D}"/>
              </a:ext>
            </a:extLst>
          </p:cNvPr>
          <p:cNvSpPr txBox="1">
            <a:spLocks/>
          </p:cNvSpPr>
          <p:nvPr/>
        </p:nvSpPr>
        <p:spPr>
          <a:xfrm>
            <a:off x="600815" y="1873915"/>
            <a:ext cx="4297756" cy="1510880"/>
          </a:xfrm>
          <a:prstGeom prst="rect">
            <a:avLst/>
          </a:prstGeom>
        </p:spPr>
        <p:txBody>
          <a:bodyPr lIns="0" tIns="45720" rIns="0" bIns="45720" numCol="1"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8610" lvl="2" indent="-171450">
              <a:lnSpc>
                <a:spcPct val="100000"/>
              </a:lnSpc>
              <a:spcBef>
                <a:spcPts val="300"/>
              </a:spcBef>
            </a:pPr>
            <a:r>
              <a:rPr lang="es-ES" sz="1200" spc="100" dirty="0">
                <a:solidFill>
                  <a:schemeClr val="tx1"/>
                </a:solidFill>
                <a:latin typeface="RlwyPPT" pitchFamily="2" charset="77"/>
              </a:rPr>
              <a:t>Contiene aceites esenciales ricos en terpenos y </a:t>
            </a:r>
            <a:r>
              <a:rPr lang="es-ES" sz="1200" spc="100" dirty="0" err="1">
                <a:solidFill>
                  <a:schemeClr val="tx1"/>
                </a:solidFill>
                <a:latin typeface="RlwyPPT" pitchFamily="2" charset="77"/>
              </a:rPr>
              <a:t>fitoncidas</a:t>
            </a:r>
            <a:r>
              <a:rPr lang="es-ES" sz="1200" spc="100" dirty="0">
                <a:solidFill>
                  <a:schemeClr val="tx1"/>
                </a:solidFill>
                <a:latin typeface="RlwyPPT" pitchFamily="2" charset="77"/>
              </a:rPr>
              <a:t> asociados a los efectos positivos de un paseo por la naturaleza.</a:t>
            </a:r>
          </a:p>
          <a:p>
            <a:pPr marL="308610" lvl="2" indent="-171450">
              <a:lnSpc>
                <a:spcPct val="100000"/>
              </a:lnSpc>
              <a:spcBef>
                <a:spcPts val="300"/>
              </a:spcBef>
            </a:pPr>
            <a:r>
              <a:rPr lang="es-ES" sz="1200" spc="100" dirty="0">
                <a:solidFill>
                  <a:schemeClr val="tx1"/>
                </a:solidFill>
                <a:latin typeface="RlwyPPT" pitchFamily="2" charset="77"/>
              </a:rPr>
              <a:t>Inspirado en la práctica saludable de los baños de bosque.</a:t>
            </a:r>
          </a:p>
          <a:p>
            <a:pPr marL="308610" lvl="2" indent="-171450">
              <a:lnSpc>
                <a:spcPct val="100000"/>
              </a:lnSpc>
              <a:spcBef>
                <a:spcPts val="300"/>
              </a:spcBef>
            </a:pPr>
            <a:r>
              <a:rPr lang="es-ES" sz="1200" spc="100" dirty="0">
                <a:solidFill>
                  <a:schemeClr val="tx1"/>
                </a:solidFill>
                <a:latin typeface="RlwyPPT" pitchFamily="2" charset="77"/>
              </a:rPr>
              <a:t>Contribuye a una experiencia energizante y rejuvenecedora cuando se combina con la creación de un espacio verde en el hogar.</a:t>
            </a:r>
          </a:p>
        </p:txBody>
      </p:sp>
      <p:sp>
        <p:nvSpPr>
          <p:cNvPr id="37" name="Rounded Rectangle 36">
            <a:extLst>
              <a:ext uri="{FF2B5EF4-FFF2-40B4-BE49-F238E27FC236}">
                <a16:creationId xmlns:a16="http://schemas.microsoft.com/office/drawing/2014/main" id="{456E23E5-A0E7-9819-B6AE-9B3EBDD9A7C6}"/>
              </a:ext>
            </a:extLst>
          </p:cNvPr>
          <p:cNvSpPr/>
          <p:nvPr/>
        </p:nvSpPr>
        <p:spPr>
          <a:xfrm>
            <a:off x="493455" y="4691269"/>
            <a:ext cx="5595948" cy="1540193"/>
          </a:xfrm>
          <a:prstGeom prst="roundRect">
            <a:avLst>
              <a:gd name="adj" fmla="val 428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8" name="Text Box 1">
            <a:extLst>
              <a:ext uri="{FF2B5EF4-FFF2-40B4-BE49-F238E27FC236}">
                <a16:creationId xmlns:a16="http://schemas.microsoft.com/office/drawing/2014/main" id="{0C37C19A-0E0D-4DC4-5B92-86CC673CC12C}"/>
              </a:ext>
            </a:extLst>
          </p:cNvPr>
          <p:cNvSpPr txBox="1">
            <a:spLocks/>
          </p:cNvSpPr>
          <p:nvPr/>
        </p:nvSpPr>
        <p:spPr>
          <a:xfrm>
            <a:off x="995590" y="5227541"/>
            <a:ext cx="4905554" cy="1044870"/>
          </a:xfrm>
          <a:prstGeom prst="rect">
            <a:avLst/>
          </a:prstGeom>
        </p:spPr>
        <p:txBody>
          <a:bodyPr lIns="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lvl="2" indent="-182880">
              <a:lnSpc>
                <a:spcPct val="100000"/>
              </a:lnSpc>
              <a:spcBef>
                <a:spcPts val="0"/>
              </a:spcBef>
              <a:spcAft>
                <a:spcPts val="600"/>
              </a:spcAft>
            </a:pPr>
            <a:r>
              <a:rPr lang="es-ES" sz="1400" spc="50" dirty="0">
                <a:solidFill>
                  <a:schemeClr val="tx1"/>
                </a:solidFill>
                <a:latin typeface="RlwyPPT" pitchFamily="2" charset="77"/>
              </a:rPr>
              <a:t>Difúndelo para crear un entorno claro y fresco.</a:t>
            </a:r>
          </a:p>
          <a:p>
            <a:pPr marL="182880" lvl="2" indent="-182880">
              <a:lnSpc>
                <a:spcPct val="100000"/>
              </a:lnSpc>
              <a:spcBef>
                <a:spcPts val="0"/>
              </a:spcBef>
              <a:spcAft>
                <a:spcPts val="600"/>
              </a:spcAft>
            </a:pPr>
            <a:r>
              <a:rPr lang="es-ES" sz="1400" spc="50" dirty="0">
                <a:solidFill>
                  <a:schemeClr val="tx1"/>
                </a:solidFill>
                <a:latin typeface="RlwyPPT" pitchFamily="2" charset="77"/>
              </a:rPr>
              <a:t>Inhala cuando medites o escribas en un diario.</a:t>
            </a:r>
          </a:p>
          <a:p>
            <a:pPr marL="182880" lvl="2" indent="-182880">
              <a:lnSpc>
                <a:spcPct val="100000"/>
              </a:lnSpc>
              <a:spcBef>
                <a:spcPts val="0"/>
              </a:spcBef>
              <a:spcAft>
                <a:spcPts val="600"/>
              </a:spcAft>
            </a:pPr>
            <a:r>
              <a:rPr lang="es-ES" sz="1400" spc="50" dirty="0">
                <a:solidFill>
                  <a:schemeClr val="tx1"/>
                </a:solidFill>
                <a:latin typeface="RlwyPPT" pitchFamily="2" charset="77"/>
              </a:rPr>
              <a:t>Aplícalo sobre la piel con aceite portador para un aroma personal.</a:t>
            </a:r>
          </a:p>
        </p:txBody>
      </p:sp>
      <p:sp>
        <p:nvSpPr>
          <p:cNvPr id="40" name="TextBox 39">
            <a:extLst>
              <a:ext uri="{FF2B5EF4-FFF2-40B4-BE49-F238E27FC236}">
                <a16:creationId xmlns:a16="http://schemas.microsoft.com/office/drawing/2014/main" id="{A4FD4B6F-6D0E-5C38-0F4E-538AF0B13D90}"/>
              </a:ext>
            </a:extLst>
          </p:cNvPr>
          <p:cNvSpPr txBox="1"/>
          <p:nvPr/>
        </p:nvSpPr>
        <p:spPr>
          <a:xfrm>
            <a:off x="995591" y="4845346"/>
            <a:ext cx="3125193" cy="338554"/>
          </a:xfrm>
          <a:prstGeom prst="rect">
            <a:avLst/>
          </a:prstGeom>
          <a:noFill/>
        </p:spPr>
        <p:txBody>
          <a:bodyPr wrap="square" lIns="91440" tIns="45720" rIns="91440" bIns="45720" numCol="1" rtlCol="0" anchor="t">
            <a:spAutoFit/>
          </a:bodyPr>
          <a:lstStyle/>
          <a:p>
            <a:r>
              <a:rPr lang="en-US" sz="1600" b="1" spc="300" dirty="0">
                <a:latin typeface="+mj-lt"/>
              </a:rPr>
              <a:t>USOS</a:t>
            </a:r>
          </a:p>
        </p:txBody>
      </p:sp>
      <p:pic>
        <p:nvPicPr>
          <p:cNvPr id="41" name="Ingredients Icon">
            <a:extLst>
              <a:ext uri="{FF2B5EF4-FFF2-40B4-BE49-F238E27FC236}">
                <a16:creationId xmlns:a16="http://schemas.microsoft.com/office/drawing/2014/main" id="{3473D765-5BA6-EE52-9411-80E545ACE1F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89783" y="4878692"/>
            <a:ext cx="271863" cy="271863"/>
          </a:xfrm>
          <a:prstGeom prst="rect">
            <a:avLst/>
          </a:prstGeom>
        </p:spPr>
      </p:pic>
      <p:sp>
        <p:nvSpPr>
          <p:cNvPr id="58" name="Rounded Rectangle 57">
            <a:extLst>
              <a:ext uri="{FF2B5EF4-FFF2-40B4-BE49-F238E27FC236}">
                <a16:creationId xmlns:a16="http://schemas.microsoft.com/office/drawing/2014/main" id="{02B85FA2-F8AF-63B4-01DB-934397BF1F0E}"/>
              </a:ext>
            </a:extLst>
          </p:cNvPr>
          <p:cNvSpPr/>
          <p:nvPr/>
        </p:nvSpPr>
        <p:spPr>
          <a:xfrm>
            <a:off x="6251494" y="4052211"/>
            <a:ext cx="2588247" cy="860448"/>
          </a:xfrm>
          <a:prstGeom prst="roundRect">
            <a:avLst>
              <a:gd name="adj" fmla="val 81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2" name="Rounded Rectangle 61">
            <a:extLst>
              <a:ext uri="{FF2B5EF4-FFF2-40B4-BE49-F238E27FC236}">
                <a16:creationId xmlns:a16="http://schemas.microsoft.com/office/drawing/2014/main" id="{582B39D3-464E-20E9-23AC-BCF00DFC895D}"/>
              </a:ext>
            </a:extLst>
          </p:cNvPr>
          <p:cNvSpPr/>
          <p:nvPr/>
        </p:nvSpPr>
        <p:spPr>
          <a:xfrm>
            <a:off x="5113430" y="1743851"/>
            <a:ext cx="3726311" cy="2194560"/>
          </a:xfrm>
          <a:prstGeom prst="roundRect">
            <a:avLst>
              <a:gd name="adj" fmla="val 81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3" name="Text Box 1">
            <a:extLst>
              <a:ext uri="{FF2B5EF4-FFF2-40B4-BE49-F238E27FC236}">
                <a16:creationId xmlns:a16="http://schemas.microsoft.com/office/drawing/2014/main" id="{7457F1B1-0707-7393-4C1A-E4897253E32B}"/>
              </a:ext>
            </a:extLst>
          </p:cNvPr>
          <p:cNvSpPr txBox="1">
            <a:spLocks/>
          </p:cNvSpPr>
          <p:nvPr/>
        </p:nvSpPr>
        <p:spPr>
          <a:xfrm>
            <a:off x="5581620" y="2304099"/>
            <a:ext cx="3125193" cy="1534689"/>
          </a:xfrm>
          <a:prstGeom prst="rect">
            <a:avLst/>
          </a:prstGeom>
        </p:spPr>
        <p:txBody>
          <a:bodyPr lIns="9144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300"/>
              </a:spcBef>
              <a:buNone/>
            </a:pPr>
            <a:r>
              <a:rPr lang="en-US" sz="1400" spc="100" dirty="0">
                <a:solidFill>
                  <a:schemeClr val="tx1"/>
                </a:solidFill>
                <a:latin typeface="RlwyPPT" pitchFamily="2" charset="77"/>
              </a:rPr>
              <a:t>Limón, </a:t>
            </a:r>
            <a:r>
              <a:rPr lang="en-US" sz="1400" spc="100" dirty="0" err="1">
                <a:solidFill>
                  <a:schemeClr val="tx1"/>
                </a:solidFill>
                <a:latin typeface="RlwyPPT" pitchFamily="2" charset="77"/>
              </a:rPr>
              <a:t>Pachulí</a:t>
            </a:r>
            <a:r>
              <a:rPr lang="en-US" sz="1400" spc="100" dirty="0">
                <a:solidFill>
                  <a:schemeClr val="tx1"/>
                </a:solidFill>
                <a:latin typeface="RlwyPPT" pitchFamily="2" charset="77"/>
              </a:rPr>
              <a:t>, Magnolia, </a:t>
            </a:r>
            <a:r>
              <a:rPr lang="en-US" sz="1400" spc="100" dirty="0" err="1">
                <a:solidFill>
                  <a:schemeClr val="tx1"/>
                </a:solidFill>
                <a:latin typeface="RlwyPPT" pitchFamily="2" charset="77"/>
              </a:rPr>
              <a:t>Abeto</a:t>
            </a:r>
            <a:r>
              <a:rPr lang="en-US" sz="1400" spc="100" dirty="0">
                <a:solidFill>
                  <a:schemeClr val="tx1"/>
                </a:solidFill>
                <a:latin typeface="RlwyPPT" pitchFamily="2" charset="77"/>
              </a:rPr>
              <a:t> </a:t>
            </a:r>
            <a:r>
              <a:rPr lang="en-US" sz="1400" spc="100" dirty="0" err="1">
                <a:solidFill>
                  <a:schemeClr val="tx1"/>
                </a:solidFill>
                <a:latin typeface="RlwyPPT" pitchFamily="2" charset="77"/>
              </a:rPr>
              <a:t>Siberiano</a:t>
            </a:r>
            <a:r>
              <a:rPr lang="en-US" sz="1400" spc="100" dirty="0">
                <a:solidFill>
                  <a:schemeClr val="tx1"/>
                </a:solidFill>
                <a:latin typeface="RlwyPPT" pitchFamily="2" charset="77"/>
              </a:rPr>
              <a:t>, </a:t>
            </a:r>
            <a:r>
              <a:rPr lang="en-US" sz="1400" spc="100" dirty="0" err="1">
                <a:solidFill>
                  <a:schemeClr val="tx1"/>
                </a:solidFill>
                <a:latin typeface="RlwyPPT" pitchFamily="2" charset="77"/>
              </a:rPr>
              <a:t>Ciprés</a:t>
            </a:r>
            <a:r>
              <a:rPr lang="en-US" sz="1400" spc="100" dirty="0">
                <a:solidFill>
                  <a:schemeClr val="tx1"/>
                </a:solidFill>
                <a:latin typeface="RlwyPPT" pitchFamily="2" charset="77"/>
              </a:rPr>
              <a:t>, </a:t>
            </a:r>
            <a:r>
              <a:rPr lang="en-US" sz="1400" spc="100" dirty="0" err="1">
                <a:solidFill>
                  <a:schemeClr val="tx1"/>
                </a:solidFill>
                <a:latin typeface="RlwyPPT" pitchFamily="2" charset="77"/>
              </a:rPr>
              <a:t>Cardamomo</a:t>
            </a:r>
            <a:r>
              <a:rPr lang="en-US" sz="1400" spc="100" dirty="0">
                <a:solidFill>
                  <a:schemeClr val="tx1"/>
                </a:solidFill>
                <a:latin typeface="RlwyPPT" pitchFamily="2" charset="77"/>
              </a:rPr>
              <a:t>, Hinoki, </a:t>
            </a:r>
            <a:r>
              <a:rPr lang="en-US" sz="1400" spc="100" dirty="0" err="1">
                <a:solidFill>
                  <a:schemeClr val="tx1"/>
                </a:solidFill>
                <a:latin typeface="RlwyPPT" pitchFamily="2" charset="77"/>
              </a:rPr>
              <a:t>Lavandín</a:t>
            </a:r>
            <a:r>
              <a:rPr lang="en-US" sz="1400" spc="100" dirty="0">
                <a:solidFill>
                  <a:schemeClr val="tx1"/>
                </a:solidFill>
                <a:latin typeface="RlwyPPT" pitchFamily="2" charset="77"/>
              </a:rPr>
              <a:t>, </a:t>
            </a:r>
            <a:r>
              <a:rPr lang="en-US" sz="1400" spc="100" dirty="0" err="1">
                <a:solidFill>
                  <a:schemeClr val="tx1"/>
                </a:solidFill>
                <a:latin typeface="RlwyPPT" pitchFamily="2" charset="77"/>
              </a:rPr>
              <a:t>Toronja</a:t>
            </a:r>
            <a:r>
              <a:rPr lang="en-US" sz="1400" spc="100" dirty="0">
                <a:solidFill>
                  <a:schemeClr val="tx1"/>
                </a:solidFill>
                <a:latin typeface="RlwyPPT" pitchFamily="2" charset="77"/>
              </a:rPr>
              <a:t>, </a:t>
            </a:r>
            <a:r>
              <a:rPr lang="en-US" sz="1400" spc="100" dirty="0" err="1">
                <a:solidFill>
                  <a:schemeClr val="tx1"/>
                </a:solidFill>
                <a:latin typeface="RlwyPPT" pitchFamily="2" charset="77"/>
              </a:rPr>
              <a:t>Geranio</a:t>
            </a:r>
            <a:r>
              <a:rPr lang="en-US" sz="1400" spc="100" dirty="0">
                <a:solidFill>
                  <a:schemeClr val="tx1"/>
                </a:solidFill>
                <a:latin typeface="RlwyPPT" pitchFamily="2" charset="77"/>
              </a:rPr>
              <a:t>, Petitgrain de Limón</a:t>
            </a:r>
          </a:p>
        </p:txBody>
      </p:sp>
      <p:sp>
        <p:nvSpPr>
          <p:cNvPr id="64" name="TextBox 63">
            <a:extLst>
              <a:ext uri="{FF2B5EF4-FFF2-40B4-BE49-F238E27FC236}">
                <a16:creationId xmlns:a16="http://schemas.microsoft.com/office/drawing/2014/main" id="{DF42F521-5D57-8C6E-3A9F-7645D45D15C6}"/>
              </a:ext>
            </a:extLst>
          </p:cNvPr>
          <p:cNvSpPr txBox="1"/>
          <p:nvPr/>
        </p:nvSpPr>
        <p:spPr>
          <a:xfrm>
            <a:off x="5615565" y="1934277"/>
            <a:ext cx="3125193" cy="338554"/>
          </a:xfrm>
          <a:prstGeom prst="rect">
            <a:avLst/>
          </a:prstGeom>
          <a:noFill/>
        </p:spPr>
        <p:txBody>
          <a:bodyPr wrap="square" lIns="91440" tIns="45720" rIns="91440" bIns="45720" numCol="1" rtlCol="0" anchor="t">
            <a:spAutoFit/>
          </a:bodyPr>
          <a:lstStyle/>
          <a:p>
            <a:r>
              <a:rPr lang="en-US" sz="1600" b="1" spc="300" dirty="0">
                <a:latin typeface="+mj-lt"/>
              </a:rPr>
              <a:t>INGREDIENTES</a:t>
            </a:r>
          </a:p>
        </p:txBody>
      </p:sp>
      <p:pic>
        <p:nvPicPr>
          <p:cNvPr id="65" name="Ingredients Icon">
            <a:extLst>
              <a:ext uri="{FF2B5EF4-FFF2-40B4-BE49-F238E27FC236}">
                <a16:creationId xmlns:a16="http://schemas.microsoft.com/office/drawing/2014/main" id="{01D14EB8-2570-F64F-A024-B8934632AB4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09757" y="1942379"/>
            <a:ext cx="271863" cy="322351"/>
          </a:xfrm>
          <a:prstGeom prst="rect">
            <a:avLst/>
          </a:prstGeom>
        </p:spPr>
      </p:pic>
      <p:sp>
        <p:nvSpPr>
          <p:cNvPr id="68" name="Rounded Rectangle 67">
            <a:extLst>
              <a:ext uri="{FF2B5EF4-FFF2-40B4-BE49-F238E27FC236}">
                <a16:creationId xmlns:a16="http://schemas.microsoft.com/office/drawing/2014/main" id="{C9A5F319-6471-E3D6-7277-544E03EC6E8D}"/>
              </a:ext>
            </a:extLst>
          </p:cNvPr>
          <p:cNvSpPr/>
          <p:nvPr/>
        </p:nvSpPr>
        <p:spPr>
          <a:xfrm>
            <a:off x="6251494" y="5014623"/>
            <a:ext cx="2588247" cy="1216840"/>
          </a:xfrm>
          <a:prstGeom prst="roundRect">
            <a:avLst>
              <a:gd name="adj" fmla="val 81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9" name="Rectangle 68">
            <a:extLst>
              <a:ext uri="{FF2B5EF4-FFF2-40B4-BE49-F238E27FC236}">
                <a16:creationId xmlns:a16="http://schemas.microsoft.com/office/drawing/2014/main" id="{9D528335-A568-9786-A96F-97B119DED169}"/>
              </a:ext>
            </a:extLst>
          </p:cNvPr>
          <p:cNvSpPr/>
          <p:nvPr/>
        </p:nvSpPr>
        <p:spPr>
          <a:xfrm>
            <a:off x="6575676" y="5102054"/>
            <a:ext cx="1228633" cy="1041978"/>
          </a:xfrm>
          <a:prstGeom prst="rect">
            <a:avLst/>
          </a:prstGeom>
          <a:effectLst/>
        </p:spPr>
        <p:txBody>
          <a:bodyPr wrap="none" lIns="0" tIns="0" rIns="0" bIns="0" anchor="ctr">
            <a:noAutofit/>
          </a:bodyPr>
          <a:lstStyle/>
          <a:p>
            <a:r>
              <a:rPr lang="en-US" sz="1600" b="1" dirty="0">
                <a:effectLst>
                  <a:outerShdw blurRad="50800" dist="25400" dir="2700000" algn="tl" rotWithShape="0">
                    <a:prstClr val="black">
                      <a:alpha val="10000"/>
                    </a:prstClr>
                  </a:outerShdw>
                </a:effectLst>
                <a:latin typeface="Raleway ExtraBold"/>
              </a:rPr>
              <a:t>$34.00</a:t>
            </a:r>
            <a:endParaRPr lang="en-US" sz="1600" dirty="0">
              <a:effectLst>
                <a:outerShdw blurRad="50800" dist="25400" dir="2700000" algn="tl" rotWithShape="0">
                  <a:prstClr val="black">
                    <a:alpha val="10000"/>
                  </a:prstClr>
                </a:outerShdw>
              </a:effectLst>
              <a:latin typeface="Raleway ExtraBold"/>
            </a:endParaRPr>
          </a:p>
          <a:p>
            <a:r>
              <a:rPr lang="en-US" sz="900" spc="300" dirty="0">
                <a:effectLst>
                  <a:outerShdw blurRad="50800" dist="25400" dir="2700000" algn="tl" rotWithShape="0">
                    <a:prstClr val="black">
                      <a:alpha val="10000"/>
                    </a:prstClr>
                  </a:outerShdw>
                </a:effectLst>
              </a:rPr>
              <a:t>AL POR MAYOR</a:t>
            </a:r>
          </a:p>
          <a:p>
            <a:endParaRPr lang="en-US" sz="900" spc="300" dirty="0">
              <a:effectLst>
                <a:outerShdw blurRad="50800" dist="25400" dir="2700000" algn="tl" rotWithShape="0">
                  <a:prstClr val="black">
                    <a:alpha val="10000"/>
                  </a:prstClr>
                </a:outerShdw>
              </a:effectLst>
            </a:endParaRPr>
          </a:p>
          <a:p>
            <a:r>
              <a:rPr lang="en-US" sz="1600" b="1" dirty="0">
                <a:effectLst>
                  <a:outerShdw blurRad="50800" dist="25400" dir="2700000" algn="tl" rotWithShape="0">
                    <a:prstClr val="black">
                      <a:alpha val="10000"/>
                    </a:prstClr>
                  </a:outerShdw>
                </a:effectLst>
                <a:latin typeface="Raleway ExtraBold"/>
              </a:rPr>
              <a:t>$</a:t>
            </a:r>
          </a:p>
          <a:p>
            <a:r>
              <a:rPr lang="en-US" sz="900" spc="300" dirty="0">
                <a:effectLst>
                  <a:outerShdw blurRad="50800" dist="25400" dir="2700000" algn="tl" rotWithShape="0">
                    <a:prstClr val="black">
                      <a:alpha val="10000"/>
                    </a:prstClr>
                  </a:outerShdw>
                </a:effectLst>
              </a:rPr>
              <a:t>AL POR MENOR</a:t>
            </a:r>
          </a:p>
        </p:txBody>
      </p:sp>
      <p:sp>
        <p:nvSpPr>
          <p:cNvPr id="70" name="Rectangle 69">
            <a:extLst>
              <a:ext uri="{FF2B5EF4-FFF2-40B4-BE49-F238E27FC236}">
                <a16:creationId xmlns:a16="http://schemas.microsoft.com/office/drawing/2014/main" id="{40CF555A-FD75-0BFA-103C-E83EE101427E}"/>
              </a:ext>
            </a:extLst>
          </p:cNvPr>
          <p:cNvSpPr/>
          <p:nvPr/>
        </p:nvSpPr>
        <p:spPr>
          <a:xfrm>
            <a:off x="7907584" y="5152697"/>
            <a:ext cx="436152" cy="507599"/>
          </a:xfrm>
          <a:prstGeom prst="rect">
            <a:avLst/>
          </a:prstGeom>
          <a:effectLst/>
        </p:spPr>
        <p:txBody>
          <a:bodyPr wrap="square" lIns="0" tIns="0" rIns="0" bIns="0" anchor="t">
            <a:noAutofit/>
          </a:bodyPr>
          <a:lstStyle/>
          <a:p>
            <a:r>
              <a:rPr lang="en-US" sz="1600" b="1" dirty="0">
                <a:effectLst>
                  <a:outerShdw blurRad="50800" dist="25400" dir="2700000" algn="tl" rotWithShape="0">
                    <a:prstClr val="black">
                      <a:alpha val="10000"/>
                    </a:prstClr>
                  </a:outerShdw>
                </a:effectLst>
                <a:latin typeface="Raleway ExtraBold" panose="020B0003030101060003" pitchFamily="34" charset="0"/>
              </a:rPr>
              <a:t>34</a:t>
            </a:r>
          </a:p>
          <a:p>
            <a:r>
              <a:rPr lang="en-US" sz="900" spc="300" dirty="0">
                <a:effectLst>
                  <a:outerShdw blurRad="50800" dist="25400" dir="2700000" algn="tl" rotWithShape="0">
                    <a:prstClr val="black">
                      <a:alpha val="10000"/>
                    </a:prstClr>
                  </a:outerShdw>
                </a:effectLst>
              </a:rPr>
              <a:t> </a:t>
            </a:r>
            <a:r>
              <a:rPr lang="en-US" sz="900" spc="300" dirty="0" err="1">
                <a:effectLst>
                  <a:outerShdw blurRad="50800" dist="25400" dir="2700000" algn="tl" rotWithShape="0">
                    <a:prstClr val="black">
                      <a:alpha val="10000"/>
                    </a:prstClr>
                  </a:outerShdw>
                </a:effectLst>
              </a:rPr>
              <a:t>vp</a:t>
            </a:r>
            <a:endParaRPr lang="en-US" sz="900" spc="300" dirty="0">
              <a:effectLst>
                <a:outerShdw blurRad="50800" dist="25400" dir="2700000" algn="tl" rotWithShape="0">
                  <a:prstClr val="black">
                    <a:alpha val="10000"/>
                  </a:prstClr>
                </a:outerShdw>
              </a:effectLst>
            </a:endParaRPr>
          </a:p>
        </p:txBody>
      </p:sp>
      <p:sp>
        <p:nvSpPr>
          <p:cNvPr id="4" name="Rounded Rectangle 3">
            <a:extLst>
              <a:ext uri="{FF2B5EF4-FFF2-40B4-BE49-F238E27FC236}">
                <a16:creationId xmlns:a16="http://schemas.microsoft.com/office/drawing/2014/main" id="{FF2CCA28-0B72-8BAF-6115-5C76F50D1E52}"/>
              </a:ext>
            </a:extLst>
          </p:cNvPr>
          <p:cNvSpPr/>
          <p:nvPr/>
        </p:nvSpPr>
        <p:spPr>
          <a:xfrm>
            <a:off x="493455" y="3660077"/>
            <a:ext cx="4514394" cy="903912"/>
          </a:xfrm>
          <a:prstGeom prst="roundRect">
            <a:avLst>
              <a:gd name="adj" fmla="val 129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 name="Text Box 1">
            <a:extLst>
              <a:ext uri="{FF2B5EF4-FFF2-40B4-BE49-F238E27FC236}">
                <a16:creationId xmlns:a16="http://schemas.microsoft.com/office/drawing/2014/main" id="{926D1C16-335E-70F3-A6E7-E36A1869874C}"/>
              </a:ext>
            </a:extLst>
          </p:cNvPr>
          <p:cNvSpPr txBox="1">
            <a:spLocks/>
          </p:cNvSpPr>
          <p:nvPr/>
        </p:nvSpPr>
        <p:spPr>
          <a:xfrm>
            <a:off x="969086" y="4142344"/>
            <a:ext cx="3944544" cy="318337"/>
          </a:xfrm>
          <a:prstGeom prst="rect">
            <a:avLst/>
          </a:prstGeom>
        </p:spPr>
        <p:txBody>
          <a:bodyPr lIns="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0"/>
              </a:spcBef>
              <a:spcAft>
                <a:spcPts val="600"/>
              </a:spcAft>
              <a:buNone/>
            </a:pPr>
            <a:r>
              <a:rPr lang="es-ES" sz="1400" spc="20" dirty="0">
                <a:solidFill>
                  <a:schemeClr val="tx1"/>
                </a:solidFill>
                <a:latin typeface="RlwyPPT" pitchFamily="2" charset="77"/>
              </a:rPr>
              <a:t>Este producto afecta a los agricultores de muchas regiones.</a:t>
            </a:r>
            <a:endParaRPr lang="en-US" sz="1400" spc="20" dirty="0">
              <a:solidFill>
                <a:schemeClr val="tx1"/>
              </a:solidFill>
              <a:latin typeface="RlwyPPT" pitchFamily="2" charset="77"/>
            </a:endParaRPr>
          </a:p>
        </p:txBody>
      </p:sp>
      <p:sp>
        <p:nvSpPr>
          <p:cNvPr id="7" name="TextBox 6">
            <a:extLst>
              <a:ext uri="{FF2B5EF4-FFF2-40B4-BE49-F238E27FC236}">
                <a16:creationId xmlns:a16="http://schemas.microsoft.com/office/drawing/2014/main" id="{19E45CC3-5961-5D53-1B0C-3D67DD9B9FF4}"/>
              </a:ext>
            </a:extLst>
          </p:cNvPr>
          <p:cNvSpPr txBox="1"/>
          <p:nvPr/>
        </p:nvSpPr>
        <p:spPr>
          <a:xfrm>
            <a:off x="995591" y="3807515"/>
            <a:ext cx="3125193" cy="338554"/>
          </a:xfrm>
          <a:prstGeom prst="rect">
            <a:avLst/>
          </a:prstGeom>
          <a:noFill/>
        </p:spPr>
        <p:txBody>
          <a:bodyPr wrap="square" lIns="91440" tIns="45720" rIns="91440" bIns="45720" numCol="1" rtlCol="0" anchor="t">
            <a:spAutoFit/>
          </a:bodyPr>
          <a:lstStyle/>
          <a:p>
            <a:r>
              <a:rPr lang="en-US" sz="1600" b="1" spc="300" dirty="0">
                <a:latin typeface="+mj-lt"/>
              </a:rPr>
              <a:t>ABASTECIMIENTO</a:t>
            </a:r>
          </a:p>
        </p:txBody>
      </p:sp>
      <p:pic>
        <p:nvPicPr>
          <p:cNvPr id="8" name="Ingredients Icon">
            <a:extLst>
              <a:ext uri="{FF2B5EF4-FFF2-40B4-BE49-F238E27FC236}">
                <a16:creationId xmlns:a16="http://schemas.microsoft.com/office/drawing/2014/main" id="{AA8564FC-D5B9-FEA3-A370-BD3F5D8728C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61237" y="3812315"/>
            <a:ext cx="328954" cy="328954"/>
          </a:xfrm>
          <a:prstGeom prst="rect">
            <a:avLst/>
          </a:prstGeom>
        </p:spPr>
      </p:pic>
      <p:pic>
        <p:nvPicPr>
          <p:cNvPr id="10" name="Picture 9">
            <a:extLst>
              <a:ext uri="{FF2B5EF4-FFF2-40B4-BE49-F238E27FC236}">
                <a16:creationId xmlns:a16="http://schemas.microsoft.com/office/drawing/2014/main" id="{FBB3F9DC-F631-BEB2-A0EB-658B906D0431}"/>
              </a:ext>
            </a:extLst>
          </p:cNvPr>
          <p:cNvPicPr>
            <a:picLocks noChangeAspect="1"/>
          </p:cNvPicPr>
          <p:nvPr/>
        </p:nvPicPr>
        <p:blipFill>
          <a:blip r:embed="rId10"/>
          <a:srcRect/>
          <a:stretch/>
        </p:blipFill>
        <p:spPr>
          <a:xfrm>
            <a:off x="10227957" y="2534298"/>
            <a:ext cx="1274260" cy="4258286"/>
          </a:xfrm>
          <a:prstGeom prst="rect">
            <a:avLst/>
          </a:prstGeom>
          <a:effectLst>
            <a:reflection blurRad="78413" stA="43000" endPos="6000" dir="5400000" sy="-100000" algn="bl" rotWithShape="0"/>
          </a:effectLst>
        </p:spPr>
      </p:pic>
      <p:pic>
        <p:nvPicPr>
          <p:cNvPr id="13" name="Picture 12">
            <a:extLst>
              <a:ext uri="{FF2B5EF4-FFF2-40B4-BE49-F238E27FC236}">
                <a16:creationId xmlns:a16="http://schemas.microsoft.com/office/drawing/2014/main" id="{4BD5B477-4FD6-7790-C3D7-581BDC3FDB67}"/>
              </a:ext>
            </a:extLst>
          </p:cNvPr>
          <p:cNvPicPr>
            <a:picLocks noChangeAspect="1"/>
          </p:cNvPicPr>
          <p:nvPr/>
        </p:nvPicPr>
        <p:blipFill>
          <a:blip r:embed="rId11"/>
          <a:stretch>
            <a:fillRect/>
          </a:stretch>
        </p:blipFill>
        <p:spPr>
          <a:xfrm>
            <a:off x="6508590" y="4154768"/>
            <a:ext cx="2085259" cy="643498"/>
          </a:xfrm>
          <a:prstGeom prst="rect">
            <a:avLst/>
          </a:prstGeom>
        </p:spPr>
      </p:pic>
    </p:spTree>
    <p:extLst>
      <p:ext uri="{BB962C8B-B14F-4D97-AF65-F5344CB8AC3E}">
        <p14:creationId xmlns:p14="http://schemas.microsoft.com/office/powerpoint/2010/main" val="61546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5E-6 4.44444E-6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7"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100000" fill="hold" grpId="1" nodeType="withEffect">
                                  <p:stCondLst>
                                    <p:cond delay="0"/>
                                  </p:stCondLst>
                                  <p:childTnLst>
                                    <p:animMotion origin="layout" path="M -1.875E-6 -7.40741E-7 L 0.01237 0.02847 " pathEditMode="relative" rAng="0" ptsTypes="AA">
                                      <p:cBhvr>
                                        <p:cTn id="19" dur="1000" spd="-100000" fill="hold"/>
                                        <p:tgtEl>
                                          <p:spTgt spid="11"/>
                                        </p:tgtEl>
                                        <p:attrNameLst>
                                          <p:attrName>ppt_x</p:attrName>
                                          <p:attrName>ppt_y</p:attrName>
                                        </p:attrNameLst>
                                      </p:cBhvr>
                                      <p:rCtr x="612" y="1412"/>
                                    </p:animMotion>
                                  </p:childTnLst>
                                </p:cTn>
                              </p:par>
                              <p:par>
                                <p:cTn id="20" presetID="10" presetClass="entr" presetSubtype="0" fill="hold" grpId="0" nodeType="withEffect">
                                  <p:stCondLst>
                                    <p:cond delay="2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200"/>
                                  </p:stCondLst>
                                  <p:childTnLst>
                                    <p:animMotion origin="layout" path="M -8.33333E-7 -3.33333E-6 L 0.01237 0.02848 " pathEditMode="relative" rAng="0" ptsTypes="AA">
                                      <p:cBhvr>
                                        <p:cTn id="24" dur="1000" spd="-100000" fill="hold"/>
                                        <p:tgtEl>
                                          <p:spTgt spid="12"/>
                                        </p:tgtEl>
                                        <p:attrNameLst>
                                          <p:attrName>ppt_x</p:attrName>
                                          <p:attrName>ppt_y</p:attrName>
                                        </p:attrNameLst>
                                      </p:cBhvr>
                                      <p:rCtr x="612" y="1412"/>
                                    </p:animMotion>
                                  </p:childTnLst>
                                </p:cTn>
                              </p:par>
                              <p:par>
                                <p:cTn id="25" presetID="10" presetClass="entr" presetSubtype="0" fill="hold" grpId="0" nodeType="withEffect">
                                  <p:stCondLst>
                                    <p:cond delay="4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par>
                                <p:cTn id="28" presetID="42" presetClass="path" presetSubtype="0" decel="100000" fill="hold" grpId="1" nodeType="withEffect">
                                  <p:stCondLst>
                                    <p:cond delay="400"/>
                                  </p:stCondLst>
                                  <p:childTnLst>
                                    <p:animMotion origin="layout" path="M -2.70833E-6 7.40741E-7 L 0.01237 0.02847 " pathEditMode="relative" rAng="0" ptsTypes="AA">
                                      <p:cBhvr>
                                        <p:cTn id="29" dur="1000" spd="-100000" fill="hold"/>
                                        <p:tgtEl>
                                          <p:spTgt spid="62"/>
                                        </p:tgtEl>
                                        <p:attrNameLst>
                                          <p:attrName>ppt_x</p:attrName>
                                          <p:attrName>ppt_y</p:attrName>
                                        </p:attrNameLst>
                                      </p:cBhvr>
                                      <p:rCtr x="625" y="1412"/>
                                    </p:animMotion>
                                  </p:childTnLst>
                                </p:cTn>
                              </p:par>
                              <p:par>
                                <p:cTn id="30" presetID="10" presetClass="entr" presetSubtype="0" fill="hold" nodeType="withEffect">
                                  <p:stCondLst>
                                    <p:cond delay="60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42" presetClass="path" presetSubtype="0" decel="100000" fill="hold" nodeType="withEffect">
                                  <p:stCondLst>
                                    <p:cond delay="600"/>
                                  </p:stCondLst>
                                  <p:childTnLst>
                                    <p:animMotion origin="layout" path="M -2.70833E-6 7.40741E-7 L 0.01237 0.02847 " pathEditMode="relative" rAng="0" ptsTypes="AA">
                                      <p:cBhvr>
                                        <p:cTn id="34" dur="1000" spd="-100000" fill="hold"/>
                                        <p:tgtEl>
                                          <p:spTgt spid="65"/>
                                        </p:tgtEl>
                                        <p:attrNameLst>
                                          <p:attrName>ppt_x</p:attrName>
                                          <p:attrName>ppt_y</p:attrName>
                                        </p:attrNameLst>
                                      </p:cBhvr>
                                      <p:rCtr x="625" y="1412"/>
                                    </p:animMotion>
                                  </p:childTnLst>
                                </p:cTn>
                              </p:par>
                              <p:par>
                                <p:cTn id="35" presetID="10" presetClass="entr" presetSubtype="0" fill="hold" grpId="0" nodeType="withEffect">
                                  <p:stCondLst>
                                    <p:cond delay="60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42" presetClass="path" presetSubtype="0" decel="100000" fill="hold" grpId="1" nodeType="withEffect">
                                  <p:stCondLst>
                                    <p:cond delay="600"/>
                                  </p:stCondLst>
                                  <p:childTnLst>
                                    <p:animMotion origin="layout" path="M -2.70833E-6 7.40741E-7 L 0.01237 0.02847 " pathEditMode="relative" rAng="0" ptsTypes="AA">
                                      <p:cBhvr>
                                        <p:cTn id="39" dur="1000" spd="-100000" fill="hold"/>
                                        <p:tgtEl>
                                          <p:spTgt spid="64"/>
                                        </p:tgtEl>
                                        <p:attrNameLst>
                                          <p:attrName>ppt_x</p:attrName>
                                          <p:attrName>ppt_y</p:attrName>
                                        </p:attrNameLst>
                                      </p:cBhvr>
                                      <p:rCtr x="625" y="1412"/>
                                    </p:animMotion>
                                  </p:childTnLst>
                                </p:cTn>
                              </p:par>
                              <p:par>
                                <p:cTn id="40" presetID="10" presetClass="entr" presetSubtype="0" fill="hold" grpId="0" nodeType="withEffect">
                                  <p:stCondLst>
                                    <p:cond delay="100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42" presetClass="path" presetSubtype="0" decel="100000" fill="hold" grpId="1" nodeType="withEffect">
                                  <p:stCondLst>
                                    <p:cond delay="1000"/>
                                  </p:stCondLst>
                                  <p:childTnLst>
                                    <p:animMotion origin="layout" path="M -2.70833E-6 7.40741E-7 L 0.01237 0.02847 " pathEditMode="relative" rAng="0" ptsTypes="AA">
                                      <p:cBhvr>
                                        <p:cTn id="44" dur="1000" spd="-100000" fill="hold"/>
                                        <p:tgtEl>
                                          <p:spTgt spid="63"/>
                                        </p:tgtEl>
                                        <p:attrNameLst>
                                          <p:attrName>ppt_x</p:attrName>
                                          <p:attrName>ppt_y</p:attrName>
                                        </p:attrNameLst>
                                      </p:cBhvr>
                                      <p:rCtr x="625" y="1412"/>
                                    </p:animMotion>
                                  </p:childTnLst>
                                </p:cTn>
                              </p:par>
                              <p:par>
                                <p:cTn id="45" presetID="10" presetClass="entr" presetSubtype="0" fill="hold" grpId="0" nodeType="withEffect">
                                  <p:stCondLst>
                                    <p:cond delay="20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grpId="1" nodeType="withEffect">
                                  <p:stCondLst>
                                    <p:cond delay="2000"/>
                                  </p:stCondLst>
                                  <p:childTnLst>
                                    <p:animMotion origin="layout" path="M -1.875E-6 3.7037E-6 L 0.01237 0.02847 " pathEditMode="relative" rAng="0" ptsTypes="AA">
                                      <p:cBhvr>
                                        <p:cTn id="49" dur="1000" spd="-100000" fill="hold"/>
                                        <p:tgtEl>
                                          <p:spTgt spid="37"/>
                                        </p:tgtEl>
                                        <p:attrNameLst>
                                          <p:attrName>ppt_x</p:attrName>
                                          <p:attrName>ppt_y</p:attrName>
                                        </p:attrNameLst>
                                      </p:cBhvr>
                                      <p:rCtr x="612" y="1412"/>
                                    </p:animMotion>
                                  </p:childTnLst>
                                </p:cTn>
                              </p:par>
                              <p:par>
                                <p:cTn id="50" presetID="10" presetClass="entr" presetSubtype="0" fill="hold" nodeType="withEffect">
                                  <p:stCondLst>
                                    <p:cond delay="22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42" presetClass="path" presetSubtype="0" decel="100000" fill="hold" nodeType="withEffect">
                                  <p:stCondLst>
                                    <p:cond delay="2200"/>
                                  </p:stCondLst>
                                  <p:childTnLst>
                                    <p:animMotion origin="layout" path="M 1.66667E-6 1.48148E-6 L 0.01237 0.02847 " pathEditMode="relative" rAng="0" ptsTypes="AA">
                                      <p:cBhvr>
                                        <p:cTn id="54" dur="1000" spd="-100000" fill="hold"/>
                                        <p:tgtEl>
                                          <p:spTgt spid="41"/>
                                        </p:tgtEl>
                                        <p:attrNameLst>
                                          <p:attrName>ppt_x</p:attrName>
                                          <p:attrName>ppt_y</p:attrName>
                                        </p:attrNameLst>
                                      </p:cBhvr>
                                      <p:rCtr x="612" y="1412"/>
                                    </p:animMotion>
                                  </p:childTnLst>
                                </p:cTn>
                              </p:par>
                              <p:par>
                                <p:cTn id="55" presetID="10" presetClass="entr" presetSubtype="0" fill="hold" grpId="0" nodeType="withEffect">
                                  <p:stCondLst>
                                    <p:cond delay="240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42" presetClass="path" presetSubtype="0" decel="100000" fill="hold" grpId="1" nodeType="withEffect">
                                  <p:stCondLst>
                                    <p:cond delay="2400"/>
                                  </p:stCondLst>
                                  <p:childTnLst>
                                    <p:animMotion origin="layout" path="M 4.375E-6 1.48148E-6 L 0.01237 0.02847 " pathEditMode="relative" rAng="0" ptsTypes="AA">
                                      <p:cBhvr>
                                        <p:cTn id="59" dur="1000" spd="-100000" fill="hold"/>
                                        <p:tgtEl>
                                          <p:spTgt spid="40"/>
                                        </p:tgtEl>
                                        <p:attrNameLst>
                                          <p:attrName>ppt_x</p:attrName>
                                          <p:attrName>ppt_y</p:attrName>
                                        </p:attrNameLst>
                                      </p:cBhvr>
                                      <p:rCtr x="612" y="1412"/>
                                    </p:animMotion>
                                  </p:childTnLst>
                                </p:cTn>
                              </p:par>
                              <p:par>
                                <p:cTn id="60" presetID="10" presetClass="entr" presetSubtype="0" fill="hold" grpId="0" nodeType="withEffect">
                                  <p:stCondLst>
                                    <p:cond delay="26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42" presetClass="path" presetSubtype="0" decel="100000" fill="hold" grpId="1" nodeType="withEffect">
                                  <p:stCondLst>
                                    <p:cond delay="2600"/>
                                  </p:stCondLst>
                                  <p:childTnLst>
                                    <p:animMotion origin="layout" path="M -2.5E-6 4.07407E-6 L 0.01237 0.02847 " pathEditMode="relative" rAng="0" ptsTypes="AA">
                                      <p:cBhvr>
                                        <p:cTn id="64" dur="1000" spd="-100000" fill="hold"/>
                                        <p:tgtEl>
                                          <p:spTgt spid="38"/>
                                        </p:tgtEl>
                                        <p:attrNameLst>
                                          <p:attrName>ppt_x</p:attrName>
                                          <p:attrName>ppt_y</p:attrName>
                                        </p:attrNameLst>
                                      </p:cBhvr>
                                      <p:rCtr x="612" y="1412"/>
                                    </p:animMotion>
                                  </p:childTnLst>
                                </p:cTn>
                              </p:par>
                              <p:par>
                                <p:cTn id="65" presetID="10" presetClass="entr" presetSubtype="0" fill="hold" grpId="0" nodeType="withEffect">
                                  <p:stCondLst>
                                    <p:cond delay="280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42" presetClass="path" presetSubtype="0" decel="100000" fill="hold" grpId="1" nodeType="withEffect">
                                  <p:stCondLst>
                                    <p:cond delay="2800"/>
                                  </p:stCondLst>
                                  <p:childTnLst>
                                    <p:animMotion origin="layout" path="M -2.70833E-6 7.40741E-7 L 0.01237 0.02847 " pathEditMode="relative" rAng="0" ptsTypes="AA">
                                      <p:cBhvr>
                                        <p:cTn id="69" dur="1000" spd="-100000" fill="hold"/>
                                        <p:tgtEl>
                                          <p:spTgt spid="58"/>
                                        </p:tgtEl>
                                        <p:attrNameLst>
                                          <p:attrName>ppt_x</p:attrName>
                                          <p:attrName>ppt_y</p:attrName>
                                        </p:attrNameLst>
                                      </p:cBhvr>
                                      <p:rCtr x="625" y="1412"/>
                                    </p:animMotion>
                                  </p:childTnLst>
                                </p:cTn>
                              </p:par>
                              <p:par>
                                <p:cTn id="70" presetID="10" presetClass="entr" presetSubtype="0" fill="hold" nodeType="withEffect">
                                  <p:stCondLst>
                                    <p:cond delay="28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42" presetClass="path" presetSubtype="0" decel="100000" fill="hold" nodeType="withEffect">
                                  <p:stCondLst>
                                    <p:cond delay="2800"/>
                                  </p:stCondLst>
                                  <p:childTnLst>
                                    <p:animMotion origin="layout" path="M -8.33333E-7 2.22222E-6 L 0.01237 0.02847 " pathEditMode="relative" rAng="0" ptsTypes="AA">
                                      <p:cBhvr>
                                        <p:cTn id="74" dur="1000" spd="-100000" fill="hold"/>
                                        <p:tgtEl>
                                          <p:spTgt spid="13"/>
                                        </p:tgtEl>
                                        <p:attrNameLst>
                                          <p:attrName>ppt_x</p:attrName>
                                          <p:attrName>ppt_y</p:attrName>
                                        </p:attrNameLst>
                                      </p:cBhvr>
                                      <p:rCtr x="612" y="1412"/>
                                    </p:animMotion>
                                  </p:childTnLst>
                                </p:cTn>
                              </p:par>
                              <p:par>
                                <p:cTn id="75" presetID="10" presetClass="entr" presetSubtype="0" fill="hold" grpId="0" nodeType="withEffect">
                                  <p:stCondLst>
                                    <p:cond delay="320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42" presetClass="path" presetSubtype="0" decel="100000" fill="hold" grpId="1" nodeType="withEffect">
                                  <p:stCondLst>
                                    <p:cond delay="3200"/>
                                  </p:stCondLst>
                                  <p:childTnLst>
                                    <p:animMotion origin="layout" path="M -2.70833E-6 7.40741E-7 L 0.01237 0.02847 " pathEditMode="relative" rAng="0" ptsTypes="AA">
                                      <p:cBhvr>
                                        <p:cTn id="79" dur="1000" spd="-100000" fill="hold"/>
                                        <p:tgtEl>
                                          <p:spTgt spid="68"/>
                                        </p:tgtEl>
                                        <p:attrNameLst>
                                          <p:attrName>ppt_x</p:attrName>
                                          <p:attrName>ppt_y</p:attrName>
                                        </p:attrNameLst>
                                      </p:cBhvr>
                                      <p:rCtr x="625" y="1412"/>
                                    </p:animMotion>
                                  </p:childTnLst>
                                </p:cTn>
                              </p:par>
                              <p:par>
                                <p:cTn id="80" presetID="10" presetClass="entr" presetSubtype="0" fill="hold" grpId="0" nodeType="withEffect">
                                  <p:stCondLst>
                                    <p:cond delay="340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500"/>
                                        <p:tgtEl>
                                          <p:spTgt spid="69"/>
                                        </p:tgtEl>
                                      </p:cBhvr>
                                    </p:animEffect>
                                  </p:childTnLst>
                                </p:cTn>
                              </p:par>
                              <p:par>
                                <p:cTn id="83" presetID="42" presetClass="path" presetSubtype="0" decel="100000" fill="hold" grpId="1" nodeType="withEffect">
                                  <p:stCondLst>
                                    <p:cond delay="3400"/>
                                  </p:stCondLst>
                                  <p:childTnLst>
                                    <p:animMotion origin="layout" path="M -3.54167E-6 2.59259E-6 L 0.01237 0.02847 " pathEditMode="relative" rAng="0" ptsTypes="AA">
                                      <p:cBhvr>
                                        <p:cTn id="84" dur="1000" spd="-100000" fill="hold"/>
                                        <p:tgtEl>
                                          <p:spTgt spid="69"/>
                                        </p:tgtEl>
                                        <p:attrNameLst>
                                          <p:attrName>ppt_x</p:attrName>
                                          <p:attrName>ppt_y</p:attrName>
                                        </p:attrNameLst>
                                      </p:cBhvr>
                                      <p:rCtr x="612" y="1412"/>
                                    </p:animMotion>
                                  </p:childTnLst>
                                </p:cTn>
                              </p:par>
                              <p:par>
                                <p:cTn id="85" presetID="10" presetClass="entr" presetSubtype="0" fill="hold" grpId="0" nodeType="withEffect">
                                  <p:stCondLst>
                                    <p:cond delay="340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par>
                                <p:cTn id="88" presetID="42" presetClass="path" presetSubtype="0" decel="100000" fill="hold" grpId="1" nodeType="withEffect">
                                  <p:stCondLst>
                                    <p:cond delay="3400"/>
                                  </p:stCondLst>
                                  <p:childTnLst>
                                    <p:animMotion origin="layout" path="M 3.75E-6 4.07407E-6 L 0.01237 0.02847 " pathEditMode="relative" rAng="0" ptsTypes="AA">
                                      <p:cBhvr>
                                        <p:cTn id="89" dur="1000" spd="-100000" fill="hold"/>
                                        <p:tgtEl>
                                          <p:spTgt spid="70"/>
                                        </p:tgtEl>
                                        <p:attrNameLst>
                                          <p:attrName>ppt_x</p:attrName>
                                          <p:attrName>ppt_y</p:attrName>
                                        </p:attrNameLst>
                                      </p:cBhvr>
                                      <p:rCtr x="612" y="1412"/>
                                    </p:animMotion>
                                  </p:childTnLst>
                                </p:cTn>
                              </p:par>
                              <p:par>
                                <p:cTn id="90" presetID="10" presetClass="entr" presetSubtype="0" fill="hold" grpId="0" nodeType="withEffect">
                                  <p:stCondLst>
                                    <p:cond delay="120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par>
                                <p:cTn id="93" presetID="42" presetClass="path" presetSubtype="0" decel="100000" fill="hold" grpId="1" nodeType="withEffect">
                                  <p:stCondLst>
                                    <p:cond delay="1200"/>
                                  </p:stCondLst>
                                  <p:childTnLst>
                                    <p:animMotion origin="layout" path="M -1.04167E-6 2.96296E-6 L 0.01237 0.02847 " pathEditMode="relative" rAng="0" ptsTypes="AA">
                                      <p:cBhvr>
                                        <p:cTn id="94" dur="1000" spd="-100000" fill="hold"/>
                                        <p:tgtEl>
                                          <p:spTgt spid="4"/>
                                        </p:tgtEl>
                                        <p:attrNameLst>
                                          <p:attrName>ppt_x</p:attrName>
                                          <p:attrName>ppt_y</p:attrName>
                                        </p:attrNameLst>
                                      </p:cBhvr>
                                      <p:rCtr x="612" y="1412"/>
                                    </p:animMotion>
                                  </p:childTnLst>
                                </p:cTn>
                              </p:par>
                              <p:par>
                                <p:cTn id="95" presetID="10" presetClass="entr" presetSubtype="0" fill="hold" nodeType="withEffect">
                                  <p:stCondLst>
                                    <p:cond delay="140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500"/>
                                        <p:tgtEl>
                                          <p:spTgt spid="8"/>
                                        </p:tgtEl>
                                      </p:cBhvr>
                                    </p:animEffect>
                                  </p:childTnLst>
                                </p:cTn>
                              </p:par>
                              <p:par>
                                <p:cTn id="98" presetID="42" presetClass="path" presetSubtype="0" decel="100000" fill="hold" nodeType="withEffect">
                                  <p:stCondLst>
                                    <p:cond delay="1400"/>
                                  </p:stCondLst>
                                  <p:childTnLst>
                                    <p:animMotion origin="layout" path="M 1.66667E-6 -1.11111E-6 L 0.01237 0.02847 " pathEditMode="relative" rAng="0" ptsTypes="AA">
                                      <p:cBhvr>
                                        <p:cTn id="99" dur="1000" spd="-100000" fill="hold"/>
                                        <p:tgtEl>
                                          <p:spTgt spid="8"/>
                                        </p:tgtEl>
                                        <p:attrNameLst>
                                          <p:attrName>ppt_x</p:attrName>
                                          <p:attrName>ppt_y</p:attrName>
                                        </p:attrNameLst>
                                      </p:cBhvr>
                                      <p:rCtr x="612" y="1412"/>
                                    </p:animMotion>
                                  </p:childTnLst>
                                </p:cTn>
                              </p:par>
                              <p:par>
                                <p:cTn id="100" presetID="10" presetClass="entr" presetSubtype="0" fill="hold" grpId="0" nodeType="withEffect">
                                  <p:stCondLst>
                                    <p:cond delay="160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42" presetClass="path" presetSubtype="0" decel="100000" fill="hold" grpId="1" nodeType="withEffect">
                                  <p:stCondLst>
                                    <p:cond delay="1600"/>
                                  </p:stCondLst>
                                  <p:childTnLst>
                                    <p:animMotion origin="layout" path="M 4.375E-6 -1.11111E-6 L 0.01237 0.02847 " pathEditMode="relative" rAng="0" ptsTypes="AA">
                                      <p:cBhvr>
                                        <p:cTn id="104" dur="1000" spd="-100000" fill="hold"/>
                                        <p:tgtEl>
                                          <p:spTgt spid="7"/>
                                        </p:tgtEl>
                                        <p:attrNameLst>
                                          <p:attrName>ppt_x</p:attrName>
                                          <p:attrName>ppt_y</p:attrName>
                                        </p:attrNameLst>
                                      </p:cBhvr>
                                      <p:rCtr x="612" y="1412"/>
                                    </p:animMotion>
                                  </p:childTnLst>
                                </p:cTn>
                              </p:par>
                              <p:par>
                                <p:cTn id="105" presetID="10" presetClass="entr" presetSubtype="0" fill="hold" grpId="0" nodeType="withEffect">
                                  <p:stCondLst>
                                    <p:cond delay="1800"/>
                                  </p:stCondLst>
                                  <p:childTnLst>
                                    <p:set>
                                      <p:cBhvr>
                                        <p:cTn id="106" dur="1" fill="hold">
                                          <p:stCondLst>
                                            <p:cond delay="0"/>
                                          </p:stCondLst>
                                        </p:cTn>
                                        <p:tgtEl>
                                          <p:spTgt spid="6"/>
                                        </p:tgtEl>
                                        <p:attrNameLst>
                                          <p:attrName>style.visibility</p:attrName>
                                        </p:attrNameLst>
                                      </p:cBhvr>
                                      <p:to>
                                        <p:strVal val="visible"/>
                                      </p:to>
                                    </p:set>
                                    <p:animEffect transition="in" filter="fade">
                                      <p:cBhvr>
                                        <p:cTn id="107" dur="500"/>
                                        <p:tgtEl>
                                          <p:spTgt spid="6"/>
                                        </p:tgtEl>
                                      </p:cBhvr>
                                    </p:animEffect>
                                  </p:childTnLst>
                                </p:cTn>
                              </p:par>
                              <p:par>
                                <p:cTn id="108" presetID="42" presetClass="path" presetSubtype="0" decel="100000" fill="hold" grpId="1" nodeType="withEffect">
                                  <p:stCondLst>
                                    <p:cond delay="1800"/>
                                  </p:stCondLst>
                                  <p:childTnLst>
                                    <p:animMotion origin="layout" path="M 4.16667E-6 -3.33333E-6 L 0.01237 0.02848 " pathEditMode="relative" rAng="0" ptsTypes="AA">
                                      <p:cBhvr>
                                        <p:cTn id="109" dur="1000" spd="-100000" fill="hold"/>
                                        <p:tgtEl>
                                          <p:spTgt spid="6"/>
                                        </p:tgtEl>
                                        <p:attrNameLst>
                                          <p:attrName>ppt_x</p:attrName>
                                          <p:attrName>ppt_y</p:attrName>
                                        </p:attrNameLst>
                                      </p:cBhvr>
                                      <p:rCtr x="612" y="1412"/>
                                    </p:animMotion>
                                  </p:childTnLst>
                                </p:cTn>
                              </p:par>
                            </p:childTnLst>
                          </p:cTn>
                        </p:par>
                        <p:par>
                          <p:cTn id="110" fill="hold">
                            <p:stCondLst>
                              <p:cond delay="5400"/>
                            </p:stCondLst>
                            <p:childTnLst>
                              <p:par>
                                <p:cTn id="111" presetID="10" presetClass="entr" presetSubtype="0" fill="hold" nodeType="afterEffect">
                                  <p:stCondLst>
                                    <p:cond delay="0"/>
                                  </p:stCondLst>
                                  <p:childTnLst>
                                    <p:set>
                                      <p:cBhvr>
                                        <p:cTn id="112" dur="1" fill="hold">
                                          <p:stCondLst>
                                            <p:cond delay="0"/>
                                          </p:stCondLst>
                                        </p:cTn>
                                        <p:tgtEl>
                                          <p:spTgt spid="5"/>
                                        </p:tgtEl>
                                        <p:attrNameLst>
                                          <p:attrName>style.visibility</p:attrName>
                                        </p:attrNameLst>
                                      </p:cBhvr>
                                      <p:to>
                                        <p:strVal val="visible"/>
                                      </p:to>
                                    </p:set>
                                    <p:animEffect transition="in" filter="fade">
                                      <p:cBhvr>
                                        <p:cTn id="113" dur="500"/>
                                        <p:tgtEl>
                                          <p:spTgt spid="5"/>
                                        </p:tgtEl>
                                      </p:cBhvr>
                                    </p:animEffect>
                                  </p:childTnLst>
                                </p:cTn>
                              </p:par>
                              <p:par>
                                <p:cTn id="114" presetID="42" presetClass="path" presetSubtype="0" decel="100000" fill="hold" nodeType="withEffect">
                                  <p:stCondLst>
                                    <p:cond delay="0"/>
                                  </p:stCondLst>
                                  <p:childTnLst>
                                    <p:animMotion origin="layout" path="M -4.375E-6 2.22222E-6 L 0.01237 0.02847 " pathEditMode="relative" rAng="0" ptsTypes="AA">
                                      <p:cBhvr>
                                        <p:cTn id="115" dur="1000" spd="-100000" fill="hold"/>
                                        <p:tgtEl>
                                          <p:spTgt spid="5"/>
                                        </p:tgtEl>
                                        <p:attrNameLst>
                                          <p:attrName>ppt_x</p:attrName>
                                          <p:attrName>ppt_y</p:attrName>
                                        </p:attrNameLst>
                                      </p:cBhvr>
                                      <p:rCtr x="612" y="1412"/>
                                    </p:animMotion>
                                  </p:childTnLst>
                                </p:cTn>
                              </p:par>
                            </p:childTnLst>
                          </p:cTn>
                        </p:par>
                        <p:par>
                          <p:cTn id="116" fill="hold">
                            <p:stCondLst>
                              <p:cond delay="6400"/>
                            </p:stCondLst>
                            <p:childTnLst>
                              <p:par>
                                <p:cTn id="117" presetID="10" presetClass="entr" presetSubtype="0" fill="hold" nodeType="after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fade">
                                      <p:cBhvr>
                                        <p:cTn id="119" dur="500"/>
                                        <p:tgtEl>
                                          <p:spTgt spid="10"/>
                                        </p:tgtEl>
                                      </p:cBhvr>
                                    </p:animEffect>
                                  </p:childTnLst>
                                </p:cTn>
                              </p:par>
                              <p:par>
                                <p:cTn id="120" presetID="42" presetClass="path" presetSubtype="0" decel="100000" fill="hold" nodeType="withEffect">
                                  <p:stCondLst>
                                    <p:cond delay="0"/>
                                  </p:stCondLst>
                                  <p:childTnLst>
                                    <p:animMotion origin="layout" path="M 4.16667E-6 -1.11111E-6 L 0.01237 0.02847 " pathEditMode="relative" rAng="0" ptsTypes="AA">
                                      <p:cBhvr>
                                        <p:cTn id="121" dur="1000" spd="-100000" fill="hold"/>
                                        <p:tgtEl>
                                          <p:spTgt spid="10"/>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11" grpId="0" animBg="1"/>
      <p:bldP spid="11" grpId="1" animBg="1"/>
      <p:bldP spid="12" grpId="0"/>
      <p:bldP spid="12" grpId="1"/>
      <p:bldP spid="37" grpId="0" animBg="1"/>
      <p:bldP spid="37" grpId="1" animBg="1"/>
      <p:bldP spid="38" grpId="0"/>
      <p:bldP spid="38" grpId="1"/>
      <p:bldP spid="40" grpId="0"/>
      <p:bldP spid="40" grpId="1"/>
      <p:bldP spid="58" grpId="0" animBg="1"/>
      <p:bldP spid="58" grpId="1" animBg="1"/>
      <p:bldP spid="62" grpId="0" animBg="1"/>
      <p:bldP spid="62" grpId="1" animBg="1"/>
      <p:bldP spid="63" grpId="0"/>
      <p:bldP spid="63" grpId="1"/>
      <p:bldP spid="64" grpId="0"/>
      <p:bldP spid="64" grpId="1"/>
      <p:bldP spid="68" grpId="0" animBg="1"/>
      <p:bldP spid="68" grpId="1" animBg="1"/>
      <p:bldP spid="69" grpId="0"/>
      <p:bldP spid="69" grpId="1"/>
      <p:bldP spid="70" grpId="0"/>
      <p:bldP spid="70" grpId="1"/>
      <p:bldP spid="4" grpId="0" animBg="1"/>
      <p:bldP spid="4" grpId="1" animBg="1"/>
      <p:bldP spid="6" grpId="0"/>
      <p:bldP spid="6" grpId="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A17A-6480-1ED8-3AA9-C40A57FE7E46}"/>
              </a:ext>
            </a:extLst>
          </p:cNvPr>
          <p:cNvSpPr>
            <a:spLocks noGrp="1"/>
          </p:cNvSpPr>
          <p:nvPr>
            <p:ph type="title"/>
          </p:nvPr>
        </p:nvSpPr>
        <p:spPr/>
        <p:txBody>
          <a:bodyPr/>
          <a:lstStyle/>
          <a:p>
            <a:r>
              <a:rPr lang="en-US" dirty="0"/>
              <a:t>La </a:t>
            </a:r>
            <a:r>
              <a:rPr lang="en-US" dirty="0" err="1"/>
              <a:t>ciencia</a:t>
            </a:r>
            <a:r>
              <a:rPr lang="en-US" dirty="0"/>
              <a:t> </a:t>
            </a:r>
            <a:r>
              <a:rPr lang="en-US" dirty="0" err="1"/>
              <a:t>detrás</a:t>
            </a:r>
            <a:r>
              <a:rPr lang="en-US" dirty="0"/>
              <a:t> de </a:t>
            </a:r>
            <a:r>
              <a:rPr lang="en-US" dirty="0" err="1"/>
              <a:t>Shinrin-Yoku</a:t>
            </a:r>
            <a:r>
              <a:rPr lang="en-US" dirty="0"/>
              <a:t>™</a:t>
            </a:r>
          </a:p>
        </p:txBody>
      </p:sp>
      <p:sp>
        <p:nvSpPr>
          <p:cNvPr id="3" name="Text Placeholder 2">
            <a:extLst>
              <a:ext uri="{FF2B5EF4-FFF2-40B4-BE49-F238E27FC236}">
                <a16:creationId xmlns:a16="http://schemas.microsoft.com/office/drawing/2014/main" id="{67DD08BD-A8EF-4368-79E8-DA90AD281F8E}"/>
              </a:ext>
            </a:extLst>
          </p:cNvPr>
          <p:cNvSpPr>
            <a:spLocks noGrp="1"/>
          </p:cNvSpPr>
          <p:nvPr>
            <p:ph type="body" sz="quarter" idx="10"/>
          </p:nvPr>
        </p:nvSpPr>
        <p:spPr>
          <a:xfrm>
            <a:off x="518886" y="1899909"/>
            <a:ext cx="7785100" cy="4030440"/>
          </a:xfrm>
        </p:spPr>
        <p:txBody>
          <a:bodyPr/>
          <a:lstStyle/>
          <a:p>
            <a:r>
              <a:rPr lang="es-ES" b="1" dirty="0"/>
              <a:t>Aquí hay un poco sobre la ciencia detrás de la creación de esta increíble mezcla</a:t>
            </a:r>
            <a:r>
              <a:rPr lang="en-US" b="1" dirty="0"/>
              <a:t>:</a:t>
            </a:r>
          </a:p>
          <a:p>
            <a:pPr marL="342900" indent="-342900">
              <a:buFont typeface="Arial" panose="020B0604020202020204" pitchFamily="34" charset="0"/>
              <a:buChar char="•"/>
            </a:pPr>
            <a:r>
              <a:rPr lang="es-ES" sz="2000" dirty="0"/>
              <a:t>Formulado con aceites esenciales ricos en terpenos a los que se han atribuido efectos positivos de los baños de bosque.</a:t>
            </a:r>
            <a:endParaRPr lang="en-US" sz="2000" dirty="0"/>
          </a:p>
          <a:p>
            <a:pPr marL="342900" indent="-342900">
              <a:buFont typeface="Arial" panose="020B0604020202020204" pitchFamily="34" charset="0"/>
              <a:buChar char="•"/>
            </a:pPr>
            <a:r>
              <a:rPr lang="en-US" sz="2000" dirty="0" err="1"/>
              <a:t>Contiene</a:t>
            </a:r>
            <a:r>
              <a:rPr lang="en-US" sz="2000" dirty="0"/>
              <a:t> </a:t>
            </a:r>
            <a:r>
              <a:rPr lang="en-US" sz="2000" b="1" dirty="0" err="1"/>
              <a:t>fitoncidas</a:t>
            </a:r>
            <a:r>
              <a:rPr lang="en-US" sz="2000" dirty="0"/>
              <a:t> </a:t>
            </a:r>
            <a:r>
              <a:rPr lang="en-US" sz="2000" dirty="0" err="1"/>
              <a:t>importantes</a:t>
            </a:r>
            <a:r>
              <a:rPr lang="en-US" sz="2000" dirty="0"/>
              <a:t>, </a:t>
            </a:r>
            <a:r>
              <a:rPr lang="en-US" sz="2000" dirty="0" err="1"/>
              <a:t>incluidos</a:t>
            </a:r>
            <a:r>
              <a:rPr lang="en-US" sz="2000" dirty="0"/>
              <a:t> </a:t>
            </a:r>
            <a:r>
              <a:rPr lang="en-US" sz="2000" dirty="0" err="1"/>
              <a:t>limoneno</a:t>
            </a:r>
            <a:r>
              <a:rPr lang="en-US" sz="2000" dirty="0"/>
              <a:t>, </a:t>
            </a:r>
            <a:r>
              <a:rPr lang="el-GR" sz="2000" dirty="0"/>
              <a:t>α-</a:t>
            </a:r>
            <a:r>
              <a:rPr lang="en-US" sz="2000" dirty="0" err="1"/>
              <a:t>pineno</a:t>
            </a:r>
            <a:r>
              <a:rPr lang="en-US" sz="2000" dirty="0"/>
              <a:t>, </a:t>
            </a:r>
            <a:r>
              <a:rPr lang="el-GR" sz="2000" dirty="0"/>
              <a:t>β-</a:t>
            </a:r>
            <a:r>
              <a:rPr lang="en-US" sz="2000" dirty="0" err="1"/>
              <a:t>pineno</a:t>
            </a:r>
            <a:r>
              <a:rPr lang="en-US" sz="2000" dirty="0"/>
              <a:t>.</a:t>
            </a:r>
          </a:p>
          <a:p>
            <a:pPr marL="342900" indent="-342900">
              <a:buFont typeface="Arial" panose="020B0604020202020204" pitchFamily="34" charset="0"/>
              <a:buChar char="•"/>
            </a:pPr>
            <a:r>
              <a:rPr lang="es-ES" sz="2000" dirty="0"/>
              <a:t>Se ha demostrado que la exposición a espacios verdes </a:t>
            </a:r>
            <a:r>
              <a:rPr lang="es-ES" sz="2000" b="1" dirty="0"/>
              <a:t>promueve la calma y la relajación</a:t>
            </a:r>
            <a:r>
              <a:rPr lang="en-US" sz="2000" b="1" dirty="0">
                <a:latin typeface="RlwyPPT ExtBd" pitchFamily="2" charset="77"/>
              </a:rPr>
              <a:t>.</a:t>
            </a:r>
            <a:endParaRPr lang="es-ES" sz="2000" dirty="0"/>
          </a:p>
          <a:p>
            <a:pPr marL="342900" indent="-342900">
              <a:buFont typeface="Arial" panose="020B0604020202020204" pitchFamily="34" charset="0"/>
              <a:buChar char="•"/>
            </a:pPr>
            <a:r>
              <a:rPr lang="es-ES" sz="2000" dirty="0"/>
              <a:t>El Limón, la hoja de Magnolia, el Abeto Siberiano, el Pachulí y los aceites esenciales que contienen limoneno, </a:t>
            </a:r>
            <a:r>
              <a:rPr lang="es-ES" sz="2000" dirty="0" err="1"/>
              <a:t>linalol</a:t>
            </a:r>
            <a:r>
              <a:rPr lang="es-ES" sz="2000" dirty="0"/>
              <a:t> y α-pineno se han estudiado para </a:t>
            </a:r>
            <a:r>
              <a:rPr lang="es-ES" sz="2000" b="1" dirty="0"/>
              <a:t>promover la calma y tener un efecto positivo en el estado de ánimo.</a:t>
            </a:r>
            <a:endParaRPr lang="en-US" sz="2000" b="1" dirty="0">
              <a:latin typeface="RlwyPPT ExtBd" pitchFamily="2" charset="77"/>
            </a:endParaRPr>
          </a:p>
          <a:p>
            <a:endParaRPr lang="en-US" dirty="0"/>
          </a:p>
          <a:p>
            <a:endParaRPr lang="en-US" dirty="0"/>
          </a:p>
        </p:txBody>
      </p:sp>
    </p:spTree>
    <p:extLst>
      <p:ext uri="{BB962C8B-B14F-4D97-AF65-F5344CB8AC3E}">
        <p14:creationId xmlns:p14="http://schemas.microsoft.com/office/powerpoint/2010/main" val="33337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F7DA-BE02-2825-819F-2A1DF828B4D6}"/>
              </a:ext>
            </a:extLst>
          </p:cNvPr>
          <p:cNvSpPr>
            <a:spLocks noGrp="1"/>
          </p:cNvSpPr>
          <p:nvPr>
            <p:ph type="title"/>
          </p:nvPr>
        </p:nvSpPr>
        <p:spPr/>
        <p:txBody>
          <a:bodyPr/>
          <a:lstStyle/>
          <a:p>
            <a:r>
              <a:rPr lang="en-US" dirty="0" err="1"/>
              <a:t>Cómo</a:t>
            </a:r>
            <a:r>
              <a:rPr lang="en-US" dirty="0"/>
              <a:t> usar </a:t>
            </a:r>
            <a:r>
              <a:rPr lang="en-US" dirty="0" err="1"/>
              <a:t>Shinrin-Yoku</a:t>
            </a:r>
            <a:r>
              <a:rPr lang="en-US" dirty="0"/>
              <a:t>™</a:t>
            </a:r>
          </a:p>
        </p:txBody>
      </p:sp>
      <p:grpSp>
        <p:nvGrpSpPr>
          <p:cNvPr id="13" name="Group 12">
            <a:extLst>
              <a:ext uri="{FF2B5EF4-FFF2-40B4-BE49-F238E27FC236}">
                <a16:creationId xmlns:a16="http://schemas.microsoft.com/office/drawing/2014/main" id="{79B3A077-F1EE-3F60-B9A6-F0C2F2517F64}"/>
              </a:ext>
            </a:extLst>
          </p:cNvPr>
          <p:cNvGrpSpPr/>
          <p:nvPr/>
        </p:nvGrpSpPr>
        <p:grpSpPr>
          <a:xfrm>
            <a:off x="4418160" y="2696265"/>
            <a:ext cx="2717051" cy="2255277"/>
            <a:chOff x="3471674" y="2437848"/>
            <a:chExt cx="2717051" cy="2255277"/>
          </a:xfrm>
        </p:grpSpPr>
        <p:pic>
          <p:nvPicPr>
            <p:cNvPr id="5" name="Picture 4">
              <a:extLst>
                <a:ext uri="{FF2B5EF4-FFF2-40B4-BE49-F238E27FC236}">
                  <a16:creationId xmlns:a16="http://schemas.microsoft.com/office/drawing/2014/main" id="{D612E715-F75F-30E1-8B34-FDC2A4EF7818}"/>
                </a:ext>
              </a:extLst>
            </p:cNvPr>
            <p:cNvPicPr>
              <a:picLocks noChangeAspect="1"/>
            </p:cNvPicPr>
            <p:nvPr/>
          </p:nvPicPr>
          <p:blipFill>
            <a:blip r:embed="rId4"/>
            <a:stretch>
              <a:fillRect/>
            </a:stretch>
          </p:blipFill>
          <p:spPr>
            <a:xfrm>
              <a:off x="4309500" y="2437848"/>
              <a:ext cx="1041400" cy="1041400"/>
            </a:xfrm>
            <a:prstGeom prst="rect">
              <a:avLst/>
            </a:prstGeom>
          </p:spPr>
        </p:pic>
        <p:sp>
          <p:nvSpPr>
            <p:cNvPr id="8" name="Text Placeholder 2">
              <a:extLst>
                <a:ext uri="{FF2B5EF4-FFF2-40B4-BE49-F238E27FC236}">
                  <a16:creationId xmlns:a16="http://schemas.microsoft.com/office/drawing/2014/main" id="{6F04CD85-2A69-137C-3E69-B1922AC6DC1F}"/>
                </a:ext>
              </a:extLst>
            </p:cNvPr>
            <p:cNvSpPr txBox="1">
              <a:spLocks/>
            </p:cNvSpPr>
            <p:nvPr/>
          </p:nvSpPr>
          <p:spPr>
            <a:xfrm>
              <a:off x="3471674" y="3708831"/>
              <a:ext cx="2717051" cy="9842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100" baseline="0">
                  <a:solidFill>
                    <a:schemeClr val="bg1"/>
                  </a:solidFill>
                  <a:latin typeface="RlwyP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cs typeface="Calibri"/>
                </a:rPr>
                <a:t>Combínalo</a:t>
              </a:r>
              <a:r>
                <a:rPr lang="en-US" dirty="0">
                  <a:cs typeface="Calibri"/>
                </a:rPr>
                <a:t> con </a:t>
              </a:r>
              <a:r>
                <a:rPr lang="en-US" dirty="0" err="1">
                  <a:cs typeface="Calibri"/>
                </a:rPr>
                <a:t>arreglos</a:t>
              </a:r>
              <a:r>
                <a:rPr lang="en-US" dirty="0">
                  <a:cs typeface="Calibri"/>
                </a:rPr>
                <a:t> </a:t>
              </a:r>
              <a:r>
                <a:rPr lang="en-US" dirty="0" err="1">
                  <a:cs typeface="Calibri"/>
                </a:rPr>
                <a:t>florales</a:t>
              </a:r>
              <a:r>
                <a:rPr lang="en-US" dirty="0">
                  <a:cs typeface="Calibri"/>
                </a:rPr>
                <a:t> o </a:t>
              </a:r>
              <a:r>
                <a:rPr lang="en-US" dirty="0" err="1">
                  <a:cs typeface="Calibri"/>
                </a:rPr>
                <a:t>poda</a:t>
              </a:r>
              <a:r>
                <a:rPr lang="en-US" dirty="0">
                  <a:cs typeface="Calibri"/>
                </a:rPr>
                <a:t> de </a:t>
              </a:r>
              <a:r>
                <a:rPr lang="en-US" dirty="0" err="1">
                  <a:cs typeface="Calibri"/>
                </a:rPr>
                <a:t>árboles</a:t>
              </a:r>
              <a:r>
                <a:rPr lang="en-US" dirty="0">
                  <a:cs typeface="Calibri"/>
                </a:rPr>
                <a:t>.</a:t>
              </a:r>
            </a:p>
          </p:txBody>
        </p:sp>
      </p:grpSp>
      <p:grpSp>
        <p:nvGrpSpPr>
          <p:cNvPr id="14" name="Group 13">
            <a:extLst>
              <a:ext uri="{FF2B5EF4-FFF2-40B4-BE49-F238E27FC236}">
                <a16:creationId xmlns:a16="http://schemas.microsoft.com/office/drawing/2014/main" id="{99A9FB1A-802E-67A8-0139-A13C68D25BFD}"/>
              </a:ext>
            </a:extLst>
          </p:cNvPr>
          <p:cNvGrpSpPr/>
          <p:nvPr/>
        </p:nvGrpSpPr>
        <p:grpSpPr>
          <a:xfrm>
            <a:off x="1216653" y="2696265"/>
            <a:ext cx="2478335" cy="2255277"/>
            <a:chOff x="986713" y="2437848"/>
            <a:chExt cx="2478335" cy="2255277"/>
          </a:xfrm>
        </p:grpSpPr>
        <p:pic>
          <p:nvPicPr>
            <p:cNvPr id="4" name="Picture 3">
              <a:extLst>
                <a:ext uri="{FF2B5EF4-FFF2-40B4-BE49-F238E27FC236}">
                  <a16:creationId xmlns:a16="http://schemas.microsoft.com/office/drawing/2014/main" id="{3CFB8BE7-3064-8BB0-A238-69C37B31FD84}"/>
                </a:ext>
              </a:extLst>
            </p:cNvPr>
            <p:cNvPicPr>
              <a:picLocks noChangeAspect="1"/>
            </p:cNvPicPr>
            <p:nvPr/>
          </p:nvPicPr>
          <p:blipFill>
            <a:blip r:embed="rId5"/>
            <a:stretch>
              <a:fillRect/>
            </a:stretch>
          </p:blipFill>
          <p:spPr>
            <a:xfrm>
              <a:off x="1705665" y="2437848"/>
              <a:ext cx="1041400" cy="1041400"/>
            </a:xfrm>
            <a:prstGeom prst="rect">
              <a:avLst/>
            </a:prstGeom>
          </p:spPr>
        </p:pic>
        <p:sp>
          <p:nvSpPr>
            <p:cNvPr id="12" name="Text Placeholder 2">
              <a:extLst>
                <a:ext uri="{FF2B5EF4-FFF2-40B4-BE49-F238E27FC236}">
                  <a16:creationId xmlns:a16="http://schemas.microsoft.com/office/drawing/2014/main" id="{66EDB873-CFB7-6A48-D467-0CDDF9F25773}"/>
                </a:ext>
              </a:extLst>
            </p:cNvPr>
            <p:cNvSpPr txBox="1">
              <a:spLocks/>
            </p:cNvSpPr>
            <p:nvPr/>
          </p:nvSpPr>
          <p:spPr>
            <a:xfrm>
              <a:off x="986713" y="3708831"/>
              <a:ext cx="2478335" cy="9842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100" baseline="0">
                  <a:solidFill>
                    <a:schemeClr val="bg1"/>
                  </a:solidFill>
                  <a:latin typeface="RlwyP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cs typeface="Calibri"/>
                </a:rPr>
                <a:t>Difúndelo</a:t>
              </a:r>
              <a:r>
                <a:rPr lang="en-US" dirty="0">
                  <a:cs typeface="Calibri"/>
                </a:rPr>
                <a:t> </a:t>
              </a:r>
              <a:r>
                <a:rPr lang="en-US" dirty="0" err="1">
                  <a:cs typeface="Calibri"/>
                </a:rPr>
                <a:t>en</a:t>
              </a:r>
              <a:endParaRPr lang="en-US" dirty="0">
                <a:cs typeface="Calibri"/>
              </a:endParaRPr>
            </a:p>
            <a:p>
              <a:pPr algn="ctr"/>
              <a:r>
                <a:rPr lang="en-US" dirty="0">
                  <a:cs typeface="Calibri"/>
                </a:rPr>
                <a:t> </a:t>
              </a:r>
              <a:r>
                <a:rPr lang="en-US" dirty="0" err="1">
                  <a:cs typeface="Calibri"/>
                </a:rPr>
                <a:t>tu</a:t>
              </a:r>
              <a:r>
                <a:rPr lang="en-US" dirty="0">
                  <a:cs typeface="Calibri"/>
                </a:rPr>
                <a:t> </a:t>
              </a:r>
              <a:r>
                <a:rPr lang="en-US" dirty="0" err="1">
                  <a:cs typeface="Calibri"/>
                </a:rPr>
                <a:t>hogar</a:t>
              </a:r>
              <a:r>
                <a:rPr lang="en-US" dirty="0">
                  <a:cs typeface="Calibri"/>
                </a:rPr>
                <a:t>.</a:t>
              </a:r>
            </a:p>
          </p:txBody>
        </p:sp>
      </p:grpSp>
      <p:grpSp>
        <p:nvGrpSpPr>
          <p:cNvPr id="11" name="Group 10">
            <a:extLst>
              <a:ext uri="{FF2B5EF4-FFF2-40B4-BE49-F238E27FC236}">
                <a16:creationId xmlns:a16="http://schemas.microsoft.com/office/drawing/2014/main" id="{63FB9CBB-72A4-7AD1-535B-7E9AAB44F2E4}"/>
              </a:ext>
            </a:extLst>
          </p:cNvPr>
          <p:cNvGrpSpPr/>
          <p:nvPr/>
        </p:nvGrpSpPr>
        <p:grpSpPr>
          <a:xfrm>
            <a:off x="7945112" y="2696265"/>
            <a:ext cx="3508951" cy="2255277"/>
            <a:chOff x="6821224" y="2437848"/>
            <a:chExt cx="3508951" cy="2255277"/>
          </a:xfrm>
        </p:grpSpPr>
        <p:pic>
          <p:nvPicPr>
            <p:cNvPr id="6" name="Picture 5">
              <a:extLst>
                <a:ext uri="{FF2B5EF4-FFF2-40B4-BE49-F238E27FC236}">
                  <a16:creationId xmlns:a16="http://schemas.microsoft.com/office/drawing/2014/main" id="{863D3414-C44E-02DB-7B31-B03D2CEF6244}"/>
                </a:ext>
              </a:extLst>
            </p:cNvPr>
            <p:cNvPicPr>
              <a:picLocks noChangeAspect="1"/>
            </p:cNvPicPr>
            <p:nvPr/>
          </p:nvPicPr>
          <p:blipFill>
            <a:blip r:embed="rId6"/>
            <a:stretch>
              <a:fillRect/>
            </a:stretch>
          </p:blipFill>
          <p:spPr>
            <a:xfrm>
              <a:off x="7654928" y="2437848"/>
              <a:ext cx="1041400" cy="1041400"/>
            </a:xfrm>
            <a:prstGeom prst="rect">
              <a:avLst/>
            </a:prstGeom>
          </p:spPr>
        </p:pic>
        <p:sp>
          <p:nvSpPr>
            <p:cNvPr id="9" name="Text Placeholder 2">
              <a:extLst>
                <a:ext uri="{FF2B5EF4-FFF2-40B4-BE49-F238E27FC236}">
                  <a16:creationId xmlns:a16="http://schemas.microsoft.com/office/drawing/2014/main" id="{E6F0ECFC-2787-A0FE-5B60-2A0779CAB481}"/>
                </a:ext>
              </a:extLst>
            </p:cNvPr>
            <p:cNvSpPr txBox="1">
              <a:spLocks/>
            </p:cNvSpPr>
            <p:nvPr/>
          </p:nvSpPr>
          <p:spPr>
            <a:xfrm>
              <a:off x="6821224" y="3708831"/>
              <a:ext cx="3508951" cy="9842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100" baseline="0">
                  <a:solidFill>
                    <a:schemeClr val="bg1"/>
                  </a:solidFill>
                  <a:latin typeface="RlwyPP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b="0" i="0" kern="1200" spc="100" baseline="0">
                  <a:solidFill>
                    <a:schemeClr val="bg1"/>
                  </a:solidFill>
                  <a:latin typeface="RlwyPP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dirty="0">
                  <a:cs typeface="Calibri"/>
                </a:rPr>
                <a:t>Aplícalo tópicamente mientras reproduces videos del bosque.</a:t>
              </a:r>
              <a:endParaRPr lang="en-US" dirty="0">
                <a:cs typeface="Calibri"/>
              </a:endParaRPr>
            </a:p>
          </p:txBody>
        </p:sp>
      </p:grpSp>
    </p:spTree>
    <p:extLst>
      <p:ext uri="{BB962C8B-B14F-4D97-AF65-F5344CB8AC3E}">
        <p14:creationId xmlns:p14="http://schemas.microsoft.com/office/powerpoint/2010/main" val="12351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EC9DE05-6588-38D4-30BB-72D85252DFC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830D26E-D4E9-40F0-E1D3-5323D146C66E}"/>
              </a:ext>
            </a:extLst>
          </p:cNvPr>
          <p:cNvSpPr/>
          <p:nvPr/>
        </p:nvSpPr>
        <p:spPr>
          <a:xfrm>
            <a:off x="0" y="0"/>
            <a:ext cx="12192000" cy="6858000"/>
          </a:xfrm>
          <a:prstGeom prst="rect">
            <a:avLst/>
          </a:prstGeom>
          <a:gradFill>
            <a:gsLst>
              <a:gs pos="100000">
                <a:schemeClr val="tx1">
                  <a:lumMod val="0"/>
                  <a:alpha val="49721"/>
                </a:schemeClr>
              </a:gs>
              <a:gs pos="0">
                <a:schemeClr val="tx1">
                  <a:lumMod val="0"/>
                  <a:alpha val="5684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8596519-9467-B4DD-B170-5C4859936763}"/>
              </a:ext>
            </a:extLst>
          </p:cNvPr>
          <p:cNvSpPr txBox="1">
            <a:spLocks/>
          </p:cNvSpPr>
          <p:nvPr/>
        </p:nvSpPr>
        <p:spPr>
          <a:xfrm>
            <a:off x="495299" y="1804524"/>
            <a:ext cx="3836069" cy="2870779"/>
          </a:xfrm>
          <a:prstGeom prst="rect">
            <a:avLst/>
          </a:prstGeom>
        </p:spPr>
        <p:txBody>
          <a:bodyPr lIns="0" tIns="0" rIns="0" bIns="0" anchor="b"/>
          <a:lstStyle>
            <a:lvl1pPr algn="l" defTabSz="914400" rtl="0" eaLnBrk="1" latinLnBrk="0" hangingPunct="1">
              <a:lnSpc>
                <a:spcPct val="90000"/>
              </a:lnSpc>
              <a:spcBef>
                <a:spcPct val="0"/>
              </a:spcBef>
              <a:buNone/>
              <a:defRPr sz="6000" b="1" kern="1200" spc="50" baseline="0">
                <a:solidFill>
                  <a:schemeClr val="tx1"/>
                </a:solidFill>
                <a:latin typeface="+mj-lt"/>
                <a:ea typeface="+mj-ea"/>
                <a:cs typeface="+mj-cs"/>
              </a:defRPr>
            </a:lvl1pPr>
          </a:lstStyle>
          <a:p>
            <a:pPr>
              <a:lnSpc>
                <a:spcPct val="100000"/>
              </a:lnSpc>
            </a:pPr>
            <a:r>
              <a:rPr lang="en-US" dirty="0" err="1">
                <a:solidFill>
                  <a:schemeClr val="bg1"/>
                </a:solidFill>
                <a:effectLst>
                  <a:outerShdw blurRad="152400" dist="76200" dir="2700000" algn="tl" rotWithShape="0">
                    <a:prstClr val="black">
                      <a:alpha val="20000"/>
                    </a:prstClr>
                  </a:outerShdw>
                </a:effectLst>
                <a:latin typeface="RlwyPPT ExtBd" pitchFamily="2" charset="77"/>
              </a:rPr>
              <a:t>Difúndelo</a:t>
            </a:r>
            <a:r>
              <a:rPr lang="en-US" sz="4800" b="0" dirty="0">
                <a:solidFill>
                  <a:schemeClr val="bg1"/>
                </a:solidFill>
                <a:effectLst>
                  <a:outerShdw blurRad="152400" dist="76200" dir="2700000" algn="tl" rotWithShape="0">
                    <a:prstClr val="black">
                      <a:alpha val="20000"/>
                    </a:prstClr>
                  </a:outerShdw>
                </a:effectLst>
                <a:latin typeface="RlwyPPT" pitchFamily="2" charset="77"/>
              </a:rPr>
              <a:t> </a:t>
            </a:r>
            <a:br>
              <a:rPr lang="en-US" sz="4800" b="0" dirty="0">
                <a:solidFill>
                  <a:schemeClr val="bg1"/>
                </a:solidFill>
                <a:effectLst>
                  <a:outerShdw blurRad="152400" dist="76200" dir="2700000" algn="tl" rotWithShape="0">
                    <a:prstClr val="black">
                      <a:alpha val="20000"/>
                    </a:prstClr>
                  </a:outerShdw>
                </a:effectLst>
                <a:latin typeface="RlwyPPT" pitchFamily="2" charset="77"/>
              </a:rPr>
            </a:br>
            <a:r>
              <a:rPr lang="en-US" sz="4800" b="0" dirty="0" err="1">
                <a:solidFill>
                  <a:schemeClr val="bg1"/>
                </a:solidFill>
                <a:effectLst>
                  <a:outerShdw blurRad="152400" dist="76200" dir="2700000" algn="tl" rotWithShape="0">
                    <a:prstClr val="black">
                      <a:alpha val="20000"/>
                    </a:prstClr>
                  </a:outerShdw>
                </a:effectLst>
                <a:latin typeface="RlwyPPT" pitchFamily="2" charset="77"/>
              </a:rPr>
              <a:t>alrededor</a:t>
            </a:r>
            <a:r>
              <a:rPr lang="en-US" sz="4800" b="0" dirty="0">
                <a:solidFill>
                  <a:schemeClr val="bg1"/>
                </a:solidFill>
                <a:effectLst>
                  <a:outerShdw blurRad="152400" dist="76200" dir="2700000" algn="tl" rotWithShape="0">
                    <a:prstClr val="black">
                      <a:alpha val="20000"/>
                    </a:prstClr>
                  </a:outerShdw>
                </a:effectLst>
                <a:latin typeface="RlwyPPT" pitchFamily="2" charset="77"/>
              </a:rPr>
              <a:t> de las </a:t>
            </a:r>
            <a:r>
              <a:rPr lang="en-US" sz="4800" b="0" dirty="0" err="1">
                <a:solidFill>
                  <a:schemeClr val="bg1"/>
                </a:solidFill>
                <a:effectLst>
                  <a:outerShdw blurRad="152400" dist="76200" dir="2700000" algn="tl" rotWithShape="0">
                    <a:prstClr val="black">
                      <a:alpha val="20000"/>
                    </a:prstClr>
                  </a:outerShdw>
                </a:effectLst>
                <a:latin typeface="RlwyPPT" pitchFamily="2" charset="77"/>
              </a:rPr>
              <a:t>mascotas</a:t>
            </a:r>
            <a:endParaRPr lang="en-US" sz="4800" b="0" dirty="0">
              <a:solidFill>
                <a:schemeClr val="bg1"/>
              </a:solidFill>
              <a:effectLst>
                <a:outerShdw blurRad="152400" dist="76200" dir="2700000" algn="tl" rotWithShape="0">
                  <a:prstClr val="black">
                    <a:alpha val="20000"/>
                  </a:prstClr>
                </a:outerShdw>
              </a:effectLst>
              <a:latin typeface="RlwyPPT" pitchFamily="2" charset="77"/>
            </a:endParaRPr>
          </a:p>
        </p:txBody>
      </p:sp>
      <p:sp>
        <p:nvSpPr>
          <p:cNvPr id="7" name="Sanctuary Primary">
            <a:extLst>
              <a:ext uri="{FF2B5EF4-FFF2-40B4-BE49-F238E27FC236}">
                <a16:creationId xmlns:a16="http://schemas.microsoft.com/office/drawing/2014/main" id="{7F362C1B-F4F0-4624-94C7-1BB47B37E2C7}"/>
              </a:ext>
            </a:extLst>
          </p:cNvPr>
          <p:cNvSpPr/>
          <p:nvPr/>
        </p:nvSpPr>
        <p:spPr>
          <a:xfrm>
            <a:off x="495300" y="4795846"/>
            <a:ext cx="332363" cy="80167"/>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bg1"/>
          </a:solidFill>
          <a:ln w="9525" cap="flat">
            <a:noFill/>
            <a:prstDash val="solid"/>
            <a:miter/>
          </a:ln>
          <a:effectLst>
            <a:outerShdw blurRad="152400" dist="76200" dir="2700000" algn="tl" rotWithShape="0">
              <a:prstClr val="black">
                <a:alpha val="20000"/>
              </a:prstClr>
            </a:outerShdw>
          </a:effectLst>
        </p:spPr>
        <p:txBody>
          <a:bodyPr rtlCol="0" anchor="ctr"/>
          <a:lstStyle/>
          <a:p>
            <a:endParaRPr lang="en-US">
              <a:solidFill>
                <a:schemeClr val="bg1"/>
              </a:solidFill>
            </a:endParaRPr>
          </a:p>
        </p:txBody>
      </p:sp>
      <p:cxnSp>
        <p:nvCxnSpPr>
          <p:cNvPr id="9" name="Straight Connector 8">
            <a:extLst>
              <a:ext uri="{FF2B5EF4-FFF2-40B4-BE49-F238E27FC236}">
                <a16:creationId xmlns:a16="http://schemas.microsoft.com/office/drawing/2014/main" id="{27137D7F-DA76-5615-74B1-653EE56B36AB}"/>
              </a:ext>
            </a:extLst>
          </p:cNvPr>
          <p:cNvCxnSpPr/>
          <p:nvPr/>
        </p:nvCxnSpPr>
        <p:spPr>
          <a:xfrm>
            <a:off x="4860757" y="2821252"/>
            <a:ext cx="0" cy="237019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3EFBA95-B1AE-B316-7A5B-DFD27F2C259F}"/>
              </a:ext>
            </a:extLst>
          </p:cNvPr>
          <p:cNvSpPr txBox="1">
            <a:spLocks/>
          </p:cNvSpPr>
          <p:nvPr/>
        </p:nvSpPr>
        <p:spPr>
          <a:xfrm>
            <a:off x="5576455" y="2266412"/>
            <a:ext cx="5964231" cy="3479870"/>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solidFill>
                  <a:schemeClr val="bg1"/>
                </a:solidFill>
                <a:latin typeface="RlwyPPT" pitchFamily="2" charset="77"/>
              </a:rPr>
              <a:t>Usa solo tres o cuatro gotas de un aceite esencial en un difusor a base de agua. Los aceites esenciales puros son increíblemente potentes, por lo que solo unas pocas gotas pueden llenar toda una habitación con sus aromas.</a:t>
            </a:r>
          </a:p>
          <a:p>
            <a:r>
              <a:rPr lang="es-ES" sz="1800" dirty="0">
                <a:solidFill>
                  <a:schemeClr val="bg1"/>
                </a:solidFill>
                <a:latin typeface="RlwyPPT" pitchFamily="2" charset="77"/>
              </a:rPr>
              <a:t>Asegúrate de que el aceite esencial sea seguro para usar cerca de las mascotas. Ponte en contacto con tu veterinario con cualquier pregunta.</a:t>
            </a:r>
          </a:p>
          <a:p>
            <a:r>
              <a:rPr lang="es-ES" sz="1800" dirty="0">
                <a:solidFill>
                  <a:schemeClr val="bg1"/>
                </a:solidFill>
                <a:latin typeface="RlwyPPT" pitchFamily="2" charset="77"/>
              </a:rPr>
              <a:t>Coloca el difusor en un lugar donde tu mascota no pueda volcarlo.</a:t>
            </a:r>
          </a:p>
          <a:p>
            <a:r>
              <a:rPr lang="es-ES" sz="1800" dirty="0">
                <a:solidFill>
                  <a:schemeClr val="bg1"/>
                </a:solidFill>
                <a:latin typeface="RlwyPPT" pitchFamily="2" charset="77"/>
              </a:rPr>
              <a:t>Al difundir, deja la puerta abierta para que tu mascota pueda entrar y salir cuando lo desee.</a:t>
            </a:r>
          </a:p>
        </p:txBody>
      </p:sp>
      <p:grpSp>
        <p:nvGrpSpPr>
          <p:cNvPr id="2" name="Group 1">
            <a:extLst>
              <a:ext uri="{FF2B5EF4-FFF2-40B4-BE49-F238E27FC236}">
                <a16:creationId xmlns:a16="http://schemas.microsoft.com/office/drawing/2014/main" id="{0711046F-3503-26D8-4EAF-0DC39FE43D1D}"/>
              </a:ext>
            </a:extLst>
          </p:cNvPr>
          <p:cNvGrpSpPr/>
          <p:nvPr/>
        </p:nvGrpSpPr>
        <p:grpSpPr>
          <a:xfrm>
            <a:off x="11346098" y="6055502"/>
            <a:ext cx="661686" cy="802498"/>
            <a:chOff x="11346098" y="6055502"/>
            <a:chExt cx="661686" cy="802498"/>
          </a:xfrm>
        </p:grpSpPr>
        <p:sp>
          <p:nvSpPr>
            <p:cNvPr id="3" name="Round Same Side Corner Rectangle 2">
              <a:extLst>
                <a:ext uri="{FF2B5EF4-FFF2-40B4-BE49-F238E27FC236}">
                  <a16:creationId xmlns:a16="http://schemas.microsoft.com/office/drawing/2014/main" id="{7136078B-C69B-BB03-CB4D-240CF1C356DC}"/>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F58D1A2-29F9-B5E5-344B-F0E62EE91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222630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4.16667E-6 -3.7037E-6 L 0.01237 0.02848 " pathEditMode="relative" rAng="0" ptsTypes="AA">
                                      <p:cBhvr>
                                        <p:cTn id="9" dur="1000" spd="-100000" fill="hold"/>
                                        <p:tgtEl>
                                          <p:spTgt spid="6"/>
                                        </p:tgtEl>
                                        <p:attrNameLst>
                                          <p:attrName>ppt_x</p:attrName>
                                          <p:attrName>ppt_y</p:attrName>
                                        </p:attrNameLst>
                                      </p:cBhvr>
                                      <p:rCtr x="612" y="1412"/>
                                    </p:animMotion>
                                  </p:childTnLst>
                                </p:cTn>
                              </p:par>
                              <p:par>
                                <p:cTn id="10" presetID="17" presetClass="entr" presetSubtype="10"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4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42" presetClass="path" presetSubtype="0" decel="100000" fill="hold" grpId="1" nodeType="withEffect">
                                  <p:stCondLst>
                                    <p:cond delay="400"/>
                                  </p:stCondLst>
                                  <p:childTnLst>
                                    <p:animMotion origin="layout" path="M -3.33333E-6 -4.81481E-6 L 0.01237 0.02848 " pathEditMode="relative" rAng="0" ptsTypes="AA">
                                      <p:cBhvr>
                                        <p:cTn id="18" dur="1000" spd="-100000" fill="hold"/>
                                        <p:tgtEl>
                                          <p:spTgt spid="10"/>
                                        </p:tgtEl>
                                        <p:attrNameLst>
                                          <p:attrName>ppt_x</p:attrName>
                                          <p:attrName>ppt_y</p:attrName>
                                        </p:attrNameLst>
                                      </p:cBhvr>
                                      <p:rCtr x="612" y="1412"/>
                                    </p:animMotion>
                                  </p:childTnLst>
                                </p:cTn>
                              </p:par>
                              <p:par>
                                <p:cTn id="19" presetID="10" presetClass="entr" presetSubtype="0" fill="hold" nodeType="withEffect">
                                  <p:stCondLst>
                                    <p:cond delay="2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42" presetClass="path" presetSubtype="0" decel="100000" fill="hold" nodeType="withEffect">
                                  <p:stCondLst>
                                    <p:cond delay="200"/>
                                  </p:stCondLst>
                                  <p:childTnLst>
                                    <p:animMotion origin="layout" path="M 4.16667E-6 -3.7037E-6 L 0.01237 0.02848 " pathEditMode="relative" rAng="0" ptsTypes="AA">
                                      <p:cBhvr>
                                        <p:cTn id="23" dur="1000" spd="-100000" fill="hold"/>
                                        <p:tgtEl>
                                          <p:spTgt spid="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anctuary Primary">
            <a:extLst>
              <a:ext uri="{FF2B5EF4-FFF2-40B4-BE49-F238E27FC236}">
                <a16:creationId xmlns:a16="http://schemas.microsoft.com/office/drawing/2014/main" id="{67915BE2-48F5-025E-CCEF-7214D0A48873}"/>
              </a:ext>
            </a:extLst>
          </p:cNvPr>
          <p:cNvSpPr/>
          <p:nvPr/>
        </p:nvSpPr>
        <p:spPr>
          <a:xfrm>
            <a:off x="495300" y="4486769"/>
            <a:ext cx="332363" cy="80167"/>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lumMod val="25000"/>
                </a:schemeClr>
              </a:solidFill>
            </a:endParaRPr>
          </a:p>
        </p:txBody>
      </p:sp>
      <p:sp>
        <p:nvSpPr>
          <p:cNvPr id="8" name="Title 1">
            <a:extLst>
              <a:ext uri="{FF2B5EF4-FFF2-40B4-BE49-F238E27FC236}">
                <a16:creationId xmlns:a16="http://schemas.microsoft.com/office/drawing/2014/main" id="{3748350C-FE10-7D01-FABA-61E43FADB1B8}"/>
              </a:ext>
            </a:extLst>
          </p:cNvPr>
          <p:cNvSpPr txBox="1">
            <a:spLocks/>
          </p:cNvSpPr>
          <p:nvPr/>
        </p:nvSpPr>
        <p:spPr>
          <a:xfrm>
            <a:off x="495299" y="2122536"/>
            <a:ext cx="5696495" cy="2243691"/>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mj-cs"/>
              </a:defRPr>
            </a:lvl1pPr>
          </a:lstStyle>
          <a:p>
            <a:r>
              <a:rPr lang="en-US" sz="5400" spc="0" dirty="0">
                <a:latin typeface="RlwyPPT" pitchFamily="2" charset="77"/>
              </a:rPr>
              <a:t>La</a:t>
            </a:r>
            <a:br>
              <a:rPr lang="en-US" sz="5400" spc="0" dirty="0">
                <a:latin typeface="RlwyPPT" pitchFamily="2" charset="77"/>
              </a:rPr>
            </a:br>
            <a:r>
              <a:rPr lang="en-US" sz="5400" spc="0" dirty="0">
                <a:latin typeface="RlwyPPT" pitchFamily="2" charset="77"/>
              </a:rPr>
              <a:t>DIFFERENCE</a:t>
            </a:r>
          </a:p>
          <a:p>
            <a:r>
              <a:rPr lang="en-US" sz="5400" spc="0" dirty="0">
                <a:latin typeface="RlwyPPT" pitchFamily="2" charset="77"/>
              </a:rPr>
              <a:t>dōTERRA</a:t>
            </a:r>
          </a:p>
        </p:txBody>
      </p:sp>
      <p:sp>
        <p:nvSpPr>
          <p:cNvPr id="10" name="Title 1">
            <a:extLst>
              <a:ext uri="{FF2B5EF4-FFF2-40B4-BE49-F238E27FC236}">
                <a16:creationId xmlns:a16="http://schemas.microsoft.com/office/drawing/2014/main" id="{0C47C984-6A33-AC6E-F105-B9021E2124DC}"/>
              </a:ext>
            </a:extLst>
          </p:cNvPr>
          <p:cNvSpPr txBox="1">
            <a:spLocks/>
          </p:cNvSpPr>
          <p:nvPr/>
        </p:nvSpPr>
        <p:spPr>
          <a:xfrm>
            <a:off x="7479274" y="4813881"/>
            <a:ext cx="4217425" cy="11079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mj-cs"/>
              </a:defRPr>
            </a:lvl1pPr>
          </a:lstStyle>
          <a:p>
            <a:pPr algn="ctr">
              <a:lnSpc>
                <a:spcPct val="100000"/>
              </a:lnSpc>
            </a:pPr>
            <a:r>
              <a:rPr lang="en-US" sz="3600" spc="150" dirty="0">
                <a:latin typeface="RlwyPPT" pitchFamily="2" charset="77"/>
              </a:rPr>
              <a:t>DISTRIBUIDORES</a:t>
            </a:r>
          </a:p>
          <a:p>
            <a:pPr algn="ctr">
              <a:lnSpc>
                <a:spcPct val="100000"/>
              </a:lnSpc>
            </a:pPr>
            <a:r>
              <a:rPr lang="en-US" sz="3600" spc="150" dirty="0">
                <a:latin typeface="RlwyPPT" pitchFamily="2" charset="77"/>
              </a:rPr>
              <a:t>INDEPENDIENTES</a:t>
            </a:r>
          </a:p>
        </p:txBody>
      </p:sp>
      <p:pic>
        <p:nvPicPr>
          <p:cNvPr id="16" name="Graphic 15">
            <a:extLst>
              <a:ext uri="{FF2B5EF4-FFF2-40B4-BE49-F238E27FC236}">
                <a16:creationId xmlns:a16="http://schemas.microsoft.com/office/drawing/2014/main" id="{3E696D65-59FE-44C2-FA07-32344A1AF8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0781" y="2759547"/>
            <a:ext cx="3925455" cy="923636"/>
          </a:xfrm>
          <a:prstGeom prst="rect">
            <a:avLst/>
          </a:prstGeom>
        </p:spPr>
      </p:pic>
      <p:pic>
        <p:nvPicPr>
          <p:cNvPr id="18" name="Graphic 17">
            <a:extLst>
              <a:ext uri="{FF2B5EF4-FFF2-40B4-BE49-F238E27FC236}">
                <a16:creationId xmlns:a16="http://schemas.microsoft.com/office/drawing/2014/main" id="{7BE0484A-9D1B-CD87-7542-8E16952BE4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77218" y="936123"/>
            <a:ext cx="4345289" cy="692727"/>
          </a:xfrm>
          <a:prstGeom prst="rect">
            <a:avLst/>
          </a:prstGeom>
        </p:spPr>
      </p:pic>
      <p:pic>
        <p:nvPicPr>
          <p:cNvPr id="3" name="Graphic 2">
            <a:extLst>
              <a:ext uri="{FF2B5EF4-FFF2-40B4-BE49-F238E27FC236}">
                <a16:creationId xmlns:a16="http://schemas.microsoft.com/office/drawing/2014/main" id="{8B71CC4F-E66D-98D7-826C-8BA5B429D2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299" y="4697233"/>
            <a:ext cx="4779345" cy="501536"/>
          </a:xfrm>
          <a:prstGeom prst="rect">
            <a:avLst/>
          </a:prstGeom>
          <a:effectLst/>
        </p:spPr>
      </p:pic>
    </p:spTree>
    <p:extLst>
      <p:ext uri="{BB962C8B-B14F-4D97-AF65-F5344CB8AC3E}">
        <p14:creationId xmlns:p14="http://schemas.microsoft.com/office/powerpoint/2010/main" val="7329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42" presetClass="path" presetSubtype="0" decel="100000" fill="hold" grpId="1" nodeType="withEffect">
                                  <p:stCondLst>
                                    <p:cond delay="0"/>
                                  </p:stCondLst>
                                  <p:childTnLst>
                                    <p:animMotion origin="layout" path="M 4.16667E-6 -3.7037E-6 L 0.01237 0.02848 " pathEditMode="relative" rAng="0" ptsTypes="AA">
                                      <p:cBhvr>
                                        <p:cTn id="13" dur="1000" spd="-100000" fill="hold"/>
                                        <p:tgtEl>
                                          <p:spTgt spid="8"/>
                                        </p:tgtEl>
                                        <p:attrNameLst>
                                          <p:attrName>ppt_x</p:attrName>
                                          <p:attrName>ppt_y</p:attrName>
                                        </p:attrNameLst>
                                      </p:cBhvr>
                                      <p:rCtr x="612" y="1412"/>
                                    </p:animMotion>
                                  </p:childTnLst>
                                </p:cTn>
                              </p:par>
                              <p:par>
                                <p:cTn id="14" presetID="10" presetClass="entr" presetSubtype="0" fill="hold" grpId="0" nodeType="withEffect">
                                  <p:stCondLst>
                                    <p:cond delay="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42" presetClass="path" presetSubtype="0" decel="100000" fill="hold" grpId="1" nodeType="withEffect">
                                  <p:stCondLst>
                                    <p:cond delay="200"/>
                                  </p:stCondLst>
                                  <p:childTnLst>
                                    <p:animMotion origin="layout" path="M 4.16667E-6 -3.7037E-6 L 0.01237 0.02848 " pathEditMode="relative" rAng="0" ptsTypes="AA">
                                      <p:cBhvr>
                                        <p:cTn id="18" dur="1000" spd="-100000" fill="hold"/>
                                        <p:tgtEl>
                                          <p:spTgt spid="10"/>
                                        </p:tgtEl>
                                        <p:attrNameLst>
                                          <p:attrName>ppt_x</p:attrName>
                                          <p:attrName>ppt_y</p:attrName>
                                        </p:attrNameLst>
                                      </p:cBhvr>
                                      <p:rCtr x="612" y="1412"/>
                                    </p:animMotion>
                                  </p:childTnLst>
                                </p:cTn>
                              </p:par>
                              <p:par>
                                <p:cTn id="19" presetID="10" presetClass="entr" presetSubtype="0" fill="hold" nodeType="withEffect">
                                  <p:stCondLst>
                                    <p:cond delay="2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42" presetClass="path" presetSubtype="0" decel="100000" fill="hold" nodeType="withEffect">
                                  <p:stCondLst>
                                    <p:cond delay="200"/>
                                  </p:stCondLst>
                                  <p:childTnLst>
                                    <p:animMotion origin="layout" path="M 4.16667E-6 -3.7037E-6 L 0.01237 0.02848 " pathEditMode="relative" rAng="0" ptsTypes="AA">
                                      <p:cBhvr>
                                        <p:cTn id="23" dur="1000" spd="-100000" fill="hold"/>
                                        <p:tgtEl>
                                          <p:spTgt spid="16"/>
                                        </p:tgtEl>
                                        <p:attrNameLst>
                                          <p:attrName>ppt_x</p:attrName>
                                          <p:attrName>ppt_y</p:attrName>
                                        </p:attrNameLst>
                                      </p:cBhvr>
                                      <p:rCtr x="612" y="1412"/>
                                    </p:animMotion>
                                  </p:childTnLst>
                                </p:cTn>
                              </p:par>
                              <p:par>
                                <p:cTn id="24" presetID="10" presetClass="entr" presetSubtype="0" fill="hold" nodeType="withEffect">
                                  <p:stCondLst>
                                    <p:cond delay="2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42" presetClass="path" presetSubtype="0" decel="100000" fill="hold" nodeType="withEffect">
                                  <p:stCondLst>
                                    <p:cond delay="200"/>
                                  </p:stCondLst>
                                  <p:childTnLst>
                                    <p:animMotion origin="layout" path="M 4.16667E-6 -3.7037E-6 L 0.01237 0.02848 " pathEditMode="relative" rAng="0" ptsTypes="AA">
                                      <p:cBhvr>
                                        <p:cTn id="28" dur="1000" spd="-100000" fill="hold"/>
                                        <p:tgtEl>
                                          <p:spTgt spid="18"/>
                                        </p:tgtEl>
                                        <p:attrNameLst>
                                          <p:attrName>ppt_x</p:attrName>
                                          <p:attrName>ppt_y</p:attrName>
                                        </p:attrNameLst>
                                      </p:cBhvr>
                                      <p:rCtr x="612" y="1412"/>
                                    </p:animMotion>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42" presetClass="path" presetSubtype="0" decel="100000" fill="hold" nodeType="withEffect">
                                  <p:stCondLst>
                                    <p:cond delay="0"/>
                                  </p:stCondLst>
                                  <p:childTnLst>
                                    <p:animMotion origin="layout" path="M -1.45833E-6 -3.33333E-6 L 0.01237 0.02848 " pathEditMode="relative" rAng="0" ptsTypes="AA">
                                      <p:cBhvr>
                                        <p:cTn id="33" dur="1000" spd="-100000" fill="hold"/>
                                        <p:tgtEl>
                                          <p:spTgt spid="3"/>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ourcing The Best And Helping The Most">
            <a:hlinkClick r:id="" action="ppaction://media"/>
            <a:extLst>
              <a:ext uri="{FF2B5EF4-FFF2-40B4-BE49-F238E27FC236}">
                <a16:creationId xmlns:a16="http://schemas.microsoft.com/office/drawing/2014/main" id="{A5A18BC1-DE69-0446-5C01-664764873495}"/>
              </a:ext>
            </a:extLst>
          </p:cNvPr>
          <p:cNvPicPr>
            <a:picLocks noRot="1" noChangeAspect="1"/>
          </p:cNvPicPr>
          <p:nvPr>
            <a:videoFile r:link="rId1"/>
          </p:nvPr>
        </p:nvPicPr>
        <p:blipFill>
          <a:blip r:embed="rId4"/>
          <a:stretch>
            <a:fillRect/>
          </a:stretch>
        </p:blipFill>
        <p:spPr>
          <a:xfrm>
            <a:off x="0" y="0"/>
            <a:ext cx="12192000" cy="6888479"/>
          </a:xfrm>
          <a:prstGeom prst="rect">
            <a:avLst/>
          </a:prstGeom>
        </p:spPr>
      </p:pic>
    </p:spTree>
    <p:extLst>
      <p:ext uri="{BB962C8B-B14F-4D97-AF65-F5344CB8AC3E}">
        <p14:creationId xmlns:p14="http://schemas.microsoft.com/office/powerpoint/2010/main" val="185123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845E76-E1F2-F113-7FCF-B7E44D703C08}"/>
              </a:ext>
            </a:extLst>
          </p:cNvPr>
          <p:cNvPicPr>
            <a:picLocks noChangeAspect="1"/>
          </p:cNvPicPr>
          <p:nvPr/>
        </p:nvPicPr>
        <p:blipFill rotWithShape="1">
          <a:blip r:embed="rId3"/>
          <a:srcRect t="3604" b="12015"/>
          <a:stretch/>
        </p:blipFill>
        <p:spPr>
          <a:xfrm>
            <a:off x="0" y="-1"/>
            <a:ext cx="12191408" cy="6858001"/>
          </a:xfrm>
          <a:prstGeom prst="rect">
            <a:avLst/>
          </a:prstGeom>
        </p:spPr>
      </p:pic>
      <p:sp>
        <p:nvSpPr>
          <p:cNvPr id="15" name="Rectangle 14">
            <a:extLst>
              <a:ext uri="{FF2B5EF4-FFF2-40B4-BE49-F238E27FC236}">
                <a16:creationId xmlns:a16="http://schemas.microsoft.com/office/drawing/2014/main" id="{EF68C846-475A-60D1-44C1-9A926972215C}"/>
              </a:ext>
            </a:extLst>
          </p:cNvPr>
          <p:cNvSpPr/>
          <p:nvPr/>
        </p:nvSpPr>
        <p:spPr>
          <a:xfrm>
            <a:off x="1524" y="0"/>
            <a:ext cx="12188952" cy="6858000"/>
          </a:xfrm>
          <a:prstGeom prst="rect">
            <a:avLst/>
          </a:prstGeom>
          <a:gradFill>
            <a:gsLst>
              <a:gs pos="0">
                <a:schemeClr val="tx1">
                  <a:alpha val="0"/>
                </a:schemeClr>
              </a:gs>
              <a:gs pos="60000">
                <a:schemeClr val="tx1">
                  <a:alpha val="28542"/>
                </a:schemeClr>
              </a:gs>
              <a:gs pos="99000">
                <a:schemeClr val="tx1">
                  <a:alpha val="68466"/>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2AE38A87-D36D-09E3-6A63-7BA8EBD4431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5788"/>
          <a:stretch/>
        </p:blipFill>
        <p:spPr>
          <a:xfrm flipH="1">
            <a:off x="-1" y="5002753"/>
            <a:ext cx="12191409" cy="1892722"/>
          </a:xfrm>
          <a:prstGeom prst="rect">
            <a:avLst/>
          </a:prstGeom>
        </p:spPr>
      </p:pic>
      <p:pic>
        <p:nvPicPr>
          <p:cNvPr id="2" name="Graphic 1">
            <a:extLst>
              <a:ext uri="{FF2B5EF4-FFF2-40B4-BE49-F238E27FC236}">
                <a16:creationId xmlns:a16="http://schemas.microsoft.com/office/drawing/2014/main" id="{E65B15FC-10D3-D375-1003-7295307F5C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3990" y="4621782"/>
            <a:ext cx="5060203" cy="531009"/>
          </a:xfrm>
          <a:prstGeom prst="rect">
            <a:avLst/>
          </a:prstGeom>
          <a:effectLst>
            <a:outerShdw blurRad="152400" dist="76200" dir="2700000" algn="tl" rotWithShape="0">
              <a:prstClr val="black">
                <a:alpha val="20000"/>
              </a:prstClr>
            </a:outerShdw>
          </a:effectLst>
        </p:spPr>
      </p:pic>
      <p:pic>
        <p:nvPicPr>
          <p:cNvPr id="4" name="Graphic 3">
            <a:extLst>
              <a:ext uri="{FF2B5EF4-FFF2-40B4-BE49-F238E27FC236}">
                <a16:creationId xmlns:a16="http://schemas.microsoft.com/office/drawing/2014/main" id="{CFD3908E-72D3-ACB3-EB02-D316460E4B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3554" y="2259310"/>
            <a:ext cx="5120640" cy="2142791"/>
          </a:xfrm>
          <a:prstGeom prst="rect">
            <a:avLst/>
          </a:prstGeom>
          <a:effectLst>
            <a:outerShdw blurRad="152400" dist="76200" dir="2700000" algn="tl" rotWithShape="0">
              <a:prstClr val="black">
                <a:alpha val="20000"/>
              </a:prstClr>
            </a:outerShdw>
          </a:effectLst>
        </p:spPr>
      </p:pic>
      <p:grpSp>
        <p:nvGrpSpPr>
          <p:cNvPr id="3" name="Group 2">
            <a:extLst>
              <a:ext uri="{FF2B5EF4-FFF2-40B4-BE49-F238E27FC236}">
                <a16:creationId xmlns:a16="http://schemas.microsoft.com/office/drawing/2014/main" id="{2BA0E949-0368-2879-BA55-C886282E8B7C}"/>
              </a:ext>
            </a:extLst>
          </p:cNvPr>
          <p:cNvGrpSpPr/>
          <p:nvPr/>
        </p:nvGrpSpPr>
        <p:grpSpPr>
          <a:xfrm>
            <a:off x="11346098" y="6055502"/>
            <a:ext cx="661686" cy="802498"/>
            <a:chOff x="11346098" y="6055502"/>
            <a:chExt cx="661686" cy="802498"/>
          </a:xfrm>
        </p:grpSpPr>
        <p:sp>
          <p:nvSpPr>
            <p:cNvPr id="5" name="Round Same Side Corner Rectangle 4">
              <a:extLst>
                <a:ext uri="{FF2B5EF4-FFF2-40B4-BE49-F238E27FC236}">
                  <a16:creationId xmlns:a16="http://schemas.microsoft.com/office/drawing/2014/main" id="{CA7878BB-814B-6826-3D4C-B898EE653F7A}"/>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283921B-15FF-06B3-A9B5-FD21AED227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352798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200"/>
                                  </p:stCondLst>
                                  <p:childTnLst>
                                    <p:animMotion origin="layout" path="M 0 2.59259E-6 L 0 0.04028 " pathEditMode="relative" rAng="0" ptsTypes="AA">
                                      <p:cBhvr>
                                        <p:cTn id="9" dur="1000" spd="-100000" fill="hold"/>
                                        <p:tgtEl>
                                          <p:spTgt spid="4"/>
                                        </p:tgtEl>
                                        <p:attrNameLst>
                                          <p:attrName>ppt_x</p:attrName>
                                          <p:attrName>ppt_y</p:attrName>
                                        </p:attrNameLst>
                                      </p:cBhvr>
                                      <p:rCtr x="0" y="2014"/>
                                    </p:animMotion>
                                  </p:childTnLst>
                                </p:cTn>
                              </p:par>
                              <p:par>
                                <p:cTn id="10" presetID="10"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200"/>
                                  </p:stCondLst>
                                  <p:childTnLst>
                                    <p:animMotion origin="layout" path="M 0 2.22222E-6 L 0 0.04028 " pathEditMode="relative" rAng="0" ptsTypes="AA">
                                      <p:cBhvr>
                                        <p:cTn id="14" dur="1000" spd="-100000" fill="hold"/>
                                        <p:tgtEl>
                                          <p:spTgt spid="2"/>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F0F13-2955-5EB0-0C93-9F236F1D2B69}"/>
              </a:ext>
            </a:extLst>
          </p:cNvPr>
          <p:cNvSpPr>
            <a:spLocks noGrp="1"/>
          </p:cNvSpPr>
          <p:nvPr>
            <p:ph type="body" sz="quarter" idx="10"/>
          </p:nvPr>
        </p:nvSpPr>
        <p:spPr>
          <a:xfrm>
            <a:off x="2238375" y="3045877"/>
            <a:ext cx="7785100" cy="2168853"/>
          </a:xfrm>
        </p:spPr>
        <p:txBody>
          <a:bodyPr/>
          <a:lstStyle/>
          <a:p>
            <a:pPr marL="0" indent="0">
              <a:buNone/>
            </a:pPr>
            <a:r>
              <a:rPr lang="es-ES" dirty="0">
                <a:effectLst/>
              </a:rPr>
              <a:t>Las montañas no se estiman por ser altas, sino por tener árboles.</a:t>
            </a:r>
          </a:p>
          <a:p>
            <a:pPr marL="0" indent="0">
              <a:buNone/>
            </a:pPr>
            <a:r>
              <a:rPr lang="es-ES" sz="2400" b="0" dirty="0">
                <a:latin typeface="RlwyPPT Med" pitchFamily="2" charset="77"/>
              </a:rPr>
              <a:t> 					</a:t>
            </a:r>
            <a:r>
              <a:rPr lang="en-US" sz="2400" b="0" dirty="0">
                <a:latin typeface="RlwyPPT Med" pitchFamily="2" charset="77"/>
              </a:rPr>
              <a:t>—Japanese proverb</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ED00B81-097F-F294-7F70-4F1C38B5F69A}"/>
              </a:ext>
            </a:extLst>
          </p:cNvPr>
          <p:cNvPicPr>
            <a:picLocks noChangeAspect="1"/>
          </p:cNvPicPr>
          <p:nvPr/>
        </p:nvPicPr>
        <p:blipFill>
          <a:blip r:embed="rId4">
            <a:alphaModFix amt="22000"/>
          </a:blip>
          <a:stretch>
            <a:fillRect/>
          </a:stretch>
        </p:blipFill>
        <p:spPr>
          <a:xfrm rot="10800000">
            <a:off x="8805339" y="4267507"/>
            <a:ext cx="377380" cy="377380"/>
          </a:xfrm>
          <a:prstGeom prst="rect">
            <a:avLst/>
          </a:prstGeom>
        </p:spPr>
      </p:pic>
    </p:spTree>
    <p:extLst>
      <p:ext uri="{BB962C8B-B14F-4D97-AF65-F5344CB8AC3E}">
        <p14:creationId xmlns:p14="http://schemas.microsoft.com/office/powerpoint/2010/main" val="128632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778A454-ACC5-61EB-50E2-44FC789F9C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299" y="596532"/>
            <a:ext cx="3925455" cy="923636"/>
          </a:xfrm>
          <a:prstGeom prst="rect">
            <a:avLst/>
          </a:prstGeom>
        </p:spPr>
      </p:pic>
      <p:sp>
        <p:nvSpPr>
          <p:cNvPr id="5" name="Sanctuary Primary">
            <a:extLst>
              <a:ext uri="{FF2B5EF4-FFF2-40B4-BE49-F238E27FC236}">
                <a16:creationId xmlns:a16="http://schemas.microsoft.com/office/drawing/2014/main" id="{0F792B1C-5DB6-CFDD-5F1D-AE739A10BDDB}"/>
              </a:ext>
            </a:extLst>
          </p:cNvPr>
          <p:cNvSpPr/>
          <p:nvPr/>
        </p:nvSpPr>
        <p:spPr>
          <a:xfrm>
            <a:off x="495300" y="1560692"/>
            <a:ext cx="332363" cy="80167"/>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lumMod val="25000"/>
                </a:schemeClr>
              </a:solidFill>
            </a:endParaRPr>
          </a:p>
        </p:txBody>
      </p:sp>
      <p:sp>
        <p:nvSpPr>
          <p:cNvPr id="6" name="Title 1">
            <a:extLst>
              <a:ext uri="{FF2B5EF4-FFF2-40B4-BE49-F238E27FC236}">
                <a16:creationId xmlns:a16="http://schemas.microsoft.com/office/drawing/2014/main" id="{ACEC1516-9820-0FFD-2941-A1BC09A10A51}"/>
              </a:ext>
            </a:extLst>
          </p:cNvPr>
          <p:cNvSpPr txBox="1">
            <a:spLocks/>
          </p:cNvSpPr>
          <p:nvPr/>
        </p:nvSpPr>
        <p:spPr>
          <a:xfrm>
            <a:off x="495299" y="1762148"/>
            <a:ext cx="4967038" cy="332399"/>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mj-cs"/>
              </a:defRPr>
            </a:lvl1pPr>
          </a:lstStyle>
          <a:p>
            <a:r>
              <a:rPr lang="es-ES" sz="2400" spc="0" dirty="0"/>
              <a:t>La historia detrás de la botella</a:t>
            </a:r>
            <a:endParaRPr lang="en-US" sz="2400" spc="0" dirty="0"/>
          </a:p>
        </p:txBody>
      </p:sp>
      <p:pic>
        <p:nvPicPr>
          <p:cNvPr id="7" name="Online Media 2" descr="'Iliahi (Hawaiian Sandalwood) Essential Oil From Beautiful Hawaii | Behind The Bottle">
            <a:hlinkClick r:id="" action="ppaction://media"/>
            <a:extLst>
              <a:ext uri="{FF2B5EF4-FFF2-40B4-BE49-F238E27FC236}">
                <a16:creationId xmlns:a16="http://schemas.microsoft.com/office/drawing/2014/main" id="{B9F9C6B1-9F95-E52B-F2C5-E7B3132FC576}"/>
              </a:ext>
            </a:extLst>
          </p:cNvPr>
          <p:cNvPicPr>
            <a:picLocks noRot="1" noChangeAspect="1"/>
          </p:cNvPicPr>
          <p:nvPr>
            <a:videoFile r:link="rId1"/>
          </p:nvPr>
        </p:nvPicPr>
        <p:blipFill>
          <a:blip r:embed="rId6"/>
          <a:stretch>
            <a:fillRect/>
          </a:stretch>
        </p:blipFill>
        <p:spPr>
          <a:xfrm>
            <a:off x="2855343" y="2455810"/>
            <a:ext cx="6447623" cy="3642907"/>
          </a:xfrm>
          <a:prstGeom prst="rect">
            <a:avLst/>
          </a:prstGeom>
        </p:spPr>
      </p:pic>
    </p:spTree>
    <p:extLst>
      <p:ext uri="{BB962C8B-B14F-4D97-AF65-F5344CB8AC3E}">
        <p14:creationId xmlns:p14="http://schemas.microsoft.com/office/powerpoint/2010/main" val="95612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200"/>
                                  </p:stCondLst>
                                  <p:childTnLst>
                                    <p:animMotion origin="layout" path="M -2.5E-6 1.85185E-6 L 0.01237 0.02847 " pathEditMode="relative" rAng="0" ptsTypes="AA">
                                      <p:cBhvr>
                                        <p:cTn id="9" dur="1000" spd="-100000" fill="hold"/>
                                        <p:tgtEl>
                                          <p:spTgt spid="4"/>
                                        </p:tgtEl>
                                        <p:attrNameLst>
                                          <p:attrName>ppt_x</p:attrName>
                                          <p:attrName>ppt_y</p:attrName>
                                        </p:attrNameLst>
                                      </p:cBhvr>
                                      <p:rCtr x="612" y="1412"/>
                                    </p:animMotion>
                                  </p:childTnLst>
                                </p:cTn>
                              </p:par>
                              <p:par>
                                <p:cTn id="10" presetID="17" presetClass="entr" presetSubtype="1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2" presetClass="path" presetSubtype="0" decel="100000" fill="hold" grpId="1" nodeType="withEffect">
                                  <p:stCondLst>
                                    <p:cond delay="0"/>
                                  </p:stCondLst>
                                  <p:childTnLst>
                                    <p:animMotion origin="layout" path="M 6.25E-7 1.48148E-6 L 0.01237 0.02847 " pathEditMode="relative" rAng="0" ptsTypes="AA">
                                      <p:cBhvr>
                                        <p:cTn id="18" dur="1000" spd="-100000" fill="hold"/>
                                        <p:tgtEl>
                                          <p:spTgt spid="6"/>
                                        </p:tgtEl>
                                        <p:attrNameLst>
                                          <p:attrName>ppt_x</p:attrName>
                                          <p:attrName>ppt_y</p:attrName>
                                        </p:attrNameLst>
                                      </p:cBhvr>
                                      <p:rCtr x="612" y="1412"/>
                                    </p:animMotion>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fill="hold" display="0">
                  <p:stCondLst>
                    <p:cond delay="indefinite"/>
                  </p:stCondLst>
                </p:cTn>
                <p:tgtEl>
                  <p:spTgt spid="7"/>
                </p:tgtEl>
              </p:cMediaNode>
            </p:video>
          </p:childTnLst>
        </p:cTn>
      </p:par>
    </p:tnLst>
    <p:bldLst>
      <p:bldP spid="5" grpId="0" animBg="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21769-50EB-6FD5-F055-DF8248AD2575}"/>
              </a:ext>
            </a:extLst>
          </p:cNvPr>
          <p:cNvPicPr>
            <a:picLocks noChangeAspect="1"/>
          </p:cNvPicPr>
          <p:nvPr/>
        </p:nvPicPr>
        <p:blipFill rotWithShape="1">
          <a:blip r:embed="rId3"/>
          <a:srcRect t="15593"/>
          <a:stretch/>
        </p:blipFill>
        <p:spPr>
          <a:xfrm>
            <a:off x="0" y="1"/>
            <a:ext cx="12192000" cy="6858000"/>
          </a:xfrm>
          <a:prstGeom prst="rect">
            <a:avLst/>
          </a:prstGeom>
        </p:spPr>
      </p:pic>
      <p:grpSp>
        <p:nvGrpSpPr>
          <p:cNvPr id="2" name="Group 1">
            <a:extLst>
              <a:ext uri="{FF2B5EF4-FFF2-40B4-BE49-F238E27FC236}">
                <a16:creationId xmlns:a16="http://schemas.microsoft.com/office/drawing/2014/main" id="{553B1A40-FD86-96FA-CF91-CF89C669851D}"/>
              </a:ext>
            </a:extLst>
          </p:cNvPr>
          <p:cNvGrpSpPr/>
          <p:nvPr/>
        </p:nvGrpSpPr>
        <p:grpSpPr>
          <a:xfrm>
            <a:off x="11346098" y="6055502"/>
            <a:ext cx="661686" cy="802498"/>
            <a:chOff x="11346098" y="6055502"/>
            <a:chExt cx="661686" cy="802498"/>
          </a:xfrm>
        </p:grpSpPr>
        <p:sp>
          <p:nvSpPr>
            <p:cNvPr id="3" name="Round Same Side Corner Rectangle 2">
              <a:extLst>
                <a:ext uri="{FF2B5EF4-FFF2-40B4-BE49-F238E27FC236}">
                  <a16:creationId xmlns:a16="http://schemas.microsoft.com/office/drawing/2014/main" id="{B35106C2-E199-9664-C3F9-F3FC44A1B017}"/>
                </a:ext>
              </a:extLst>
            </p:cNvPr>
            <p:cNvSpPr/>
            <p:nvPr/>
          </p:nvSpPr>
          <p:spPr>
            <a:xfrm>
              <a:off x="11346098" y="6055502"/>
              <a:ext cx="661686" cy="802498"/>
            </a:xfrm>
            <a:prstGeom prst="round2SameRect">
              <a:avLst/>
            </a:prstGeom>
            <a:solidFill>
              <a:schemeClr val="bg1"/>
            </a:solidFill>
            <a:ln w="6350">
              <a:noFill/>
            </a:ln>
            <a:effectLst>
              <a:outerShdw blurRad="1524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10DBA07-B017-9D24-57C9-ACC905212B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9793" y="6095998"/>
              <a:ext cx="520700" cy="533400"/>
            </a:xfrm>
            <a:prstGeom prst="rect">
              <a:avLst/>
            </a:prstGeom>
          </p:spPr>
        </p:pic>
      </p:grpSp>
    </p:spTree>
    <p:extLst>
      <p:ext uri="{BB962C8B-B14F-4D97-AF65-F5344CB8AC3E}">
        <p14:creationId xmlns:p14="http://schemas.microsoft.com/office/powerpoint/2010/main" val="217220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4DCBD6-0DD2-6140-0C13-F71FFFE8231B}"/>
              </a:ext>
            </a:extLst>
          </p:cNvPr>
          <p:cNvSpPr txBox="1">
            <a:spLocks/>
          </p:cNvSpPr>
          <p:nvPr/>
        </p:nvSpPr>
        <p:spPr>
          <a:xfrm>
            <a:off x="495301" y="1148181"/>
            <a:ext cx="5295897" cy="1644453"/>
          </a:xfrm>
          <a:prstGeom prst="rect">
            <a:avLst/>
          </a:prstGeom>
        </p:spPr>
        <p:txBody>
          <a:bodyPr lIns="0" tIns="0" rIns="0" bIns="0" anchor="b">
            <a:noAutofit/>
          </a:bodyPr>
          <a:lstStyle>
            <a:lvl1pPr algn="l" defTabSz="914400" rtl="0" eaLnBrk="1" latinLnBrk="0" hangingPunct="1">
              <a:lnSpc>
                <a:spcPct val="90000"/>
              </a:lnSpc>
              <a:spcBef>
                <a:spcPct val="0"/>
              </a:spcBef>
              <a:buNone/>
              <a:defRPr sz="3600" b="1" kern="1200" spc="50" baseline="0">
                <a:solidFill>
                  <a:schemeClr val="tx1"/>
                </a:solidFill>
                <a:latin typeface="+mj-lt"/>
                <a:ea typeface="+mj-ea"/>
                <a:cs typeface="+mj-cs"/>
              </a:defRPr>
            </a:lvl1pPr>
          </a:lstStyle>
          <a:p>
            <a:r>
              <a:rPr lang="es-ES" sz="5400" dirty="0">
                <a:latin typeface="RlwyPPT" pitchFamily="2" charset="77"/>
              </a:rPr>
              <a:t>Todas las maneras de ahorrar</a:t>
            </a:r>
          </a:p>
        </p:txBody>
      </p:sp>
      <p:sp>
        <p:nvSpPr>
          <p:cNvPr id="6" name="Content Placeholder 2">
            <a:extLst>
              <a:ext uri="{FF2B5EF4-FFF2-40B4-BE49-F238E27FC236}">
                <a16:creationId xmlns:a16="http://schemas.microsoft.com/office/drawing/2014/main" id="{95D96CFC-7366-947C-3F47-3B9A08E720D1}"/>
              </a:ext>
            </a:extLst>
          </p:cNvPr>
          <p:cNvSpPr txBox="1">
            <a:spLocks/>
          </p:cNvSpPr>
          <p:nvPr/>
        </p:nvSpPr>
        <p:spPr>
          <a:xfrm>
            <a:off x="495301" y="3083323"/>
            <a:ext cx="4574247" cy="2763026"/>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50" baseline="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4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s-ES" dirty="0">
                <a:latin typeface="RlwyPPT" pitchFamily="2" charset="77"/>
              </a:rPr>
              <a:t>25% de descuento en precios minoristas</a:t>
            </a:r>
          </a:p>
          <a:p>
            <a:pPr marL="457200" indent="-457200">
              <a:buAutoNum type="arabicPeriod"/>
            </a:pPr>
            <a:r>
              <a:rPr lang="es-ES" dirty="0">
                <a:latin typeface="RlwyPPT" pitchFamily="2" charset="77"/>
              </a:rPr>
              <a:t>Envío gratuito con pedidos de 100 VP</a:t>
            </a:r>
          </a:p>
          <a:p>
            <a:pPr marL="457200" indent="-457200">
              <a:buAutoNum type="arabicPeriod"/>
            </a:pPr>
            <a:r>
              <a:rPr lang="es-ES" dirty="0">
                <a:latin typeface="RlwyPPT" pitchFamily="2" charset="77"/>
              </a:rPr>
              <a:t>Regalo gratis con pedido de 150 VP</a:t>
            </a:r>
          </a:p>
          <a:p>
            <a:pPr marL="457200" indent="-457200">
              <a:buAutoNum type="arabicPeriod"/>
            </a:pPr>
            <a:r>
              <a:rPr lang="es-ES" dirty="0">
                <a:latin typeface="RlwyPPT" pitchFamily="2" charset="77"/>
              </a:rPr>
              <a:t>Gana dólares dōTERRA con el programa Recomienda A un Amigo</a:t>
            </a:r>
          </a:p>
        </p:txBody>
      </p:sp>
      <p:sp>
        <p:nvSpPr>
          <p:cNvPr id="7" name="Sanctuary Primary">
            <a:extLst>
              <a:ext uri="{FF2B5EF4-FFF2-40B4-BE49-F238E27FC236}">
                <a16:creationId xmlns:a16="http://schemas.microsoft.com/office/drawing/2014/main" id="{7420A601-A632-E131-CD99-07772E86B49D}"/>
              </a:ext>
            </a:extLst>
          </p:cNvPr>
          <p:cNvSpPr/>
          <p:nvPr/>
        </p:nvSpPr>
        <p:spPr>
          <a:xfrm>
            <a:off x="495300" y="2851728"/>
            <a:ext cx="238388" cy="57500"/>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solidFill>
            </a:endParaRPr>
          </a:p>
        </p:txBody>
      </p:sp>
      <p:pic>
        <p:nvPicPr>
          <p:cNvPr id="2" name="Picture 4" descr="A picture containing white&#10;&#10;Description automatically generated">
            <a:extLst>
              <a:ext uri="{FF2B5EF4-FFF2-40B4-BE49-F238E27FC236}">
                <a16:creationId xmlns:a16="http://schemas.microsoft.com/office/drawing/2014/main" id="{D4AADD3A-396E-0263-D55F-6E094B4E6BAA}"/>
              </a:ext>
            </a:extLst>
          </p:cNvPr>
          <p:cNvPicPr>
            <a:picLocks noChangeAspect="1"/>
          </p:cNvPicPr>
          <p:nvPr/>
        </p:nvPicPr>
        <p:blipFill>
          <a:blip r:embed="rId3"/>
          <a:stretch>
            <a:fillRect/>
          </a:stretch>
        </p:blipFill>
        <p:spPr>
          <a:xfrm>
            <a:off x="7918689" y="938408"/>
            <a:ext cx="3317309" cy="4981183"/>
          </a:xfrm>
          <a:prstGeom prst="rect">
            <a:avLst/>
          </a:prstGeom>
        </p:spPr>
      </p:pic>
      <p:pic>
        <p:nvPicPr>
          <p:cNvPr id="4" name="Picture 3">
            <a:extLst>
              <a:ext uri="{FF2B5EF4-FFF2-40B4-BE49-F238E27FC236}">
                <a16:creationId xmlns:a16="http://schemas.microsoft.com/office/drawing/2014/main" id="{CC8FCC5F-390A-1DC5-2F36-684943AF1E71}"/>
              </a:ext>
            </a:extLst>
          </p:cNvPr>
          <p:cNvPicPr>
            <a:picLocks noChangeAspect="1"/>
          </p:cNvPicPr>
          <p:nvPr/>
        </p:nvPicPr>
        <p:blipFill>
          <a:blip r:embed="rId4"/>
          <a:srcRect/>
          <a:stretch/>
        </p:blipFill>
        <p:spPr>
          <a:xfrm>
            <a:off x="7197039" y="2851728"/>
            <a:ext cx="1218025" cy="3795522"/>
          </a:xfrm>
          <a:prstGeom prst="rect">
            <a:avLst/>
          </a:prstGeom>
          <a:effectLst>
            <a:reflection blurRad="78413" stA="43000" endPos="6000" dir="5400000" sy="-100000" algn="bl" rotWithShape="0"/>
          </a:effectLst>
        </p:spPr>
      </p:pic>
      <p:pic>
        <p:nvPicPr>
          <p:cNvPr id="5" name="Picture 4">
            <a:extLst>
              <a:ext uri="{FF2B5EF4-FFF2-40B4-BE49-F238E27FC236}">
                <a16:creationId xmlns:a16="http://schemas.microsoft.com/office/drawing/2014/main" id="{584D00DD-38D4-0683-9856-496125FFAE62}"/>
              </a:ext>
            </a:extLst>
          </p:cNvPr>
          <p:cNvPicPr>
            <a:picLocks noChangeAspect="1"/>
          </p:cNvPicPr>
          <p:nvPr/>
        </p:nvPicPr>
        <p:blipFill>
          <a:blip r:embed="rId5"/>
          <a:srcRect/>
          <a:stretch/>
        </p:blipFill>
        <p:spPr>
          <a:xfrm>
            <a:off x="6614191" y="3395744"/>
            <a:ext cx="838034" cy="2800517"/>
          </a:xfrm>
          <a:prstGeom prst="rect">
            <a:avLst/>
          </a:prstGeom>
          <a:effectLst>
            <a:reflection blurRad="78413" stA="43000" endPos="6000" dir="5400000" sy="-100000" algn="bl" rotWithShape="0"/>
          </a:effectLst>
        </p:spPr>
      </p:pic>
    </p:spTree>
    <p:extLst>
      <p:ext uri="{BB962C8B-B14F-4D97-AF65-F5344CB8AC3E}">
        <p14:creationId xmlns:p14="http://schemas.microsoft.com/office/powerpoint/2010/main" val="14008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1.48148E-6 L 0.01237 0.02847 " pathEditMode="relative" rAng="0" ptsTypes="AA">
                                      <p:cBhvr>
                                        <p:cTn id="9" dur="1000" spd="-100000" fill="hold"/>
                                        <p:tgtEl>
                                          <p:spTgt spid="3"/>
                                        </p:tgtEl>
                                        <p:attrNameLst>
                                          <p:attrName>ppt_x</p:attrName>
                                          <p:attrName>ppt_y</p:attrName>
                                        </p:attrNameLst>
                                      </p:cBhvr>
                                      <p:rCtr x="612" y="1412"/>
                                    </p:animMotion>
                                  </p:childTnLst>
                                </p:cTn>
                              </p:par>
                              <p:par>
                                <p:cTn id="10" presetID="10"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200"/>
                                  </p:stCondLst>
                                  <p:childTnLst>
                                    <p:animMotion origin="layout" path="M -1.25E-6 4.07407E-6 L 0.01237 0.02847 " pathEditMode="relative" rAng="0" ptsTypes="AA">
                                      <p:cBhvr>
                                        <p:cTn id="14" dur="1000" spd="-100000" fill="hold"/>
                                        <p:tgtEl>
                                          <p:spTgt spid="6"/>
                                        </p:tgtEl>
                                        <p:attrNameLst>
                                          <p:attrName>ppt_x</p:attrName>
                                          <p:attrName>ppt_y</p:attrName>
                                        </p:attrNameLst>
                                      </p:cBhvr>
                                      <p:rCtr x="612" y="1412"/>
                                    </p:animMotion>
                                  </p:childTnLst>
                                </p:cTn>
                              </p:par>
                              <p:par>
                                <p:cTn id="15" presetID="17" presetClass="entr" presetSubtype="1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120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17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42" presetClass="path" presetSubtype="0" decel="100000" fill="hold" nodeType="withEffect">
                                  <p:stCondLst>
                                    <p:cond delay="0"/>
                                  </p:stCondLst>
                                  <p:childTnLst>
                                    <p:animMotion origin="layout" path="M -4.375E-6 2.22222E-6 L 0.01237 0.02847 " pathEditMode="relative" rAng="0" ptsTypes="AA">
                                      <p:cBhvr>
                                        <p:cTn id="28" dur="1000" spd="-100000" fill="hold"/>
                                        <p:tgtEl>
                                          <p:spTgt spid="4"/>
                                        </p:tgtEl>
                                        <p:attrNameLst>
                                          <p:attrName>ppt_x</p:attrName>
                                          <p:attrName>ppt_y</p:attrName>
                                        </p:attrNameLst>
                                      </p:cBhvr>
                                      <p:rCtr x="612" y="1412"/>
                                    </p:animMotion>
                                  </p:childTnLst>
                                </p:cTn>
                              </p:par>
                            </p:childTnLst>
                          </p:cTn>
                        </p:par>
                        <p:par>
                          <p:cTn id="29" fill="hold">
                            <p:stCondLst>
                              <p:cond delay="27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42" presetClass="path" presetSubtype="0" decel="100000" fill="hold" nodeType="withEffect">
                                  <p:stCondLst>
                                    <p:cond delay="0"/>
                                  </p:stCondLst>
                                  <p:childTnLst>
                                    <p:animMotion origin="layout" path="M 4.16667E-6 -1.11111E-6 L 0.01237 0.02847 " pathEditMode="relative" rAng="0" ptsTypes="AA">
                                      <p:cBhvr>
                                        <p:cTn id="34" dur="1000" spd="-100000" fill="hold"/>
                                        <p:tgtEl>
                                          <p:spTgt spid="5"/>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tmplLst>
          <p:tmpl>
            <p:tnLst>
              <p:par>
                <p:cTn presetID="10"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42" presetClass="path" presetSubtype="0" decel="100000" fill="hold" nodeType="withEffect">
                  <p:stCondLst>
                    <p:cond delay="200"/>
                  </p:stCondLst>
                  <p:childTnLst>
                    <p:animMotion origin="layout" path="M -2.5E-6 -2.22222E-6 L 0.01237 0.02847 " pathEditMode="relative" rAng="0" ptsTypes="AA">
                      <p:cBhvr>
                        <p:cTn dur="1000" spd="-100000" fill="hold"/>
                        <p:tgtEl>
                          <p:spTgt spid="6"/>
                        </p:tgtEl>
                        <p:attrNameLst>
                          <p:attrName>ppt_x</p:attrName>
                          <p:attrName>ppt_y</p:attrName>
                        </p:attrNameLst>
                      </p:cBhvr>
                      <p:rCtr x="612" y="1412"/>
                    </p:animMotion>
                  </p:childTnLst>
                </p:cTn>
              </p:par>
            </p:tnLst>
          </p:tmpl>
        </p:tmplLst>
      </p:b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1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58AD635-3EC1-6AEC-8162-A913A3BE9FCF}"/>
              </a:ext>
            </a:extLst>
          </p:cNvPr>
          <p:cNvSpPr>
            <a:spLocks noGrp="1"/>
          </p:cNvSpPr>
          <p:nvPr>
            <p:ph type="body" sz="quarter" idx="10"/>
          </p:nvPr>
        </p:nvSpPr>
        <p:spPr>
          <a:xfrm>
            <a:off x="2238374" y="2166859"/>
            <a:ext cx="7929753" cy="1758036"/>
          </a:xfrm>
        </p:spPr>
        <p:txBody>
          <a:bodyPr/>
          <a:lstStyle/>
          <a:p>
            <a:r>
              <a:rPr lang="es-ES" dirty="0"/>
              <a:t>Los árboles son poemas que la tierra escribe sobre el cielo</a:t>
            </a:r>
            <a:r>
              <a:rPr lang="en-US" dirty="0"/>
              <a:t>.</a:t>
            </a:r>
            <a:r>
              <a:rPr lang="en-US" sz="4000" b="0" dirty="0">
                <a:latin typeface="RlwyPPT Med" pitchFamily="2" charset="77"/>
              </a:rPr>
              <a:t> </a:t>
            </a:r>
          </a:p>
          <a:p>
            <a:pPr algn="r"/>
            <a:r>
              <a:rPr lang="en-US" sz="2800" b="0" dirty="0">
                <a:latin typeface="RlwyPPT Med" pitchFamily="2" charset="77"/>
              </a:rPr>
              <a:t>—</a:t>
            </a:r>
            <a:r>
              <a:rPr lang="en-US" sz="2800" b="0" dirty="0" err="1">
                <a:latin typeface="RlwyPPT Med" pitchFamily="2" charset="77"/>
              </a:rPr>
              <a:t>Kahill</a:t>
            </a:r>
            <a:r>
              <a:rPr lang="en-US" sz="2800" b="0" dirty="0">
                <a:latin typeface="RlwyPPT Med" pitchFamily="2" charset="77"/>
              </a:rPr>
              <a:t> Gibran</a:t>
            </a:r>
          </a:p>
          <a:p>
            <a:endParaRPr lang="en-US" dirty="0"/>
          </a:p>
        </p:txBody>
      </p:sp>
      <p:pic>
        <p:nvPicPr>
          <p:cNvPr id="7" name="Picture 6">
            <a:extLst>
              <a:ext uri="{FF2B5EF4-FFF2-40B4-BE49-F238E27FC236}">
                <a16:creationId xmlns:a16="http://schemas.microsoft.com/office/drawing/2014/main" id="{E0C36D41-B439-DC64-5596-48F20344A04A}"/>
              </a:ext>
            </a:extLst>
          </p:cNvPr>
          <p:cNvPicPr>
            <a:picLocks noChangeAspect="1"/>
          </p:cNvPicPr>
          <p:nvPr/>
        </p:nvPicPr>
        <p:blipFill>
          <a:blip r:embed="rId4">
            <a:alphaModFix amt="22000"/>
          </a:blip>
          <a:stretch>
            <a:fillRect/>
          </a:stretch>
        </p:blipFill>
        <p:spPr>
          <a:xfrm rot="10800000">
            <a:off x="7526505" y="2796516"/>
            <a:ext cx="377380" cy="377380"/>
          </a:xfrm>
          <a:prstGeom prst="rect">
            <a:avLst/>
          </a:prstGeom>
        </p:spPr>
      </p:pic>
      <p:pic>
        <p:nvPicPr>
          <p:cNvPr id="8" name="Picture 7">
            <a:extLst>
              <a:ext uri="{FF2B5EF4-FFF2-40B4-BE49-F238E27FC236}">
                <a16:creationId xmlns:a16="http://schemas.microsoft.com/office/drawing/2014/main" id="{2F55EFE3-EE6B-FA70-3FAB-4DDC19BEB6B4}"/>
              </a:ext>
            </a:extLst>
          </p:cNvPr>
          <p:cNvPicPr>
            <a:picLocks noChangeAspect="1"/>
          </p:cNvPicPr>
          <p:nvPr/>
        </p:nvPicPr>
        <p:blipFill>
          <a:blip r:embed="rId4">
            <a:alphaModFix amt="22000"/>
          </a:blip>
          <a:stretch>
            <a:fillRect/>
          </a:stretch>
        </p:blipFill>
        <p:spPr>
          <a:xfrm>
            <a:off x="1616033" y="2166859"/>
            <a:ext cx="479962" cy="479962"/>
          </a:xfrm>
          <a:prstGeom prst="rect">
            <a:avLst/>
          </a:prstGeom>
        </p:spPr>
      </p:pic>
    </p:spTree>
    <p:extLst>
      <p:ext uri="{BB962C8B-B14F-4D97-AF65-F5344CB8AC3E}">
        <p14:creationId xmlns:p14="http://schemas.microsoft.com/office/powerpoint/2010/main" val="165112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8E4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AE38A87-D36D-09E3-6A63-7BA8EBD4431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5788"/>
          <a:stretch/>
        </p:blipFill>
        <p:spPr>
          <a:xfrm flipH="1">
            <a:off x="-1" y="5002753"/>
            <a:ext cx="12191409" cy="1892722"/>
          </a:xfrm>
          <a:prstGeom prst="rect">
            <a:avLst/>
          </a:prstGeom>
        </p:spPr>
      </p:pic>
      <p:sp>
        <p:nvSpPr>
          <p:cNvPr id="14" name="TextBox 13">
            <a:extLst>
              <a:ext uri="{FF2B5EF4-FFF2-40B4-BE49-F238E27FC236}">
                <a16:creationId xmlns:a16="http://schemas.microsoft.com/office/drawing/2014/main" id="{5C5BC63F-77F2-2BD4-12F5-218C1845139D}"/>
              </a:ext>
            </a:extLst>
          </p:cNvPr>
          <p:cNvSpPr txBox="1"/>
          <p:nvPr/>
        </p:nvSpPr>
        <p:spPr>
          <a:xfrm>
            <a:off x="445604" y="1436006"/>
            <a:ext cx="11300792" cy="1477328"/>
          </a:xfrm>
          <a:prstGeom prst="rect">
            <a:avLst/>
          </a:prstGeom>
          <a:noFill/>
        </p:spPr>
        <p:txBody>
          <a:bodyPr wrap="square" lIns="0" tIns="0" rIns="0" bIns="0">
            <a:spAutoFit/>
          </a:bodyPr>
          <a:lstStyle/>
          <a:p>
            <a:pPr algn="ctr"/>
            <a:r>
              <a:rPr lang="en-US" sz="4800" b="1" spc="100" dirty="0">
                <a:solidFill>
                  <a:schemeClr val="bg1"/>
                </a:solidFill>
                <a:latin typeface="RlwyPPT" pitchFamily="2" charset="77"/>
                <a:ea typeface="Avenir Book" panose="02000503020000020003" pitchFamily="2" charset="0"/>
                <a:cs typeface="Avenir Book" panose="02000503020000020003" pitchFamily="2" charset="0"/>
              </a:rPr>
              <a:t>PROGRAMA DE RECOMPENSAS POR LEALTAD (LRP)</a:t>
            </a:r>
          </a:p>
        </p:txBody>
      </p:sp>
      <p:sp>
        <p:nvSpPr>
          <p:cNvPr id="13" name="TextBox 12">
            <a:extLst>
              <a:ext uri="{FF2B5EF4-FFF2-40B4-BE49-F238E27FC236}">
                <a16:creationId xmlns:a16="http://schemas.microsoft.com/office/drawing/2014/main" id="{B6A50A60-E2CA-DC7A-DD92-E07099D66C51}"/>
              </a:ext>
            </a:extLst>
          </p:cNvPr>
          <p:cNvSpPr txBox="1"/>
          <p:nvPr/>
        </p:nvSpPr>
        <p:spPr>
          <a:xfrm>
            <a:off x="6765979" y="2964729"/>
            <a:ext cx="4980414" cy="2369880"/>
          </a:xfrm>
          <a:prstGeom prst="rect">
            <a:avLst/>
          </a:prstGeom>
          <a:noFill/>
        </p:spPr>
        <p:txBody>
          <a:bodyPr wrap="square" lIns="0" tIns="0" rIns="0" bIns="0" anchor="ctr">
            <a:spAutoFit/>
          </a:bodyPr>
          <a:lstStyle/>
          <a:p>
            <a:pPr marL="342900" indent="-342900">
              <a:spcAft>
                <a:spcPts val="600"/>
              </a:spcAft>
              <a:buFont typeface="Arial" panose="020B0604020202020204" pitchFamily="34" charset="0"/>
              <a:buChar char="•"/>
            </a:pPr>
            <a:r>
              <a:rPr lang="es-ES" sz="2400" dirty="0">
                <a:solidFill>
                  <a:schemeClr val="bg1"/>
                </a:solidFill>
                <a:latin typeface="RlwyPPT" pitchFamily="2" charset="77"/>
              </a:rPr>
              <a:t>Califica para promociones exclusivas</a:t>
            </a:r>
          </a:p>
          <a:p>
            <a:pPr marL="342900" indent="-342900">
              <a:spcAft>
                <a:spcPts val="600"/>
              </a:spcAft>
              <a:buFont typeface="Arial" panose="020B0604020202020204" pitchFamily="34" charset="0"/>
              <a:buChar char="•"/>
            </a:pPr>
            <a:r>
              <a:rPr lang="es-ES" sz="2400" dirty="0">
                <a:solidFill>
                  <a:schemeClr val="bg1"/>
                </a:solidFill>
                <a:latin typeface="RlwyPPT" pitchFamily="2" charset="77"/>
              </a:rPr>
              <a:t>Adquiere puntos, que se pueden utilizar para comprar productos gratis</a:t>
            </a:r>
          </a:p>
          <a:p>
            <a:pPr marL="342900" indent="-342900">
              <a:spcAft>
                <a:spcPts val="600"/>
              </a:spcAft>
              <a:buFont typeface="Arial" panose="020B0604020202020204" pitchFamily="34" charset="0"/>
              <a:buChar char="•"/>
            </a:pPr>
            <a:r>
              <a:rPr lang="es-ES" sz="2400" dirty="0">
                <a:solidFill>
                  <a:schemeClr val="bg1"/>
                </a:solidFill>
                <a:latin typeface="RlwyPPT" pitchFamily="2" charset="77"/>
              </a:rPr>
              <a:t>Califica para ganar comisiones</a:t>
            </a:r>
          </a:p>
        </p:txBody>
      </p:sp>
      <p:sp>
        <p:nvSpPr>
          <p:cNvPr id="16" name="TextBox 15">
            <a:extLst>
              <a:ext uri="{FF2B5EF4-FFF2-40B4-BE49-F238E27FC236}">
                <a16:creationId xmlns:a16="http://schemas.microsoft.com/office/drawing/2014/main" id="{65F10A72-1332-C315-5C6C-A02E9B32AF05}"/>
              </a:ext>
            </a:extLst>
          </p:cNvPr>
          <p:cNvSpPr txBox="1"/>
          <p:nvPr/>
        </p:nvSpPr>
        <p:spPr>
          <a:xfrm>
            <a:off x="739146" y="3152473"/>
            <a:ext cx="4930131" cy="1994392"/>
          </a:xfrm>
          <a:prstGeom prst="rect">
            <a:avLst/>
          </a:prstGeom>
          <a:noFill/>
        </p:spPr>
        <p:txBody>
          <a:bodyPr wrap="square" lIns="0" tIns="0" rIns="0" bIns="0" anchor="ctr">
            <a:spAutoFit/>
          </a:bodyPr>
          <a:lstStyle/>
          <a:p>
            <a:pPr>
              <a:lnSpc>
                <a:spcPct val="90000"/>
              </a:lnSpc>
            </a:pPr>
            <a:r>
              <a:rPr lang="es-ES" sz="3600" dirty="0">
                <a:solidFill>
                  <a:schemeClr val="bg1"/>
                </a:solidFill>
                <a:latin typeface="RlwyPPT" pitchFamily="2" charset="77"/>
                <a:ea typeface="Avenir Book" panose="02000503020000020003" pitchFamily="2" charset="0"/>
                <a:cs typeface="Avenir Book" panose="02000503020000020003" pitchFamily="2" charset="0"/>
              </a:rPr>
              <a:t>La mejor manera de </a:t>
            </a:r>
            <a:r>
              <a:rPr lang="es-ES" sz="3600" b="1" dirty="0">
                <a:solidFill>
                  <a:schemeClr val="bg1"/>
                </a:solidFill>
                <a:latin typeface="RlwyPPT" pitchFamily="2" charset="77"/>
                <a:ea typeface="Avenir Book" panose="02000503020000020003" pitchFamily="2" charset="0"/>
                <a:cs typeface="Avenir Book" panose="02000503020000020003" pitchFamily="2" charset="0"/>
              </a:rPr>
              <a:t>aprovechar al máximo </a:t>
            </a:r>
            <a:r>
              <a:rPr lang="es-ES" sz="3600" dirty="0">
                <a:solidFill>
                  <a:schemeClr val="bg1"/>
                </a:solidFill>
                <a:latin typeface="RlwyPPT" pitchFamily="2" charset="77"/>
                <a:ea typeface="Avenir Book" panose="02000503020000020003" pitchFamily="2" charset="0"/>
                <a:cs typeface="Avenir Book" panose="02000503020000020003" pitchFamily="2" charset="0"/>
              </a:rPr>
              <a:t>lo que dōTERRA tiene para ofrecer.</a:t>
            </a:r>
          </a:p>
        </p:txBody>
      </p:sp>
      <p:cxnSp>
        <p:nvCxnSpPr>
          <p:cNvPr id="17" name="Straight Connector 16">
            <a:extLst>
              <a:ext uri="{FF2B5EF4-FFF2-40B4-BE49-F238E27FC236}">
                <a16:creationId xmlns:a16="http://schemas.microsoft.com/office/drawing/2014/main" id="{8E9EB185-C97A-FEBA-F992-B075038429ED}"/>
              </a:ext>
            </a:extLst>
          </p:cNvPr>
          <p:cNvCxnSpPr>
            <a:cxnSpLocks/>
          </p:cNvCxnSpPr>
          <p:nvPr/>
        </p:nvCxnSpPr>
        <p:spPr>
          <a:xfrm flipV="1">
            <a:off x="6090758" y="3248758"/>
            <a:ext cx="0" cy="1801823"/>
          </a:xfrm>
          <a:prstGeom prst="line">
            <a:avLst/>
          </a:prstGeom>
          <a:ln w="38100" cap="flat">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5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200"/>
                                  </p:stCondLst>
                                  <p:childTnLst>
                                    <p:animMotion origin="layout" path="M 0 3.7037E-7 L 0 0.04028 " pathEditMode="relative" rAng="0" ptsTypes="AA">
                                      <p:cBhvr>
                                        <p:cTn id="9" dur="1000" spd="-100000" fill="hold"/>
                                        <p:tgtEl>
                                          <p:spTgt spid="14"/>
                                        </p:tgtEl>
                                        <p:attrNameLst>
                                          <p:attrName>ppt_x</p:attrName>
                                          <p:attrName>ppt_y</p:attrName>
                                        </p:attrNameLst>
                                      </p:cBhvr>
                                      <p:rCtr x="0" y="2014"/>
                                    </p:animMotion>
                                  </p:childTnLst>
                                </p:cTn>
                              </p:par>
                              <p:par>
                                <p:cTn id="10" presetID="10" presetClass="entr" presetSubtype="0" fill="hold" grpId="0" nodeType="withEffect">
                                  <p:stCondLst>
                                    <p:cond delay="2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200"/>
                                  </p:stCondLst>
                                  <p:childTnLst>
                                    <p:animMotion origin="layout" path="M -1.45833E-6 -2.59259E-6 L 0.01237 0.02847 " pathEditMode="relative" rAng="0" ptsTypes="AA">
                                      <p:cBhvr>
                                        <p:cTn id="14" dur="1000" spd="-100000" fill="hold"/>
                                        <p:tgtEl>
                                          <p:spTgt spid="16"/>
                                        </p:tgtEl>
                                        <p:attrNameLst>
                                          <p:attrName>ppt_x</p:attrName>
                                          <p:attrName>ppt_y</p:attrName>
                                        </p:attrNameLst>
                                      </p:cBhvr>
                                      <p:rCtr x="612" y="1412"/>
                                    </p:animMotion>
                                  </p:childTnLst>
                                </p:cTn>
                              </p:par>
                              <p:par>
                                <p:cTn id="15" presetID="10"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500"/>
                                  </p:stCondLst>
                                  <p:childTnLst>
                                    <p:animMotion origin="layout" path="M -4.58333E-6 -2.59259E-6 L -0.01184 0.03218 " pathEditMode="relative" rAng="0" ptsTypes="AA">
                                      <p:cBhvr>
                                        <p:cTn id="19" dur="1000" spd="-100000" fill="hold"/>
                                        <p:tgtEl>
                                          <p:spTgt spid="13"/>
                                        </p:tgtEl>
                                        <p:attrNameLst>
                                          <p:attrName>ppt_x</p:attrName>
                                          <p:attrName>ppt_y</p:attrName>
                                        </p:attrNameLst>
                                      </p:cBhvr>
                                      <p:rCtr x="-599" y="1597"/>
                                    </p:animMotion>
                                  </p:childTnLst>
                                </p:cTn>
                              </p:par>
                              <p:par>
                                <p:cTn id="20" presetID="23" presetClass="entr" presetSubtype="16" fill="hold" nodeType="withEffect">
                                  <p:stCondLst>
                                    <p:cond delay="30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3" grpId="0"/>
      <p:bldP spid="13" grpId="1"/>
      <p:bldP spid="16" grpId="0"/>
      <p:bldP spid="16"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536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AE38A87-D36D-09E3-6A63-7BA8EBD4431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5788"/>
          <a:stretch/>
        </p:blipFill>
        <p:spPr>
          <a:xfrm flipH="1">
            <a:off x="-1" y="5002753"/>
            <a:ext cx="12191409" cy="1892722"/>
          </a:xfrm>
          <a:prstGeom prst="rect">
            <a:avLst/>
          </a:prstGeom>
        </p:spPr>
      </p:pic>
      <p:sp>
        <p:nvSpPr>
          <p:cNvPr id="14" name="TextBox 13">
            <a:extLst>
              <a:ext uri="{FF2B5EF4-FFF2-40B4-BE49-F238E27FC236}">
                <a16:creationId xmlns:a16="http://schemas.microsoft.com/office/drawing/2014/main" id="{5C5BC63F-77F2-2BD4-12F5-218C1845139D}"/>
              </a:ext>
            </a:extLst>
          </p:cNvPr>
          <p:cNvSpPr txBox="1"/>
          <p:nvPr/>
        </p:nvSpPr>
        <p:spPr>
          <a:xfrm>
            <a:off x="780601" y="2367800"/>
            <a:ext cx="10630798" cy="923330"/>
          </a:xfrm>
          <a:prstGeom prst="rect">
            <a:avLst/>
          </a:prstGeom>
          <a:noFill/>
        </p:spPr>
        <p:txBody>
          <a:bodyPr wrap="square" lIns="0" tIns="0" rIns="0" bIns="0">
            <a:spAutoFit/>
          </a:bodyPr>
          <a:lstStyle/>
          <a:p>
            <a:pPr algn="ctr"/>
            <a:r>
              <a:rPr lang="en-US" sz="6000" spc="100" dirty="0">
                <a:solidFill>
                  <a:schemeClr val="bg1"/>
                </a:solidFill>
                <a:latin typeface="Arial" panose="020B0604020202020204" pitchFamily="34" charset="0"/>
                <a:ea typeface="Avenir Book" panose="02000503020000020003" pitchFamily="2" charset="0"/>
                <a:cs typeface="Avenir Book" panose="02000503020000020003" pitchFamily="2" charset="0"/>
              </a:rPr>
              <a:t>TRES TIPOS DE </a:t>
            </a:r>
            <a:r>
              <a:rPr lang="en-US" sz="6000" b="1" spc="100" dirty="0">
                <a:solidFill>
                  <a:schemeClr val="bg1"/>
                </a:solidFill>
                <a:latin typeface="Arial" panose="020B0604020202020204" pitchFamily="34" charset="0"/>
                <a:ea typeface="Avenir Book" panose="02000503020000020003" pitchFamily="2" charset="0"/>
                <a:cs typeface="Avenir Book" panose="02000503020000020003" pitchFamily="2" charset="0"/>
              </a:rPr>
              <a:t>PERSONAS</a:t>
            </a:r>
          </a:p>
        </p:txBody>
      </p:sp>
      <p:sp>
        <p:nvSpPr>
          <p:cNvPr id="4" name="TextBox 3">
            <a:extLst>
              <a:ext uri="{FF2B5EF4-FFF2-40B4-BE49-F238E27FC236}">
                <a16:creationId xmlns:a16="http://schemas.microsoft.com/office/drawing/2014/main" id="{22248302-48B7-7B07-69B9-708A21EF43CD}"/>
              </a:ext>
            </a:extLst>
          </p:cNvPr>
          <p:cNvSpPr txBox="1"/>
          <p:nvPr/>
        </p:nvSpPr>
        <p:spPr>
          <a:xfrm>
            <a:off x="609603" y="3821338"/>
            <a:ext cx="3004584" cy="369332"/>
          </a:xfrm>
          <a:prstGeom prst="rect">
            <a:avLst/>
          </a:prstGeom>
          <a:noFill/>
        </p:spPr>
        <p:txBody>
          <a:bodyPr wrap="square" lIns="0" tIns="0" rIns="0" bIns="0" anchor="b">
            <a:spAutoFit/>
          </a:bodyPr>
          <a:lstStyle/>
          <a:p>
            <a:pPr algn="ctr"/>
            <a:r>
              <a:rPr lang="en-US" sz="2400" b="1" spc="100" dirty="0">
                <a:solidFill>
                  <a:schemeClr val="bg1"/>
                </a:solidFill>
                <a:latin typeface="Arial Black" panose="020B0604020202020204" pitchFamily="34" charset="0"/>
                <a:ea typeface="Avenir Book" panose="02000503020000020003" pitchFamily="2" charset="0"/>
                <a:cs typeface="Arial Black" panose="020B0604020202020204" pitchFamily="34" charset="0"/>
              </a:rPr>
              <a:t>CLIENTE</a:t>
            </a:r>
            <a:endParaRPr lang="en-US" sz="2400" b="1" spc="100" dirty="0">
              <a:solidFill>
                <a:schemeClr val="bg1"/>
              </a:solidFill>
              <a:latin typeface="Arial Black" panose="020B0604020202020204" pitchFamily="34" charset="0"/>
              <a:cs typeface="Arial Black" panose="020B0604020202020204" pitchFamily="34" charset="0"/>
            </a:endParaRPr>
          </a:p>
        </p:txBody>
      </p:sp>
      <p:sp>
        <p:nvSpPr>
          <p:cNvPr id="9" name="TextBox 8">
            <a:extLst>
              <a:ext uri="{FF2B5EF4-FFF2-40B4-BE49-F238E27FC236}">
                <a16:creationId xmlns:a16="http://schemas.microsoft.com/office/drawing/2014/main" id="{29C86B4D-4B06-4D9E-2D7D-10BBA67E5B9B}"/>
              </a:ext>
            </a:extLst>
          </p:cNvPr>
          <p:cNvSpPr txBox="1"/>
          <p:nvPr/>
        </p:nvSpPr>
        <p:spPr>
          <a:xfrm>
            <a:off x="4277710" y="3821338"/>
            <a:ext cx="3657600" cy="369332"/>
          </a:xfrm>
          <a:prstGeom prst="rect">
            <a:avLst/>
          </a:prstGeom>
          <a:noFill/>
        </p:spPr>
        <p:txBody>
          <a:bodyPr wrap="square" lIns="0" tIns="0" rIns="0" bIns="0" anchor="b">
            <a:spAutoFit/>
          </a:bodyPr>
          <a:lstStyle/>
          <a:p>
            <a:pPr algn="ctr"/>
            <a:r>
              <a:rPr lang="en-US" sz="2400" b="1" spc="100" dirty="0">
                <a:solidFill>
                  <a:schemeClr val="bg1"/>
                </a:solidFill>
                <a:latin typeface="Arial Black" panose="020B0604020202020204" pitchFamily="34" charset="0"/>
                <a:ea typeface="Avenir Book" panose="02000503020000020003" pitchFamily="2" charset="0"/>
                <a:cs typeface="Arial Black" panose="020B0604020202020204" pitchFamily="34" charset="0"/>
              </a:rPr>
              <a:t>COMPARTIDOR</a:t>
            </a:r>
            <a:endParaRPr lang="en-US" sz="2400" b="1" spc="100" dirty="0">
              <a:solidFill>
                <a:schemeClr val="bg1"/>
              </a:solidFill>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D91786F8-96B9-7BB8-91E5-036B3F33E2C9}"/>
              </a:ext>
            </a:extLst>
          </p:cNvPr>
          <p:cNvSpPr txBox="1"/>
          <p:nvPr/>
        </p:nvSpPr>
        <p:spPr>
          <a:xfrm>
            <a:off x="8614167" y="3821338"/>
            <a:ext cx="2931876" cy="369332"/>
          </a:xfrm>
          <a:prstGeom prst="rect">
            <a:avLst/>
          </a:prstGeom>
          <a:noFill/>
        </p:spPr>
        <p:txBody>
          <a:bodyPr wrap="square" lIns="0" tIns="0" rIns="0" bIns="0" anchor="b">
            <a:spAutoFit/>
          </a:bodyPr>
          <a:lstStyle/>
          <a:p>
            <a:pPr algn="ctr"/>
            <a:r>
              <a:rPr lang="en-US" sz="2400" b="1" spc="100" dirty="0">
                <a:solidFill>
                  <a:schemeClr val="bg1"/>
                </a:solidFill>
                <a:latin typeface="Arial Black" panose="020B0604020202020204" pitchFamily="34" charset="0"/>
                <a:ea typeface="Avenir Book" panose="02000503020000020003" pitchFamily="2" charset="0"/>
                <a:cs typeface="Avenir Book" panose="02000503020000020003" pitchFamily="2" charset="0"/>
              </a:rPr>
              <a:t>CONSTRUCTOR</a:t>
            </a:r>
          </a:p>
        </p:txBody>
      </p:sp>
      <p:cxnSp>
        <p:nvCxnSpPr>
          <p:cNvPr id="16" name="Straight Connector 15">
            <a:extLst>
              <a:ext uri="{FF2B5EF4-FFF2-40B4-BE49-F238E27FC236}">
                <a16:creationId xmlns:a16="http://schemas.microsoft.com/office/drawing/2014/main" id="{9B3A13FB-8C7D-E812-5D9B-768A3B5B39A5}"/>
              </a:ext>
            </a:extLst>
          </p:cNvPr>
          <p:cNvCxnSpPr>
            <a:cxnSpLocks/>
          </p:cNvCxnSpPr>
          <p:nvPr/>
        </p:nvCxnSpPr>
        <p:spPr>
          <a:xfrm flipV="1">
            <a:off x="4101416" y="3543694"/>
            <a:ext cx="0" cy="924620"/>
          </a:xfrm>
          <a:prstGeom prst="line">
            <a:avLst/>
          </a:prstGeom>
          <a:ln w="38100" cap="flat">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F423C2-9283-3789-2334-D45DB5497F5C}"/>
              </a:ext>
            </a:extLst>
          </p:cNvPr>
          <p:cNvCxnSpPr>
            <a:cxnSpLocks/>
          </p:cNvCxnSpPr>
          <p:nvPr/>
        </p:nvCxnSpPr>
        <p:spPr>
          <a:xfrm flipV="1">
            <a:off x="8090584" y="3543694"/>
            <a:ext cx="0" cy="924620"/>
          </a:xfrm>
          <a:prstGeom prst="line">
            <a:avLst/>
          </a:prstGeom>
          <a:ln w="38100" cap="flat">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67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200"/>
                                  </p:stCondLst>
                                  <p:childTnLst>
                                    <p:animMotion origin="layout" path="M 0 -5.55112E-17 L 0 0.04028 " pathEditMode="relative" rAng="0" ptsTypes="AA">
                                      <p:cBhvr>
                                        <p:cTn id="9" dur="1000" spd="-100000" fill="hold"/>
                                        <p:tgtEl>
                                          <p:spTgt spid="14"/>
                                        </p:tgtEl>
                                        <p:attrNameLst>
                                          <p:attrName>ppt_x</p:attrName>
                                          <p:attrName>ppt_y</p:attrName>
                                        </p:attrNameLst>
                                      </p:cBhvr>
                                      <p:rCtr x="0" y="2014"/>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2.91667E-6 2.22222E-6 L 2.91667E-6 0.04028 " pathEditMode="relative" rAng="0" ptsTypes="AA">
                                      <p:cBhvr>
                                        <p:cTn id="14" dur="1000" spd="-100000" fill="hold"/>
                                        <p:tgtEl>
                                          <p:spTgt spid="4"/>
                                        </p:tgtEl>
                                        <p:attrNameLst>
                                          <p:attrName>ppt_x</p:attrName>
                                          <p:attrName>ppt_y</p:attrName>
                                        </p:attrNameLst>
                                      </p:cBhvr>
                                      <p:rCtr x="0" y="2014"/>
                                    </p:animMotion>
                                  </p:childTnLst>
                                </p:cTn>
                              </p:par>
                              <p:par>
                                <p:cTn id="15" presetID="10"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grpId="1" nodeType="withEffect">
                                  <p:stCondLst>
                                    <p:cond delay="600"/>
                                  </p:stCondLst>
                                  <p:childTnLst>
                                    <p:animMotion origin="layout" path="M -1.45833E-6 2.22222E-6 L -1.45833E-6 0.04028 " pathEditMode="relative" rAng="0" ptsTypes="AA">
                                      <p:cBhvr>
                                        <p:cTn id="19" dur="1000" spd="-100000" fill="hold"/>
                                        <p:tgtEl>
                                          <p:spTgt spid="9"/>
                                        </p:tgtEl>
                                        <p:attrNameLst>
                                          <p:attrName>ppt_x</p:attrName>
                                          <p:attrName>ppt_y</p:attrName>
                                        </p:attrNameLst>
                                      </p:cBhvr>
                                      <p:rCtr x="0" y="2014"/>
                                    </p:animMotion>
                                  </p:childTnLst>
                                </p:cTn>
                              </p:par>
                              <p:par>
                                <p:cTn id="20" presetID="10" presetClass="entr" presetSubtype="0" fill="hold" grpId="0" nodeType="withEffect">
                                  <p:stCondLst>
                                    <p:cond delay="1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decel="100000" fill="hold" grpId="1" nodeType="withEffect">
                                  <p:stCondLst>
                                    <p:cond delay="1200"/>
                                  </p:stCondLst>
                                  <p:childTnLst>
                                    <p:animMotion origin="layout" path="M -2.70833E-6 2.22222E-6 L -2.70833E-6 0.04028 " pathEditMode="relative" rAng="0" ptsTypes="AA">
                                      <p:cBhvr>
                                        <p:cTn id="24" dur="1000" spd="-100000" fill="hold"/>
                                        <p:tgtEl>
                                          <p:spTgt spid="13"/>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4" grpId="0"/>
      <p:bldP spid="4" grpId="1"/>
      <p:bldP spid="9" grpId="0"/>
      <p:bldP spid="9" grpId="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81C72D83-BD69-48B3-92F2-DE82B8CB5210}"/>
              </a:ext>
            </a:extLst>
          </p:cNvPr>
          <p:cNvGrpSpPr/>
          <p:nvPr/>
        </p:nvGrpSpPr>
        <p:grpSpPr>
          <a:xfrm>
            <a:off x="7495160" y="914399"/>
            <a:ext cx="3267584" cy="749807"/>
            <a:chOff x="7495160" y="914399"/>
            <a:chExt cx="3267584" cy="749807"/>
          </a:xfrm>
        </p:grpSpPr>
        <p:pic>
          <p:nvPicPr>
            <p:cNvPr id="96" name="Graphic 95">
              <a:extLst>
                <a:ext uri="{FF2B5EF4-FFF2-40B4-BE49-F238E27FC236}">
                  <a16:creationId xmlns:a16="http://schemas.microsoft.com/office/drawing/2014/main" id="{734A938C-6E2C-7288-82D1-A6AAA3B41E8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95160" y="914399"/>
              <a:ext cx="3267584" cy="749807"/>
            </a:xfrm>
            <a:prstGeom prst="rect">
              <a:avLst/>
            </a:prstGeom>
          </p:spPr>
        </p:pic>
        <p:sp>
          <p:nvSpPr>
            <p:cNvPr id="97" name="TextBox 96">
              <a:extLst>
                <a:ext uri="{FF2B5EF4-FFF2-40B4-BE49-F238E27FC236}">
                  <a16:creationId xmlns:a16="http://schemas.microsoft.com/office/drawing/2014/main" id="{9418808D-9CC3-AD93-7A3B-5D975584463D}"/>
                </a:ext>
              </a:extLst>
            </p:cNvPr>
            <p:cNvSpPr txBox="1"/>
            <p:nvPr/>
          </p:nvSpPr>
          <p:spPr>
            <a:xfrm>
              <a:off x="7756525" y="984702"/>
              <a:ext cx="2113310" cy="61555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n-US" dirty="0">
                  <a:solidFill>
                    <a:schemeClr val="bg1"/>
                  </a:solidFill>
                  <a:latin typeface="Arial" panose="020B0604020202020204" pitchFamily="34" charset="0"/>
                  <a:cs typeface="Arial" panose="020B0604020202020204" pitchFamily="34" charset="0"/>
                </a:rPr>
                <a:t>CUIDADO MÉDICO PROACTIVO</a:t>
              </a:r>
            </a:p>
          </p:txBody>
        </p:sp>
      </p:grpSp>
      <p:grpSp>
        <p:nvGrpSpPr>
          <p:cNvPr id="98" name="Group 97">
            <a:extLst>
              <a:ext uri="{FF2B5EF4-FFF2-40B4-BE49-F238E27FC236}">
                <a16:creationId xmlns:a16="http://schemas.microsoft.com/office/drawing/2014/main" id="{E7D3DBFA-0260-102D-9E5F-A72363F87151}"/>
              </a:ext>
            </a:extLst>
          </p:cNvPr>
          <p:cNvGrpSpPr/>
          <p:nvPr/>
        </p:nvGrpSpPr>
        <p:grpSpPr>
          <a:xfrm>
            <a:off x="6844158" y="1774766"/>
            <a:ext cx="3918585" cy="749808"/>
            <a:chOff x="6844158" y="1774766"/>
            <a:chExt cx="3918585" cy="749808"/>
          </a:xfrm>
        </p:grpSpPr>
        <p:pic>
          <p:nvPicPr>
            <p:cNvPr id="99" name="Graphic 98">
              <a:extLst>
                <a:ext uri="{FF2B5EF4-FFF2-40B4-BE49-F238E27FC236}">
                  <a16:creationId xmlns:a16="http://schemas.microsoft.com/office/drawing/2014/main" id="{7E39EEA1-1AFD-95FE-45FD-0957BECF8AD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24202" y="1774766"/>
              <a:ext cx="3638541" cy="749808"/>
            </a:xfrm>
            <a:prstGeom prst="rect">
              <a:avLst/>
            </a:prstGeom>
          </p:spPr>
        </p:pic>
        <p:sp>
          <p:nvSpPr>
            <p:cNvPr id="100" name="TextBox 99">
              <a:extLst>
                <a:ext uri="{FF2B5EF4-FFF2-40B4-BE49-F238E27FC236}">
                  <a16:creationId xmlns:a16="http://schemas.microsoft.com/office/drawing/2014/main" id="{F0CF932B-C4CC-FAC0-0E1B-372CEFF1AC9E}"/>
                </a:ext>
              </a:extLst>
            </p:cNvPr>
            <p:cNvSpPr txBox="1"/>
            <p:nvPr/>
          </p:nvSpPr>
          <p:spPr>
            <a:xfrm>
              <a:off x="6844158" y="1841893"/>
              <a:ext cx="3243609" cy="61555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n-US" sz="1600" dirty="0">
                  <a:solidFill>
                    <a:schemeClr val="bg1"/>
                  </a:solidFill>
                  <a:latin typeface="Arial" panose="020B0604020202020204" pitchFamily="34" charset="0"/>
                  <a:cs typeface="Arial" panose="020B0604020202020204" pitchFamily="34" charset="0"/>
                </a:rPr>
                <a:t>AUTOCUIDADO INFORMADO</a:t>
              </a:r>
            </a:p>
          </p:txBody>
        </p:sp>
      </p:grpSp>
      <p:grpSp>
        <p:nvGrpSpPr>
          <p:cNvPr id="101" name="Group 100">
            <a:extLst>
              <a:ext uri="{FF2B5EF4-FFF2-40B4-BE49-F238E27FC236}">
                <a16:creationId xmlns:a16="http://schemas.microsoft.com/office/drawing/2014/main" id="{9FEB7D7E-D9A6-D8A2-89E4-52047F695362}"/>
              </a:ext>
            </a:extLst>
          </p:cNvPr>
          <p:cNvGrpSpPr/>
          <p:nvPr/>
        </p:nvGrpSpPr>
        <p:grpSpPr>
          <a:xfrm>
            <a:off x="10078979" y="1010049"/>
            <a:ext cx="556564" cy="2906438"/>
            <a:chOff x="10078979" y="452748"/>
            <a:chExt cx="556564" cy="2906438"/>
          </a:xfrm>
        </p:grpSpPr>
        <p:sp>
          <p:nvSpPr>
            <p:cNvPr id="102" name="Rectangle 101">
              <a:extLst>
                <a:ext uri="{FF2B5EF4-FFF2-40B4-BE49-F238E27FC236}">
                  <a16:creationId xmlns:a16="http://schemas.microsoft.com/office/drawing/2014/main" id="{B8222A2B-3A9D-863A-A3C5-A447D0BEC7A9}"/>
                </a:ext>
              </a:extLst>
            </p:cNvPr>
            <p:cNvSpPr/>
            <p:nvPr/>
          </p:nvSpPr>
          <p:spPr>
            <a:xfrm>
              <a:off x="10220579" y="2299900"/>
              <a:ext cx="274320" cy="1059286"/>
            </a:xfrm>
            <a:prstGeom prst="rect">
              <a:avLst/>
            </a:prstGeom>
            <a:solidFill>
              <a:srgbClr val="D0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102">
              <a:extLst>
                <a:ext uri="{FF2B5EF4-FFF2-40B4-BE49-F238E27FC236}">
                  <a16:creationId xmlns:a16="http://schemas.microsoft.com/office/drawing/2014/main" id="{CF6C2B3C-096B-9BE7-23FE-A4358E0B99B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078979" y="452748"/>
              <a:ext cx="556564" cy="1935517"/>
            </a:xfrm>
            <a:prstGeom prst="rect">
              <a:avLst/>
            </a:prstGeom>
          </p:spPr>
        </p:pic>
      </p:grpSp>
      <p:grpSp>
        <p:nvGrpSpPr>
          <p:cNvPr id="104" name="Group 103">
            <a:extLst>
              <a:ext uri="{FF2B5EF4-FFF2-40B4-BE49-F238E27FC236}">
                <a16:creationId xmlns:a16="http://schemas.microsoft.com/office/drawing/2014/main" id="{6F35613E-2182-4D49-58D9-6CCA5D24952A}"/>
              </a:ext>
            </a:extLst>
          </p:cNvPr>
          <p:cNvGrpSpPr/>
          <p:nvPr/>
        </p:nvGrpSpPr>
        <p:grpSpPr>
          <a:xfrm>
            <a:off x="6800601" y="2635133"/>
            <a:ext cx="3962143" cy="749807"/>
            <a:chOff x="6800601" y="2635133"/>
            <a:chExt cx="3962143" cy="749807"/>
          </a:xfrm>
        </p:grpSpPr>
        <p:pic>
          <p:nvPicPr>
            <p:cNvPr id="105" name="Graphic 104">
              <a:extLst>
                <a:ext uri="{FF2B5EF4-FFF2-40B4-BE49-F238E27FC236}">
                  <a16:creationId xmlns:a16="http://schemas.microsoft.com/office/drawing/2014/main" id="{F9AF2ABF-43D3-A42D-2E2D-6F83F6F996E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800601" y="2635133"/>
              <a:ext cx="3962143" cy="749807"/>
            </a:xfrm>
            <a:prstGeom prst="rect">
              <a:avLst/>
            </a:prstGeom>
          </p:spPr>
        </p:pic>
        <p:sp>
          <p:nvSpPr>
            <p:cNvPr id="106" name="TextBox 105">
              <a:extLst>
                <a:ext uri="{FF2B5EF4-FFF2-40B4-BE49-F238E27FC236}">
                  <a16:creationId xmlns:a16="http://schemas.microsoft.com/office/drawing/2014/main" id="{6B32F92C-9B07-C2E1-30D5-12FF6E371C18}"/>
                </a:ext>
              </a:extLst>
            </p:cNvPr>
            <p:cNvSpPr txBox="1"/>
            <p:nvPr/>
          </p:nvSpPr>
          <p:spPr>
            <a:xfrm>
              <a:off x="7200900" y="2702261"/>
              <a:ext cx="2668935" cy="61555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n-US" dirty="0">
                  <a:solidFill>
                    <a:schemeClr val="bg1"/>
                  </a:solidFill>
                  <a:latin typeface="Arial" panose="020B0604020202020204" pitchFamily="34" charset="0"/>
                  <a:cs typeface="Arial" panose="020B0604020202020204" pitchFamily="34" charset="0"/>
                </a:rPr>
                <a:t>REDUCCIÓN DE LA TOXICIDAD</a:t>
              </a:r>
            </a:p>
          </p:txBody>
        </p:sp>
      </p:grpSp>
      <p:grpSp>
        <p:nvGrpSpPr>
          <p:cNvPr id="107" name="Group 106">
            <a:extLst>
              <a:ext uri="{FF2B5EF4-FFF2-40B4-BE49-F238E27FC236}">
                <a16:creationId xmlns:a16="http://schemas.microsoft.com/office/drawing/2014/main" id="{8DD9020E-4B0C-172C-A4B2-45620022E80D}"/>
              </a:ext>
            </a:extLst>
          </p:cNvPr>
          <p:cNvGrpSpPr/>
          <p:nvPr/>
        </p:nvGrpSpPr>
        <p:grpSpPr>
          <a:xfrm>
            <a:off x="6490323" y="3495500"/>
            <a:ext cx="4269959" cy="749808"/>
            <a:chOff x="6490323" y="3495500"/>
            <a:chExt cx="4269959" cy="749808"/>
          </a:xfrm>
        </p:grpSpPr>
        <p:pic>
          <p:nvPicPr>
            <p:cNvPr id="108" name="Graphic 107">
              <a:extLst>
                <a:ext uri="{FF2B5EF4-FFF2-40B4-BE49-F238E27FC236}">
                  <a16:creationId xmlns:a16="http://schemas.microsoft.com/office/drawing/2014/main" id="{0C988267-5B0B-B5E2-3697-B9BDDF6BA61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90323" y="3495500"/>
              <a:ext cx="4269959" cy="749808"/>
            </a:xfrm>
            <a:prstGeom prst="rect">
              <a:avLst/>
            </a:prstGeom>
          </p:spPr>
        </p:pic>
        <p:sp>
          <p:nvSpPr>
            <p:cNvPr id="109" name="TextBox 108">
              <a:extLst>
                <a:ext uri="{FF2B5EF4-FFF2-40B4-BE49-F238E27FC236}">
                  <a16:creationId xmlns:a16="http://schemas.microsoft.com/office/drawing/2014/main" id="{B3754EB9-18DF-CD2B-DBF0-B6F3A60E317D}"/>
                </a:ext>
              </a:extLst>
            </p:cNvPr>
            <p:cNvSpPr txBox="1"/>
            <p:nvPr/>
          </p:nvSpPr>
          <p:spPr>
            <a:xfrm>
              <a:off x="6626226" y="3562628"/>
              <a:ext cx="3243610" cy="61555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s-ES" dirty="0">
                  <a:solidFill>
                    <a:schemeClr val="bg1"/>
                  </a:solidFill>
                  <a:latin typeface="Arial" panose="020B0604020202020204" pitchFamily="34" charset="0"/>
                  <a:cs typeface="Arial" panose="020B0604020202020204" pitchFamily="34" charset="0"/>
                </a:rPr>
                <a:t>DESCANSO Y CONTROL DEL ESTRÉS</a:t>
              </a:r>
            </a:p>
          </p:txBody>
        </p:sp>
      </p:grpSp>
      <p:grpSp>
        <p:nvGrpSpPr>
          <p:cNvPr id="110" name="Group 109">
            <a:extLst>
              <a:ext uri="{FF2B5EF4-FFF2-40B4-BE49-F238E27FC236}">
                <a16:creationId xmlns:a16="http://schemas.microsoft.com/office/drawing/2014/main" id="{25748AA8-0176-7F57-22ED-FD826111A7F2}"/>
              </a:ext>
            </a:extLst>
          </p:cNvPr>
          <p:cNvGrpSpPr/>
          <p:nvPr/>
        </p:nvGrpSpPr>
        <p:grpSpPr>
          <a:xfrm>
            <a:off x="6169183" y="4355867"/>
            <a:ext cx="4593560" cy="749808"/>
            <a:chOff x="6169183" y="4355867"/>
            <a:chExt cx="4593560" cy="749808"/>
          </a:xfrm>
        </p:grpSpPr>
        <p:pic>
          <p:nvPicPr>
            <p:cNvPr id="111" name="Graphic 110">
              <a:extLst>
                <a:ext uri="{FF2B5EF4-FFF2-40B4-BE49-F238E27FC236}">
                  <a16:creationId xmlns:a16="http://schemas.microsoft.com/office/drawing/2014/main" id="{AB458541-8087-3EB0-7076-33310517EFF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169183" y="4355867"/>
              <a:ext cx="4593560" cy="749808"/>
            </a:xfrm>
            <a:prstGeom prst="rect">
              <a:avLst/>
            </a:prstGeom>
          </p:spPr>
        </p:pic>
        <p:sp>
          <p:nvSpPr>
            <p:cNvPr id="112" name="TextBox 111">
              <a:extLst>
                <a:ext uri="{FF2B5EF4-FFF2-40B4-BE49-F238E27FC236}">
                  <a16:creationId xmlns:a16="http://schemas.microsoft.com/office/drawing/2014/main" id="{177F166F-6E9C-FC2F-566A-FAD222457EE9}"/>
                </a:ext>
              </a:extLst>
            </p:cNvPr>
            <p:cNvSpPr txBox="1"/>
            <p:nvPr/>
          </p:nvSpPr>
          <p:spPr>
            <a:xfrm>
              <a:off x="6490322" y="4422995"/>
              <a:ext cx="3379513" cy="61555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s-ES" sz="1800" dirty="0">
                  <a:solidFill>
                    <a:schemeClr val="bg1"/>
                  </a:solidFill>
                  <a:effectLst/>
                  <a:latin typeface="Calibri" panose="020F0502020204030204" pitchFamily="34" charset="0"/>
                  <a:ea typeface="Times New Roman" panose="02020603050405020304" pitchFamily="18" charset="0"/>
                </a:rPr>
                <a:t>MOVIMIENTO Y METABOLISMO</a:t>
              </a:r>
              <a:endParaRPr lang="en-US" dirty="0">
                <a:solidFill>
                  <a:schemeClr val="bg1"/>
                </a:solidFill>
                <a:latin typeface="Arial" panose="020B0604020202020204" pitchFamily="34" charset="0"/>
                <a:cs typeface="Arial" panose="020B0604020202020204" pitchFamily="34" charset="0"/>
              </a:endParaRPr>
            </a:p>
          </p:txBody>
        </p:sp>
      </p:grpSp>
      <p:grpSp>
        <p:nvGrpSpPr>
          <p:cNvPr id="113" name="Group 112">
            <a:extLst>
              <a:ext uri="{FF2B5EF4-FFF2-40B4-BE49-F238E27FC236}">
                <a16:creationId xmlns:a16="http://schemas.microsoft.com/office/drawing/2014/main" id="{93B7AAD8-0133-4237-1713-E9AF526CCC78}"/>
              </a:ext>
            </a:extLst>
          </p:cNvPr>
          <p:cNvGrpSpPr/>
          <p:nvPr/>
        </p:nvGrpSpPr>
        <p:grpSpPr>
          <a:xfrm>
            <a:off x="5693422" y="5216236"/>
            <a:ext cx="5069320" cy="749808"/>
            <a:chOff x="5693422" y="5216236"/>
            <a:chExt cx="5069320" cy="749808"/>
          </a:xfrm>
        </p:grpSpPr>
        <p:pic>
          <p:nvPicPr>
            <p:cNvPr id="114" name="Graphic 113">
              <a:extLst>
                <a:ext uri="{FF2B5EF4-FFF2-40B4-BE49-F238E27FC236}">
                  <a16:creationId xmlns:a16="http://schemas.microsoft.com/office/drawing/2014/main" id="{7C882421-2C77-4BD3-81AD-F1B371AE97D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861366" y="5216236"/>
              <a:ext cx="4901376" cy="749808"/>
            </a:xfrm>
            <a:prstGeom prst="rect">
              <a:avLst/>
            </a:prstGeom>
          </p:spPr>
        </p:pic>
        <p:sp>
          <p:nvSpPr>
            <p:cNvPr id="115" name="TextBox 114">
              <a:extLst>
                <a:ext uri="{FF2B5EF4-FFF2-40B4-BE49-F238E27FC236}">
                  <a16:creationId xmlns:a16="http://schemas.microsoft.com/office/drawing/2014/main" id="{D4BC35E6-AD91-E578-3551-ABD33E83603C}"/>
                </a:ext>
              </a:extLst>
            </p:cNvPr>
            <p:cNvSpPr txBox="1"/>
            <p:nvPr/>
          </p:nvSpPr>
          <p:spPr>
            <a:xfrm>
              <a:off x="5693422" y="5283364"/>
              <a:ext cx="4176414" cy="61555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s-ES" sz="2000" dirty="0">
                  <a:solidFill>
                    <a:schemeClr val="bg1"/>
                  </a:solidFill>
                  <a:effectLst/>
                  <a:latin typeface="Calibri" panose="020F0502020204030204" pitchFamily="34" charset="0"/>
                  <a:ea typeface="Times New Roman" panose="02020603050405020304" pitchFamily="18" charset="0"/>
                </a:rPr>
                <a:t>NUTRICIÓN Y DIGESTIÓN</a:t>
              </a:r>
              <a:endParaRPr lang="en-US" sz="2000" dirty="0">
                <a:solidFill>
                  <a:schemeClr val="bg1"/>
                </a:solidFill>
                <a:latin typeface="Arial" panose="020B0604020202020204" pitchFamily="34" charset="0"/>
                <a:cs typeface="Arial" panose="020B0604020202020204" pitchFamily="34" charset="0"/>
              </a:endParaRPr>
            </a:p>
          </p:txBody>
        </p:sp>
      </p:grpSp>
      <p:pic>
        <p:nvPicPr>
          <p:cNvPr id="116" name="Graphic 115">
            <a:extLst>
              <a:ext uri="{FF2B5EF4-FFF2-40B4-BE49-F238E27FC236}">
                <a16:creationId xmlns:a16="http://schemas.microsoft.com/office/drawing/2014/main" id="{73B4D986-98D7-EDA8-D05F-F7F7512A496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077774" y="2574503"/>
            <a:ext cx="557770" cy="3205213"/>
          </a:xfrm>
          <a:prstGeom prst="rect">
            <a:avLst/>
          </a:prstGeom>
        </p:spPr>
      </p:pic>
      <p:sp>
        <p:nvSpPr>
          <p:cNvPr id="117" name="TextBox 116">
            <a:extLst>
              <a:ext uri="{FF2B5EF4-FFF2-40B4-BE49-F238E27FC236}">
                <a16:creationId xmlns:a16="http://schemas.microsoft.com/office/drawing/2014/main" id="{00864351-AFB4-E9D7-90C6-A68C2092AA0B}"/>
              </a:ext>
            </a:extLst>
          </p:cNvPr>
          <p:cNvSpPr txBox="1"/>
          <p:nvPr/>
        </p:nvSpPr>
        <p:spPr>
          <a:xfrm rot="16200000">
            <a:off x="9627272" y="1645762"/>
            <a:ext cx="1458774" cy="263356"/>
          </a:xfrm>
          <a:prstGeom prst="rect">
            <a:avLst/>
          </a:prstGeom>
        </p:spPr>
        <p:txBody>
          <a:bodyPr vert="horz" wrap="square" lIns="0" tIns="0" rIns="0" bIns="0" rtlCol="0" anchor="ctr">
            <a:noAutofit/>
          </a:bodyPr>
          <a:lstStyle/>
          <a:p>
            <a:pPr>
              <a:lnSpc>
                <a:spcPts val="1960"/>
              </a:lnSpc>
              <a:spcBef>
                <a:spcPts val="894"/>
              </a:spcBef>
              <a:tabLst>
                <a:tab pos="2456815" algn="l"/>
              </a:tabLst>
            </a:pPr>
            <a:r>
              <a:rPr lang="es-ES" sz="900" dirty="0"/>
              <a:t>CUIDADO DE LA SALUD </a:t>
            </a:r>
            <a:endParaRPr lang="en-US" sz="900" dirty="0">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575B08DA-C88A-B50F-E0FF-294DB88B0D7D}"/>
              </a:ext>
            </a:extLst>
          </p:cNvPr>
          <p:cNvSpPr txBox="1"/>
          <p:nvPr/>
        </p:nvSpPr>
        <p:spPr>
          <a:xfrm rot="16200000">
            <a:off x="9627272" y="3706337"/>
            <a:ext cx="1458774" cy="263356"/>
          </a:xfrm>
          <a:prstGeom prst="rect">
            <a:avLst/>
          </a:prstGeom>
        </p:spPr>
        <p:txBody>
          <a:bodyPr vert="horz" wrap="square" lIns="0" tIns="0" rIns="0" bIns="0" rtlCol="0" anchor="ctr">
            <a:noAutofit/>
          </a:bodyPr>
          <a:lstStyle/>
          <a:p>
            <a:r>
              <a:rPr lang="es-ES" sz="1400" dirty="0"/>
              <a:t>ESTILO DE VIDA</a:t>
            </a:r>
            <a:endParaRPr lang="en-US" sz="1400" dirty="0"/>
          </a:p>
        </p:txBody>
      </p:sp>
      <p:sp>
        <p:nvSpPr>
          <p:cNvPr id="6" name="TextBox 5">
            <a:extLst>
              <a:ext uri="{FF2B5EF4-FFF2-40B4-BE49-F238E27FC236}">
                <a16:creationId xmlns:a16="http://schemas.microsoft.com/office/drawing/2014/main" id="{EC9A864D-9157-C029-B36A-BD7D902DFD8A}"/>
              </a:ext>
            </a:extLst>
          </p:cNvPr>
          <p:cNvSpPr txBox="1"/>
          <p:nvPr/>
        </p:nvSpPr>
        <p:spPr>
          <a:xfrm>
            <a:off x="423633" y="2503321"/>
            <a:ext cx="5269788" cy="1477328"/>
          </a:xfrm>
          <a:prstGeom prst="rect">
            <a:avLst/>
          </a:prstGeom>
          <a:noFill/>
        </p:spPr>
        <p:txBody>
          <a:bodyPr wrap="square" lIns="0" tIns="0" rIns="0" bIns="0" rtlCol="0" anchor="ctr">
            <a:spAutoFit/>
          </a:bodyPr>
          <a:lstStyle/>
          <a:p>
            <a:pPr algn="ctr"/>
            <a:r>
              <a:rPr lang="en-US" sz="4800" b="1" dirty="0" err="1">
                <a:solidFill>
                  <a:srgbClr val="445362"/>
                </a:solidFill>
                <a:latin typeface="RlwyPPT ExtBd" pitchFamily="2" charset="77"/>
                <a:cs typeface="Arial Black" panose="020B0604020202020204" pitchFamily="34" charset="0"/>
              </a:rPr>
              <a:t>Pirámide</a:t>
            </a:r>
            <a:r>
              <a:rPr lang="en-US" sz="4800" b="1" dirty="0">
                <a:solidFill>
                  <a:srgbClr val="445362"/>
                </a:solidFill>
                <a:latin typeface="RlwyPPT ExtBd" pitchFamily="2" charset="77"/>
                <a:cs typeface="Arial Black" panose="020B0604020202020204" pitchFamily="34" charset="0"/>
              </a:rPr>
              <a:t> de </a:t>
            </a:r>
            <a:r>
              <a:rPr lang="en-US" sz="4800" b="1" dirty="0" err="1">
                <a:solidFill>
                  <a:srgbClr val="445362"/>
                </a:solidFill>
                <a:latin typeface="RlwyPPT ExtBd" pitchFamily="2" charset="77"/>
                <a:cs typeface="Arial Black" panose="020B0604020202020204" pitchFamily="34" charset="0"/>
              </a:rPr>
              <a:t>Bienestar</a:t>
            </a:r>
            <a:endParaRPr lang="en-US" sz="4800" b="1" dirty="0">
              <a:solidFill>
                <a:srgbClr val="445362"/>
              </a:solidFill>
              <a:latin typeface="RlwyPPT ExtBd" pitchFamily="2" charset="77"/>
              <a:cs typeface="Arial Black" panose="020B0604020202020204" pitchFamily="34" charset="0"/>
            </a:endParaRPr>
          </a:p>
        </p:txBody>
      </p:sp>
      <p:cxnSp>
        <p:nvCxnSpPr>
          <p:cNvPr id="7" name="Straight Connector 6">
            <a:extLst>
              <a:ext uri="{FF2B5EF4-FFF2-40B4-BE49-F238E27FC236}">
                <a16:creationId xmlns:a16="http://schemas.microsoft.com/office/drawing/2014/main" id="{DC28E6E9-7731-AD53-5C55-0CCDB4AF848C}"/>
              </a:ext>
            </a:extLst>
          </p:cNvPr>
          <p:cNvCxnSpPr>
            <a:cxnSpLocks/>
          </p:cNvCxnSpPr>
          <p:nvPr/>
        </p:nvCxnSpPr>
        <p:spPr>
          <a:xfrm>
            <a:off x="1484895" y="4082509"/>
            <a:ext cx="3147263" cy="0"/>
          </a:xfrm>
          <a:prstGeom prst="line">
            <a:avLst/>
          </a:prstGeom>
          <a:ln w="38100" cap="rnd">
            <a:solidFill>
              <a:srgbClr val="4453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93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42" presetClass="path" presetSubtype="0" decel="100000" fill="hold" nodeType="withEffect">
                                  <p:stCondLst>
                                    <p:cond delay="100"/>
                                  </p:stCondLst>
                                  <p:childTnLst>
                                    <p:animMotion origin="layout" path="M -8.33333E-7 -3.33333E-6 L 0.01237 0.02848 " pathEditMode="relative" rAng="0" ptsTypes="AA">
                                      <p:cBhvr>
                                        <p:cTn id="9" dur="1000" spd="-100000" fill="hold"/>
                                        <p:tgtEl>
                                          <p:spTgt spid="95"/>
                                        </p:tgtEl>
                                        <p:attrNameLst>
                                          <p:attrName>ppt_x</p:attrName>
                                          <p:attrName>ppt_y</p:attrName>
                                        </p:attrNameLst>
                                      </p:cBhvr>
                                      <p:rCtr x="612" y="1412"/>
                                    </p:animMotion>
                                  </p:childTnLst>
                                </p:cTn>
                              </p:par>
                              <p:par>
                                <p:cTn id="10" presetID="10" presetClass="entr" presetSubtype="0" fill="hold" nodeType="withEffect">
                                  <p:stCondLst>
                                    <p:cond delay="10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par>
                                <p:cTn id="13" presetID="42" presetClass="path" presetSubtype="0" decel="100000" fill="hold" nodeType="withEffect">
                                  <p:stCondLst>
                                    <p:cond delay="100"/>
                                  </p:stCondLst>
                                  <p:childTnLst>
                                    <p:animMotion origin="layout" path="M -8.33333E-7 -3.33333E-6 L 0.01237 0.02848 " pathEditMode="relative" rAng="0" ptsTypes="AA">
                                      <p:cBhvr>
                                        <p:cTn id="14" dur="1000" spd="-100000" fill="hold"/>
                                        <p:tgtEl>
                                          <p:spTgt spid="98"/>
                                        </p:tgtEl>
                                        <p:attrNameLst>
                                          <p:attrName>ppt_x</p:attrName>
                                          <p:attrName>ppt_y</p:attrName>
                                        </p:attrNameLst>
                                      </p:cBhvr>
                                      <p:rCtr x="612" y="1412"/>
                                    </p:animMotion>
                                  </p:childTnLst>
                                </p:cTn>
                              </p:par>
                              <p:par>
                                <p:cTn id="15" presetID="10" presetClass="entr" presetSubtype="0" fill="hold" nodeType="withEffect">
                                  <p:stCondLst>
                                    <p:cond delay="10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par>
                                <p:cTn id="18" presetID="42" presetClass="path" presetSubtype="0" decel="100000" fill="hold" nodeType="withEffect">
                                  <p:stCondLst>
                                    <p:cond delay="100"/>
                                  </p:stCondLst>
                                  <p:childTnLst>
                                    <p:animMotion origin="layout" path="M -8.33333E-7 -3.33333E-6 L 0.01237 0.02848 " pathEditMode="relative" rAng="0" ptsTypes="AA">
                                      <p:cBhvr>
                                        <p:cTn id="19" dur="1000" spd="-100000" fill="hold"/>
                                        <p:tgtEl>
                                          <p:spTgt spid="104"/>
                                        </p:tgtEl>
                                        <p:attrNameLst>
                                          <p:attrName>ppt_x</p:attrName>
                                          <p:attrName>ppt_y</p:attrName>
                                        </p:attrNameLst>
                                      </p:cBhvr>
                                      <p:rCtr x="612" y="1412"/>
                                    </p:animMotion>
                                  </p:childTnLst>
                                </p:cTn>
                              </p:par>
                              <p:par>
                                <p:cTn id="20" presetID="10" presetClass="entr" presetSubtype="0" fill="hold" nodeType="withEffect">
                                  <p:stCondLst>
                                    <p:cond delay="10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42" presetClass="path" presetSubtype="0" decel="100000" fill="hold" nodeType="withEffect">
                                  <p:stCondLst>
                                    <p:cond delay="100"/>
                                  </p:stCondLst>
                                  <p:childTnLst>
                                    <p:animMotion origin="layout" path="M -8.33333E-7 -3.33333E-6 L 0.01237 0.02848 " pathEditMode="relative" rAng="0" ptsTypes="AA">
                                      <p:cBhvr>
                                        <p:cTn id="24" dur="1000" spd="-100000" fill="hold"/>
                                        <p:tgtEl>
                                          <p:spTgt spid="107"/>
                                        </p:tgtEl>
                                        <p:attrNameLst>
                                          <p:attrName>ppt_x</p:attrName>
                                          <p:attrName>ppt_y</p:attrName>
                                        </p:attrNameLst>
                                      </p:cBhvr>
                                      <p:rCtr x="612" y="1412"/>
                                    </p:animMotion>
                                  </p:childTnLst>
                                </p:cTn>
                              </p:par>
                              <p:par>
                                <p:cTn id="25" presetID="10" presetClass="entr" presetSubtype="0" fill="hold" nodeType="withEffect">
                                  <p:stCondLst>
                                    <p:cond delay="10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par>
                                <p:cTn id="28" presetID="42" presetClass="path" presetSubtype="0" decel="100000" fill="hold" nodeType="withEffect">
                                  <p:stCondLst>
                                    <p:cond delay="100"/>
                                  </p:stCondLst>
                                  <p:childTnLst>
                                    <p:animMotion origin="layout" path="M -8.33333E-7 -3.33333E-6 L 0.01237 0.02848 " pathEditMode="relative" rAng="0" ptsTypes="AA">
                                      <p:cBhvr>
                                        <p:cTn id="29" dur="1000" spd="-100000" fill="hold"/>
                                        <p:tgtEl>
                                          <p:spTgt spid="110"/>
                                        </p:tgtEl>
                                        <p:attrNameLst>
                                          <p:attrName>ppt_x</p:attrName>
                                          <p:attrName>ppt_y</p:attrName>
                                        </p:attrNameLst>
                                      </p:cBhvr>
                                      <p:rCtr x="612" y="1412"/>
                                    </p:animMotion>
                                  </p:childTnLst>
                                </p:cTn>
                              </p:par>
                              <p:par>
                                <p:cTn id="30" presetID="10" presetClass="entr" presetSubtype="0" fill="hold" nodeType="withEffect">
                                  <p:stCondLst>
                                    <p:cond delay="100"/>
                                  </p:stCondLst>
                                  <p:childTnLst>
                                    <p:set>
                                      <p:cBhvr>
                                        <p:cTn id="31" dur="1" fill="hold">
                                          <p:stCondLst>
                                            <p:cond delay="0"/>
                                          </p:stCondLst>
                                        </p:cTn>
                                        <p:tgtEl>
                                          <p:spTgt spid="113"/>
                                        </p:tgtEl>
                                        <p:attrNameLst>
                                          <p:attrName>style.visibility</p:attrName>
                                        </p:attrNameLst>
                                      </p:cBhvr>
                                      <p:to>
                                        <p:strVal val="visible"/>
                                      </p:to>
                                    </p:set>
                                    <p:animEffect transition="in" filter="fade">
                                      <p:cBhvr>
                                        <p:cTn id="32" dur="500"/>
                                        <p:tgtEl>
                                          <p:spTgt spid="113"/>
                                        </p:tgtEl>
                                      </p:cBhvr>
                                    </p:animEffect>
                                  </p:childTnLst>
                                </p:cTn>
                              </p:par>
                              <p:par>
                                <p:cTn id="33" presetID="42" presetClass="path" presetSubtype="0" decel="100000" fill="hold" nodeType="withEffect">
                                  <p:stCondLst>
                                    <p:cond delay="100"/>
                                  </p:stCondLst>
                                  <p:childTnLst>
                                    <p:animMotion origin="layout" path="M -8.33333E-7 -3.33333E-6 L 0.01237 0.02848 " pathEditMode="relative" rAng="0" ptsTypes="AA">
                                      <p:cBhvr>
                                        <p:cTn id="34" dur="1000" spd="-100000" fill="hold"/>
                                        <p:tgtEl>
                                          <p:spTgt spid="113"/>
                                        </p:tgtEl>
                                        <p:attrNameLst>
                                          <p:attrName>ppt_x</p:attrName>
                                          <p:attrName>ppt_y</p:attrName>
                                        </p:attrNameLst>
                                      </p:cBhvr>
                                      <p:rCtr x="612" y="1412"/>
                                    </p:animMotion>
                                  </p:childTnLst>
                                </p:cTn>
                              </p:par>
                              <p:par>
                                <p:cTn id="35" presetID="10" presetClass="entr" presetSubtype="0" fill="hold" nodeType="withEffect">
                                  <p:stCondLst>
                                    <p:cond delay="10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par>
                                <p:cTn id="38" presetID="42" presetClass="path" presetSubtype="0" decel="100000" fill="hold" nodeType="withEffect">
                                  <p:stCondLst>
                                    <p:cond delay="100"/>
                                  </p:stCondLst>
                                  <p:childTnLst>
                                    <p:animMotion origin="layout" path="M -8.33333E-7 -3.33333E-6 L 0.01237 0.02848 " pathEditMode="relative" rAng="0" ptsTypes="AA">
                                      <p:cBhvr>
                                        <p:cTn id="39" dur="1000" spd="-100000" fill="hold"/>
                                        <p:tgtEl>
                                          <p:spTgt spid="101"/>
                                        </p:tgtEl>
                                        <p:attrNameLst>
                                          <p:attrName>ppt_x</p:attrName>
                                          <p:attrName>ppt_y</p:attrName>
                                        </p:attrNameLst>
                                      </p:cBhvr>
                                      <p:rCtr x="612" y="1412"/>
                                    </p:animMotion>
                                  </p:childTnLst>
                                </p:cTn>
                              </p:par>
                              <p:par>
                                <p:cTn id="40" presetID="10" presetClass="entr" presetSubtype="0" fill="hold" nodeType="withEffect">
                                  <p:stCondLst>
                                    <p:cond delay="100"/>
                                  </p:stCondLst>
                                  <p:childTnLst>
                                    <p:set>
                                      <p:cBhvr>
                                        <p:cTn id="41" dur="1" fill="hold">
                                          <p:stCondLst>
                                            <p:cond delay="0"/>
                                          </p:stCondLst>
                                        </p:cTn>
                                        <p:tgtEl>
                                          <p:spTgt spid="116"/>
                                        </p:tgtEl>
                                        <p:attrNameLst>
                                          <p:attrName>style.visibility</p:attrName>
                                        </p:attrNameLst>
                                      </p:cBhvr>
                                      <p:to>
                                        <p:strVal val="visible"/>
                                      </p:to>
                                    </p:set>
                                    <p:animEffect transition="in" filter="fade">
                                      <p:cBhvr>
                                        <p:cTn id="42" dur="500"/>
                                        <p:tgtEl>
                                          <p:spTgt spid="116"/>
                                        </p:tgtEl>
                                      </p:cBhvr>
                                    </p:animEffect>
                                  </p:childTnLst>
                                </p:cTn>
                              </p:par>
                              <p:par>
                                <p:cTn id="43" presetID="42" presetClass="path" presetSubtype="0" decel="100000" fill="hold" nodeType="withEffect">
                                  <p:stCondLst>
                                    <p:cond delay="100"/>
                                  </p:stCondLst>
                                  <p:childTnLst>
                                    <p:animMotion origin="layout" path="M -8.33333E-7 -3.33333E-6 L 0.01237 0.02848 " pathEditMode="relative" rAng="0" ptsTypes="AA">
                                      <p:cBhvr>
                                        <p:cTn id="44" dur="1000" spd="-100000" fill="hold"/>
                                        <p:tgtEl>
                                          <p:spTgt spid="116"/>
                                        </p:tgtEl>
                                        <p:attrNameLst>
                                          <p:attrName>ppt_x</p:attrName>
                                          <p:attrName>ppt_y</p:attrName>
                                        </p:attrNameLst>
                                      </p:cBhvr>
                                      <p:rCtr x="612" y="1412"/>
                                    </p:animMotion>
                                  </p:childTnLst>
                                </p:cTn>
                              </p:par>
                              <p:par>
                                <p:cTn id="45" presetID="10" presetClass="entr" presetSubtype="0" fill="hold" grpId="0" nodeType="withEffect">
                                  <p:stCondLst>
                                    <p:cond delay="10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500"/>
                                        <p:tgtEl>
                                          <p:spTgt spid="118"/>
                                        </p:tgtEl>
                                      </p:cBhvr>
                                    </p:animEffect>
                                  </p:childTnLst>
                                </p:cTn>
                              </p:par>
                              <p:par>
                                <p:cTn id="48" presetID="42" presetClass="path" presetSubtype="0" decel="100000" fill="hold" grpId="1" nodeType="withEffect">
                                  <p:stCondLst>
                                    <p:cond delay="100"/>
                                  </p:stCondLst>
                                  <p:childTnLst>
                                    <p:animMotion origin="layout" path="M -8.33333E-7 -3.33333E-6 L 0.01237 0.02848 " pathEditMode="relative" rAng="0" ptsTypes="AA">
                                      <p:cBhvr>
                                        <p:cTn id="49" dur="1000" spd="-100000" fill="hold"/>
                                        <p:tgtEl>
                                          <p:spTgt spid="118"/>
                                        </p:tgtEl>
                                        <p:attrNameLst>
                                          <p:attrName>ppt_x</p:attrName>
                                          <p:attrName>ppt_y</p:attrName>
                                        </p:attrNameLst>
                                      </p:cBhvr>
                                      <p:rCtr x="612" y="1412"/>
                                    </p:animMotion>
                                  </p:childTnLst>
                                </p:cTn>
                              </p:par>
                              <p:par>
                                <p:cTn id="50" presetID="10" presetClass="entr" presetSubtype="0" fill="hold" grpId="0" nodeType="withEffect">
                                  <p:stCondLst>
                                    <p:cond delay="100"/>
                                  </p:stCondLst>
                                  <p:childTnLst>
                                    <p:set>
                                      <p:cBhvr>
                                        <p:cTn id="51" dur="1" fill="hold">
                                          <p:stCondLst>
                                            <p:cond delay="0"/>
                                          </p:stCondLst>
                                        </p:cTn>
                                        <p:tgtEl>
                                          <p:spTgt spid="117"/>
                                        </p:tgtEl>
                                        <p:attrNameLst>
                                          <p:attrName>style.visibility</p:attrName>
                                        </p:attrNameLst>
                                      </p:cBhvr>
                                      <p:to>
                                        <p:strVal val="visible"/>
                                      </p:to>
                                    </p:set>
                                    <p:animEffect transition="in" filter="fade">
                                      <p:cBhvr>
                                        <p:cTn id="52" dur="500"/>
                                        <p:tgtEl>
                                          <p:spTgt spid="117"/>
                                        </p:tgtEl>
                                      </p:cBhvr>
                                    </p:animEffect>
                                  </p:childTnLst>
                                </p:cTn>
                              </p:par>
                              <p:par>
                                <p:cTn id="53" presetID="42" presetClass="path" presetSubtype="0" decel="100000" fill="hold" grpId="1" nodeType="withEffect">
                                  <p:stCondLst>
                                    <p:cond delay="100"/>
                                  </p:stCondLst>
                                  <p:childTnLst>
                                    <p:animMotion origin="layout" path="M -8.33333E-7 -3.33333E-6 L 0.01237 0.02848 " pathEditMode="relative" rAng="0" ptsTypes="AA">
                                      <p:cBhvr>
                                        <p:cTn id="54" dur="1000" spd="-100000" fill="hold"/>
                                        <p:tgtEl>
                                          <p:spTgt spid="117"/>
                                        </p:tgtEl>
                                        <p:attrNameLst>
                                          <p:attrName>ppt_x</p:attrName>
                                          <p:attrName>ppt_y</p:attrName>
                                        </p:attrNameLst>
                                      </p:cBhvr>
                                      <p:rCtr x="612" y="1412"/>
                                    </p:animMotion>
                                  </p:childTnLst>
                                </p:cTn>
                              </p:par>
                              <p:par>
                                <p:cTn id="55" presetID="10"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42" presetClass="path" presetSubtype="0" decel="100000" fill="hold" grpId="1" nodeType="withEffect">
                                  <p:stCondLst>
                                    <p:cond delay="0"/>
                                  </p:stCondLst>
                                  <p:childTnLst>
                                    <p:animMotion origin="layout" path="M -1.25E-6 4.81481E-6 L -1.25E-6 -0.03519 " pathEditMode="relative" rAng="0" ptsTypes="AA">
                                      <p:cBhvr>
                                        <p:cTn id="59" dur="1000" spd="-100000" fill="hold"/>
                                        <p:tgtEl>
                                          <p:spTgt spid="6"/>
                                        </p:tgtEl>
                                        <p:attrNameLst>
                                          <p:attrName>ppt_x</p:attrName>
                                          <p:attrName>ppt_y</p:attrName>
                                        </p:attrNameLst>
                                      </p:cBhvr>
                                      <p:rCtr x="0" y="-1759"/>
                                    </p:animMotion>
                                  </p:childTnLst>
                                </p:cTn>
                              </p:par>
                              <p:par>
                                <p:cTn id="60" presetID="17" presetClass="entr" presetSubtype="10" fill="hold" nodeType="withEffect">
                                  <p:stCondLst>
                                    <p:cond delay="10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7" grpId="1"/>
      <p:bldP spid="118" grpId="0"/>
      <p:bldP spid="118"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14F9250-DDF7-49C9-338C-35D7E92CB2D3}"/>
              </a:ext>
            </a:extLst>
          </p:cNvPr>
          <p:cNvGrpSpPr/>
          <p:nvPr/>
        </p:nvGrpSpPr>
        <p:grpSpPr>
          <a:xfrm>
            <a:off x="9681359" y="1056517"/>
            <a:ext cx="2028914" cy="465571"/>
            <a:chOff x="7495160" y="914399"/>
            <a:chExt cx="3267584" cy="749807"/>
          </a:xfrm>
        </p:grpSpPr>
        <p:pic>
          <p:nvPicPr>
            <p:cNvPr id="21" name="Graphic 20">
              <a:extLst>
                <a:ext uri="{FF2B5EF4-FFF2-40B4-BE49-F238E27FC236}">
                  <a16:creationId xmlns:a16="http://schemas.microsoft.com/office/drawing/2014/main" id="{C28EC7B1-5AFB-8F39-322E-B8A32A46870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495160" y="914399"/>
              <a:ext cx="3267584" cy="749807"/>
            </a:xfrm>
            <a:prstGeom prst="rect">
              <a:avLst/>
            </a:prstGeom>
          </p:spPr>
        </p:pic>
        <p:sp>
          <p:nvSpPr>
            <p:cNvPr id="22" name="TextBox 21">
              <a:extLst>
                <a:ext uri="{FF2B5EF4-FFF2-40B4-BE49-F238E27FC236}">
                  <a16:creationId xmlns:a16="http://schemas.microsoft.com/office/drawing/2014/main" id="{7D7171FE-94D3-6AB5-0A7A-7F3D3756C095}"/>
                </a:ext>
              </a:extLst>
            </p:cNvPr>
            <p:cNvSpPr txBox="1"/>
            <p:nvPr/>
          </p:nvSpPr>
          <p:spPr>
            <a:xfrm>
              <a:off x="7701390" y="984703"/>
              <a:ext cx="2374674" cy="674920"/>
            </a:xfrm>
            <a:prstGeom prst="rect">
              <a:avLst/>
            </a:prstGeom>
          </p:spPr>
          <p:txBody>
            <a:bodyPr vert="horz" wrap="square" lIns="0" tIns="0" rIns="0" bIns="0" rtlCol="0" anchor="ctr">
              <a:noAutofit/>
            </a:bodyPr>
            <a:lstStyle/>
            <a:p>
              <a:pPr algn="r">
                <a:spcBef>
                  <a:spcPts val="894"/>
                </a:spcBef>
                <a:tabLst>
                  <a:tab pos="2456815" algn="l"/>
                </a:tabLst>
              </a:pPr>
              <a:r>
                <a:rPr lang="en-US" sz="1200" dirty="0">
                  <a:solidFill>
                    <a:schemeClr val="bg1"/>
                  </a:solidFill>
                  <a:latin typeface="Arial" panose="020B0604020202020204" pitchFamily="34" charset="0"/>
                  <a:cs typeface="Arial" panose="020B0604020202020204" pitchFamily="34" charset="0"/>
                </a:rPr>
                <a:t>CUIDADO MÉDICO PROACTIVO</a:t>
              </a:r>
            </a:p>
          </p:txBody>
        </p:sp>
      </p:grpSp>
      <p:grpSp>
        <p:nvGrpSpPr>
          <p:cNvPr id="23" name="Group 22">
            <a:extLst>
              <a:ext uri="{FF2B5EF4-FFF2-40B4-BE49-F238E27FC236}">
                <a16:creationId xmlns:a16="http://schemas.microsoft.com/office/drawing/2014/main" id="{FF774CBF-0BA7-F4CF-32B9-1C8FC3D9C1DB}"/>
              </a:ext>
            </a:extLst>
          </p:cNvPr>
          <p:cNvGrpSpPr/>
          <p:nvPr/>
        </p:nvGrpSpPr>
        <p:grpSpPr>
          <a:xfrm>
            <a:off x="10078979" y="-11433350"/>
            <a:ext cx="556564" cy="2906438"/>
            <a:chOff x="10078979" y="452748"/>
            <a:chExt cx="556564" cy="2906438"/>
          </a:xfrm>
        </p:grpSpPr>
        <p:sp>
          <p:nvSpPr>
            <p:cNvPr id="24" name="Rectangle 23">
              <a:extLst>
                <a:ext uri="{FF2B5EF4-FFF2-40B4-BE49-F238E27FC236}">
                  <a16:creationId xmlns:a16="http://schemas.microsoft.com/office/drawing/2014/main" id="{CDCE2692-5CBD-8DB2-CED7-D975656DF145}"/>
                </a:ext>
              </a:extLst>
            </p:cNvPr>
            <p:cNvSpPr/>
            <p:nvPr/>
          </p:nvSpPr>
          <p:spPr>
            <a:xfrm>
              <a:off x="10220579" y="2299900"/>
              <a:ext cx="274320" cy="1059286"/>
            </a:xfrm>
            <a:prstGeom prst="rect">
              <a:avLst/>
            </a:prstGeom>
            <a:solidFill>
              <a:srgbClr val="D0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399C126E-A9F4-3A8F-5372-FD120A23E10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078979" y="452748"/>
              <a:ext cx="556564" cy="1935517"/>
            </a:xfrm>
            <a:prstGeom prst="rect">
              <a:avLst/>
            </a:prstGeom>
          </p:spPr>
        </p:pic>
      </p:grpSp>
      <p:pic>
        <p:nvPicPr>
          <p:cNvPr id="26" name="Graphic 25">
            <a:extLst>
              <a:ext uri="{FF2B5EF4-FFF2-40B4-BE49-F238E27FC236}">
                <a16:creationId xmlns:a16="http://schemas.microsoft.com/office/drawing/2014/main" id="{686F15DC-DE87-FB30-6490-DB328FA7946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077774" y="-5319239"/>
            <a:ext cx="557770" cy="3205213"/>
          </a:xfrm>
          <a:prstGeom prst="rect">
            <a:avLst/>
          </a:prstGeom>
        </p:spPr>
      </p:pic>
      <p:sp>
        <p:nvSpPr>
          <p:cNvPr id="27" name="TextBox 26">
            <a:extLst>
              <a:ext uri="{FF2B5EF4-FFF2-40B4-BE49-F238E27FC236}">
                <a16:creationId xmlns:a16="http://schemas.microsoft.com/office/drawing/2014/main" id="{EBA05C8C-0022-6165-4589-F48F629E44AF}"/>
              </a:ext>
            </a:extLst>
          </p:cNvPr>
          <p:cNvSpPr txBox="1"/>
          <p:nvPr/>
        </p:nvSpPr>
        <p:spPr>
          <a:xfrm rot="16200000">
            <a:off x="9627272" y="-10797637"/>
            <a:ext cx="1458774" cy="263356"/>
          </a:xfrm>
          <a:prstGeom prst="rect">
            <a:avLst/>
          </a:prstGeom>
        </p:spPr>
        <p:txBody>
          <a:bodyPr vert="horz" wrap="square" lIns="0" tIns="0" rIns="0" bIns="0" rtlCol="0" anchor="ctr">
            <a:noAutofit/>
          </a:bodyPr>
          <a:lstStyle/>
          <a:p>
            <a:pPr>
              <a:lnSpc>
                <a:spcPts val="1960"/>
              </a:lnSpc>
              <a:spcBef>
                <a:spcPts val="894"/>
              </a:spcBef>
              <a:tabLst>
                <a:tab pos="2456815" algn="l"/>
              </a:tabLst>
            </a:pPr>
            <a:r>
              <a:rPr lang="en-US" sz="1400">
                <a:latin typeface="Arial" panose="020B0604020202020204" pitchFamily="34" charset="0"/>
                <a:cs typeface="Arial" panose="020B0604020202020204" pitchFamily="34" charset="0"/>
              </a:rPr>
              <a:t>HEALTHCARE</a:t>
            </a:r>
          </a:p>
        </p:txBody>
      </p:sp>
      <p:sp>
        <p:nvSpPr>
          <p:cNvPr id="28" name="TextBox 27">
            <a:extLst>
              <a:ext uri="{FF2B5EF4-FFF2-40B4-BE49-F238E27FC236}">
                <a16:creationId xmlns:a16="http://schemas.microsoft.com/office/drawing/2014/main" id="{6904F86C-3B9F-A1F0-461E-2B9F84797E51}"/>
              </a:ext>
            </a:extLst>
          </p:cNvPr>
          <p:cNvSpPr txBox="1"/>
          <p:nvPr/>
        </p:nvSpPr>
        <p:spPr>
          <a:xfrm rot="16200000">
            <a:off x="9627272" y="-4187405"/>
            <a:ext cx="1458774" cy="263356"/>
          </a:xfrm>
          <a:prstGeom prst="rect">
            <a:avLst/>
          </a:prstGeom>
        </p:spPr>
        <p:txBody>
          <a:bodyPr vert="horz" wrap="square" lIns="0" tIns="0" rIns="0" bIns="0" rtlCol="0" anchor="ctr">
            <a:noAutofit/>
          </a:bodyPr>
          <a:lstStyle/>
          <a:p>
            <a:pPr>
              <a:lnSpc>
                <a:spcPts val="1960"/>
              </a:lnSpc>
              <a:spcBef>
                <a:spcPts val="894"/>
              </a:spcBef>
              <a:tabLst>
                <a:tab pos="2456815" algn="l"/>
              </a:tabLst>
            </a:pPr>
            <a:r>
              <a:rPr lang="en-US" sz="1400">
                <a:latin typeface="Arial" panose="020B0604020202020204" pitchFamily="34" charset="0"/>
                <a:cs typeface="Arial" panose="020B0604020202020204" pitchFamily="34" charset="0"/>
              </a:rPr>
              <a:t>LIFESTYLE</a:t>
            </a:r>
          </a:p>
        </p:txBody>
      </p:sp>
      <p:sp>
        <p:nvSpPr>
          <p:cNvPr id="29" name="Rounded Rectangle 28">
            <a:extLst>
              <a:ext uri="{FF2B5EF4-FFF2-40B4-BE49-F238E27FC236}">
                <a16:creationId xmlns:a16="http://schemas.microsoft.com/office/drawing/2014/main" id="{748D2629-9B66-1710-5B6B-877A244AF299}"/>
              </a:ext>
            </a:extLst>
          </p:cNvPr>
          <p:cNvSpPr/>
          <p:nvPr/>
        </p:nvSpPr>
        <p:spPr>
          <a:xfrm>
            <a:off x="4936022" y="2780098"/>
            <a:ext cx="5396416" cy="466344"/>
          </a:xfrm>
          <a:prstGeom prst="roundRect">
            <a:avLst>
              <a:gd name="adj" fmla="val 50000"/>
            </a:avLst>
          </a:prstGeom>
          <a:solidFill>
            <a:srgbClr val="C2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8BA00B6-8CEB-5F51-66FA-796CF125946E}"/>
              </a:ext>
            </a:extLst>
          </p:cNvPr>
          <p:cNvGrpSpPr/>
          <p:nvPr/>
        </p:nvGrpSpPr>
        <p:grpSpPr>
          <a:xfrm>
            <a:off x="7872259" y="2725594"/>
            <a:ext cx="2763283" cy="594590"/>
            <a:chOff x="6800601" y="2558366"/>
            <a:chExt cx="3962143" cy="950205"/>
          </a:xfrm>
        </p:grpSpPr>
        <p:pic>
          <p:nvPicPr>
            <p:cNvPr id="31" name="Graphic 30">
              <a:extLst>
                <a:ext uri="{FF2B5EF4-FFF2-40B4-BE49-F238E27FC236}">
                  <a16:creationId xmlns:a16="http://schemas.microsoft.com/office/drawing/2014/main" id="{B6E2F64A-A644-28C4-A9FD-F07104608A4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6800601" y="2635133"/>
              <a:ext cx="3962143" cy="749807"/>
            </a:xfrm>
            <a:prstGeom prst="rect">
              <a:avLst/>
            </a:prstGeom>
          </p:spPr>
        </p:pic>
        <p:sp>
          <p:nvSpPr>
            <p:cNvPr id="32" name="TextBox 31">
              <a:extLst>
                <a:ext uri="{FF2B5EF4-FFF2-40B4-BE49-F238E27FC236}">
                  <a16:creationId xmlns:a16="http://schemas.microsoft.com/office/drawing/2014/main" id="{7D0E21B4-5B80-DFB2-54E8-9A2EDD394AF7}"/>
                </a:ext>
              </a:extLst>
            </p:cNvPr>
            <p:cNvSpPr txBox="1"/>
            <p:nvPr/>
          </p:nvSpPr>
          <p:spPr>
            <a:xfrm>
              <a:off x="7200898" y="2558366"/>
              <a:ext cx="3445480" cy="950205"/>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n-US" sz="1200" dirty="0">
                  <a:solidFill>
                    <a:schemeClr val="bg1"/>
                  </a:solidFill>
                  <a:latin typeface="Arial" panose="020B0604020202020204" pitchFamily="34" charset="0"/>
                  <a:cs typeface="Arial" panose="020B0604020202020204" pitchFamily="34" charset="0"/>
                </a:rPr>
                <a:t>REDUCCIÓN DE LA TOXICIDAD</a:t>
              </a:r>
            </a:p>
          </p:txBody>
        </p:sp>
      </p:grpSp>
      <p:grpSp>
        <p:nvGrpSpPr>
          <p:cNvPr id="33" name="Group 32">
            <a:extLst>
              <a:ext uri="{FF2B5EF4-FFF2-40B4-BE49-F238E27FC236}">
                <a16:creationId xmlns:a16="http://schemas.microsoft.com/office/drawing/2014/main" id="{86F074BD-00B1-1151-1939-33E22701CF28}"/>
              </a:ext>
            </a:extLst>
          </p:cNvPr>
          <p:cNvGrpSpPr/>
          <p:nvPr/>
        </p:nvGrpSpPr>
        <p:grpSpPr>
          <a:xfrm>
            <a:off x="5157971" y="2615010"/>
            <a:ext cx="3017249" cy="840350"/>
            <a:chOff x="2393309" y="2498835"/>
            <a:chExt cx="3852862" cy="1073081"/>
          </a:xfrm>
        </p:grpSpPr>
        <p:sp>
          <p:nvSpPr>
            <p:cNvPr id="34" name="Rounded Rectangle 33">
              <a:extLst>
                <a:ext uri="{FF2B5EF4-FFF2-40B4-BE49-F238E27FC236}">
                  <a16:creationId xmlns:a16="http://schemas.microsoft.com/office/drawing/2014/main" id="{7F3054A8-0F3D-9AF8-2540-253976C16F56}"/>
                </a:ext>
              </a:extLst>
            </p:cNvPr>
            <p:cNvSpPr/>
            <p:nvPr/>
          </p:nvSpPr>
          <p:spPr>
            <a:xfrm>
              <a:off x="2393309" y="2498835"/>
              <a:ext cx="3852862" cy="102279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CC1BF2A-FFDB-D33A-31A7-A0BC2848F5DC}"/>
                </a:ext>
              </a:extLst>
            </p:cNvPr>
            <p:cNvGrpSpPr/>
            <p:nvPr/>
          </p:nvGrpSpPr>
          <p:grpSpPr>
            <a:xfrm>
              <a:off x="2527346" y="2565739"/>
              <a:ext cx="3638504" cy="1006177"/>
              <a:chOff x="5235917" y="7657440"/>
              <a:chExt cx="5633357" cy="1557825"/>
            </a:xfrm>
          </p:grpSpPr>
          <p:pic>
            <p:nvPicPr>
              <p:cNvPr id="36" name="Picture 35">
                <a:extLst>
                  <a:ext uri="{FF2B5EF4-FFF2-40B4-BE49-F238E27FC236}">
                    <a16:creationId xmlns:a16="http://schemas.microsoft.com/office/drawing/2014/main" id="{32280784-A9DC-6B57-2B0A-EFC2FF80C1B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5917" y="7657440"/>
                <a:ext cx="3004905" cy="1557825"/>
              </a:xfrm>
              <a:prstGeom prst="rect">
                <a:avLst/>
              </a:prstGeom>
            </p:spPr>
          </p:pic>
          <p:pic>
            <p:nvPicPr>
              <p:cNvPr id="37" name="Picture 36">
                <a:extLst>
                  <a:ext uri="{FF2B5EF4-FFF2-40B4-BE49-F238E27FC236}">
                    <a16:creationId xmlns:a16="http://schemas.microsoft.com/office/drawing/2014/main" id="{91313452-9C7F-E182-4050-F0F4FB3C958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681359" y="7706624"/>
                <a:ext cx="1187915" cy="1313517"/>
              </a:xfrm>
              <a:prstGeom prst="rect">
                <a:avLst/>
              </a:prstGeom>
            </p:spPr>
          </p:pic>
          <p:pic>
            <p:nvPicPr>
              <p:cNvPr id="38" name="Picture 37">
                <a:extLst>
                  <a:ext uri="{FF2B5EF4-FFF2-40B4-BE49-F238E27FC236}">
                    <a16:creationId xmlns:a16="http://schemas.microsoft.com/office/drawing/2014/main" id="{E580E397-86B0-FF02-D7F0-B27AB87AC03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268196" y="7692081"/>
                <a:ext cx="1506620" cy="1322559"/>
              </a:xfrm>
              <a:prstGeom prst="rect">
                <a:avLst/>
              </a:prstGeom>
            </p:spPr>
          </p:pic>
        </p:grpSp>
      </p:grpSp>
      <p:sp>
        <p:nvSpPr>
          <p:cNvPr id="39" name="Rounded Rectangle 38">
            <a:extLst>
              <a:ext uri="{FF2B5EF4-FFF2-40B4-BE49-F238E27FC236}">
                <a16:creationId xmlns:a16="http://schemas.microsoft.com/office/drawing/2014/main" id="{D3B78CB6-904A-2087-9A7D-BD0C72E7B8CC}"/>
              </a:ext>
            </a:extLst>
          </p:cNvPr>
          <p:cNvSpPr/>
          <p:nvPr/>
        </p:nvSpPr>
        <p:spPr>
          <a:xfrm>
            <a:off x="6708172" y="1916498"/>
            <a:ext cx="5002101" cy="466344"/>
          </a:xfrm>
          <a:prstGeom prst="roundRect">
            <a:avLst>
              <a:gd name="adj" fmla="val 50000"/>
            </a:avLst>
          </a:prstGeom>
          <a:solidFill>
            <a:srgbClr val="B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975C13E8-AB01-CB1A-2CD3-00D20109C650}"/>
              </a:ext>
            </a:extLst>
          </p:cNvPr>
          <p:cNvGrpSpPr/>
          <p:nvPr/>
        </p:nvGrpSpPr>
        <p:grpSpPr>
          <a:xfrm>
            <a:off x="8219594" y="1916883"/>
            <a:ext cx="3490680" cy="472038"/>
            <a:chOff x="5140969" y="1774766"/>
            <a:chExt cx="5621774" cy="760222"/>
          </a:xfrm>
        </p:grpSpPr>
        <p:pic>
          <p:nvPicPr>
            <p:cNvPr id="41" name="Graphic 40">
              <a:extLst>
                <a:ext uri="{FF2B5EF4-FFF2-40B4-BE49-F238E27FC236}">
                  <a16:creationId xmlns:a16="http://schemas.microsoft.com/office/drawing/2014/main" id="{405D0F7C-30B9-79D8-A75F-AB470BF6959F}"/>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140969" y="1774766"/>
              <a:ext cx="5621774" cy="749808"/>
            </a:xfrm>
            <a:prstGeom prst="rect">
              <a:avLst/>
            </a:prstGeom>
          </p:spPr>
        </p:pic>
        <p:sp>
          <p:nvSpPr>
            <p:cNvPr id="42" name="TextBox 41">
              <a:extLst>
                <a:ext uri="{FF2B5EF4-FFF2-40B4-BE49-F238E27FC236}">
                  <a16:creationId xmlns:a16="http://schemas.microsoft.com/office/drawing/2014/main" id="{A4CD9971-E479-CF31-FB98-77BBB402636E}"/>
                </a:ext>
              </a:extLst>
            </p:cNvPr>
            <p:cNvSpPr txBox="1"/>
            <p:nvPr/>
          </p:nvSpPr>
          <p:spPr>
            <a:xfrm>
              <a:off x="7058853" y="1789765"/>
              <a:ext cx="3193211" cy="74522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s-ES" sz="1200" dirty="0">
                  <a:solidFill>
                    <a:schemeClr val="bg1"/>
                  </a:solidFill>
                  <a:effectLst/>
                  <a:latin typeface="Calibri" panose="020F0502020204030204" pitchFamily="34" charset="0"/>
                  <a:ea typeface="Times New Roman" panose="02020603050405020304" pitchFamily="18" charset="0"/>
                </a:rPr>
                <a:t>AUTOCUIDADO INFORMADO</a:t>
              </a:r>
              <a:endParaRPr lang="en-US" sz="1200" dirty="0">
                <a:solidFill>
                  <a:schemeClr val="bg1"/>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876789B3-DF3A-347B-33AB-190913B1FA0C}"/>
              </a:ext>
            </a:extLst>
          </p:cNvPr>
          <p:cNvGrpSpPr/>
          <p:nvPr/>
        </p:nvGrpSpPr>
        <p:grpSpPr>
          <a:xfrm>
            <a:off x="6942610" y="1732930"/>
            <a:ext cx="2547707" cy="1002758"/>
            <a:chOff x="4553721" y="1636492"/>
            <a:chExt cx="3253282" cy="1280467"/>
          </a:xfrm>
        </p:grpSpPr>
        <p:sp>
          <p:nvSpPr>
            <p:cNvPr id="44" name="Rounded Rectangle 43">
              <a:extLst>
                <a:ext uri="{FF2B5EF4-FFF2-40B4-BE49-F238E27FC236}">
                  <a16:creationId xmlns:a16="http://schemas.microsoft.com/office/drawing/2014/main" id="{F0FC110E-FECB-AADA-7141-C34000FC22A6}"/>
                </a:ext>
              </a:extLst>
            </p:cNvPr>
            <p:cNvSpPr/>
            <p:nvPr/>
          </p:nvSpPr>
          <p:spPr>
            <a:xfrm>
              <a:off x="4553721" y="1636492"/>
              <a:ext cx="3253282" cy="102279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590531-B0AA-AF5F-1178-B974D5AFB542}"/>
                </a:ext>
              </a:extLst>
            </p:cNvPr>
            <p:cNvGrpSpPr/>
            <p:nvPr/>
          </p:nvGrpSpPr>
          <p:grpSpPr>
            <a:xfrm>
              <a:off x="4647607" y="1650630"/>
              <a:ext cx="3094265" cy="1266329"/>
              <a:chOff x="4830726" y="1589058"/>
              <a:chExt cx="3094265" cy="1266329"/>
            </a:xfrm>
          </p:grpSpPr>
          <p:pic>
            <p:nvPicPr>
              <p:cNvPr id="46" name="Picture 45">
                <a:extLst>
                  <a:ext uri="{FF2B5EF4-FFF2-40B4-BE49-F238E27FC236}">
                    <a16:creationId xmlns:a16="http://schemas.microsoft.com/office/drawing/2014/main" id="{C2AE3D60-A0A9-3A92-6823-F120DC8C956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t="-1"/>
              <a:stretch/>
            </p:blipFill>
            <p:spPr>
              <a:xfrm>
                <a:off x="4830726" y="1589058"/>
                <a:ext cx="2028915" cy="952870"/>
              </a:xfrm>
              <a:prstGeom prst="rect">
                <a:avLst/>
              </a:prstGeom>
            </p:spPr>
          </p:pic>
          <p:grpSp>
            <p:nvGrpSpPr>
              <p:cNvPr id="47" name="Group 46">
                <a:extLst>
                  <a:ext uri="{FF2B5EF4-FFF2-40B4-BE49-F238E27FC236}">
                    <a16:creationId xmlns:a16="http://schemas.microsoft.com/office/drawing/2014/main" id="{D2BAEA6F-EAB1-8B4C-63BC-632A7CD8E194}"/>
                  </a:ext>
                </a:extLst>
              </p:cNvPr>
              <p:cNvGrpSpPr/>
              <p:nvPr/>
            </p:nvGrpSpPr>
            <p:grpSpPr>
              <a:xfrm>
                <a:off x="6830433" y="1663396"/>
                <a:ext cx="1094558" cy="1191991"/>
                <a:chOff x="8339443" y="3192042"/>
                <a:chExt cx="3554733" cy="3871161"/>
              </a:xfrm>
            </p:grpSpPr>
            <p:pic>
              <p:nvPicPr>
                <p:cNvPr id="48" name="Picture 47">
                  <a:extLst>
                    <a:ext uri="{FF2B5EF4-FFF2-40B4-BE49-F238E27FC236}">
                      <a16:creationId xmlns:a16="http://schemas.microsoft.com/office/drawing/2014/main" id="{FB4703FB-3128-7089-358E-7EF15C8BA11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538885" y="3192042"/>
                  <a:ext cx="2355291" cy="3871161"/>
                </a:xfrm>
                <a:prstGeom prst="rect">
                  <a:avLst/>
                </a:prstGeom>
              </p:spPr>
            </p:pic>
            <p:pic>
              <p:nvPicPr>
                <p:cNvPr id="49" name="Picture 48">
                  <a:extLst>
                    <a:ext uri="{FF2B5EF4-FFF2-40B4-BE49-F238E27FC236}">
                      <a16:creationId xmlns:a16="http://schemas.microsoft.com/office/drawing/2014/main" id="{0A6B16C2-8169-F9A3-B29C-504C2B1424B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440699" y="3833126"/>
                  <a:ext cx="478420" cy="2432381"/>
                </a:xfrm>
                <a:prstGeom prst="rect">
                  <a:avLst/>
                </a:prstGeom>
              </p:spPr>
            </p:pic>
            <p:pic>
              <p:nvPicPr>
                <p:cNvPr id="50" name="Picture 49">
                  <a:extLst>
                    <a:ext uri="{FF2B5EF4-FFF2-40B4-BE49-F238E27FC236}">
                      <a16:creationId xmlns:a16="http://schemas.microsoft.com/office/drawing/2014/main" id="{7ABD9D45-4708-C3E2-D016-30AC6D598E7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339443" y="4108650"/>
                  <a:ext cx="688974" cy="1888527"/>
                </a:xfrm>
                <a:prstGeom prst="rect">
                  <a:avLst/>
                </a:prstGeom>
              </p:spPr>
            </p:pic>
            <p:pic>
              <p:nvPicPr>
                <p:cNvPr id="51" name="Picture 50">
                  <a:extLst>
                    <a:ext uri="{FF2B5EF4-FFF2-40B4-BE49-F238E27FC236}">
                      <a16:creationId xmlns:a16="http://schemas.microsoft.com/office/drawing/2014/main" id="{D68EF91D-AC7F-E9C0-3E8F-1470D4125F4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930556" y="4108650"/>
                  <a:ext cx="571855" cy="1911007"/>
                </a:xfrm>
                <a:prstGeom prst="rect">
                  <a:avLst/>
                </a:prstGeom>
              </p:spPr>
            </p:pic>
          </p:grpSp>
        </p:grpSp>
      </p:grpSp>
      <p:sp>
        <p:nvSpPr>
          <p:cNvPr id="52" name="Rounded Rectangle 51">
            <a:extLst>
              <a:ext uri="{FF2B5EF4-FFF2-40B4-BE49-F238E27FC236}">
                <a16:creationId xmlns:a16="http://schemas.microsoft.com/office/drawing/2014/main" id="{6D11CFC9-3291-472B-D92B-75A811719FC7}"/>
              </a:ext>
            </a:extLst>
          </p:cNvPr>
          <p:cNvSpPr/>
          <p:nvPr/>
        </p:nvSpPr>
        <p:spPr>
          <a:xfrm>
            <a:off x="4094119" y="3637618"/>
            <a:ext cx="4450123" cy="466344"/>
          </a:xfrm>
          <a:prstGeom prst="roundRect">
            <a:avLst>
              <a:gd name="adj" fmla="val 50000"/>
            </a:avLst>
          </a:prstGeom>
          <a:solidFill>
            <a:srgbClr val="4C7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7373EED-9533-71B9-4260-D56AB390B378}"/>
              </a:ext>
            </a:extLst>
          </p:cNvPr>
          <p:cNvGrpSpPr/>
          <p:nvPr/>
        </p:nvGrpSpPr>
        <p:grpSpPr>
          <a:xfrm>
            <a:off x="5908981" y="3637616"/>
            <a:ext cx="3393465" cy="568651"/>
            <a:chOff x="6490323" y="3495501"/>
            <a:chExt cx="4269959" cy="915821"/>
          </a:xfrm>
        </p:grpSpPr>
        <p:pic>
          <p:nvPicPr>
            <p:cNvPr id="54" name="Graphic 53">
              <a:extLst>
                <a:ext uri="{FF2B5EF4-FFF2-40B4-BE49-F238E27FC236}">
                  <a16:creationId xmlns:a16="http://schemas.microsoft.com/office/drawing/2014/main" id="{77616F37-6CCE-998C-8F6E-076CCC506D52}"/>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490323" y="3495501"/>
              <a:ext cx="4269959" cy="749809"/>
            </a:xfrm>
            <a:prstGeom prst="rect">
              <a:avLst/>
            </a:prstGeom>
          </p:spPr>
        </p:pic>
        <p:sp>
          <p:nvSpPr>
            <p:cNvPr id="55" name="TextBox 54">
              <a:extLst>
                <a:ext uri="{FF2B5EF4-FFF2-40B4-BE49-F238E27FC236}">
                  <a16:creationId xmlns:a16="http://schemas.microsoft.com/office/drawing/2014/main" id="{E3948D01-8F7A-1E8C-BA77-EC6350EDC4B9}"/>
                </a:ext>
              </a:extLst>
            </p:cNvPr>
            <p:cNvSpPr txBox="1"/>
            <p:nvPr/>
          </p:nvSpPr>
          <p:spPr>
            <a:xfrm>
              <a:off x="6626227" y="3562629"/>
              <a:ext cx="3921290" cy="84869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s-ES" sz="1300" dirty="0">
                  <a:solidFill>
                    <a:schemeClr val="bg1"/>
                  </a:solidFill>
                  <a:latin typeface="Arial" panose="020B0604020202020204" pitchFamily="34" charset="0"/>
                  <a:cs typeface="Arial" panose="020B0604020202020204" pitchFamily="34" charset="0"/>
                </a:rPr>
                <a:t>DESCANSO Y CONTROL DEL ESTRÉS</a:t>
              </a:r>
            </a:p>
          </p:txBody>
        </p:sp>
      </p:grpSp>
      <p:sp>
        <p:nvSpPr>
          <p:cNvPr id="56" name="Rounded Rectangle 55">
            <a:extLst>
              <a:ext uri="{FF2B5EF4-FFF2-40B4-BE49-F238E27FC236}">
                <a16:creationId xmlns:a16="http://schemas.microsoft.com/office/drawing/2014/main" id="{D7C411DD-FBEE-AAD8-A05B-75DA9EBFB396}"/>
              </a:ext>
            </a:extLst>
          </p:cNvPr>
          <p:cNvSpPr/>
          <p:nvPr/>
        </p:nvSpPr>
        <p:spPr>
          <a:xfrm>
            <a:off x="4417391" y="3472416"/>
            <a:ext cx="1575974" cy="80096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3915D03B-6EFD-287D-6C92-AF94E1A490D6}"/>
              </a:ext>
            </a:extLst>
          </p:cNvPr>
          <p:cNvGrpSpPr/>
          <p:nvPr/>
        </p:nvGrpSpPr>
        <p:grpSpPr>
          <a:xfrm>
            <a:off x="4592045" y="3534538"/>
            <a:ext cx="1207414" cy="698534"/>
            <a:chOff x="2505022" y="6004425"/>
            <a:chExt cx="5024738" cy="2906997"/>
          </a:xfrm>
        </p:grpSpPr>
        <p:pic>
          <p:nvPicPr>
            <p:cNvPr id="58" name="Picture 57">
              <a:extLst>
                <a:ext uri="{FF2B5EF4-FFF2-40B4-BE49-F238E27FC236}">
                  <a16:creationId xmlns:a16="http://schemas.microsoft.com/office/drawing/2014/main" id="{4DE1A169-061D-87F5-09E7-D177C98AE48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80232" y="6287256"/>
              <a:ext cx="874851" cy="2185166"/>
            </a:xfrm>
            <a:prstGeom prst="rect">
              <a:avLst/>
            </a:prstGeom>
          </p:spPr>
        </p:pic>
        <p:pic>
          <p:nvPicPr>
            <p:cNvPr id="59" name="Picture 58">
              <a:extLst>
                <a:ext uri="{FF2B5EF4-FFF2-40B4-BE49-F238E27FC236}">
                  <a16:creationId xmlns:a16="http://schemas.microsoft.com/office/drawing/2014/main" id="{B0B73477-191C-B7C9-57AB-E13882D3547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712146" y="6004425"/>
              <a:ext cx="591373" cy="2467997"/>
            </a:xfrm>
            <a:prstGeom prst="rect">
              <a:avLst/>
            </a:prstGeom>
          </p:spPr>
        </p:pic>
        <p:pic>
          <p:nvPicPr>
            <p:cNvPr id="60" name="Picture 59">
              <a:extLst>
                <a:ext uri="{FF2B5EF4-FFF2-40B4-BE49-F238E27FC236}">
                  <a16:creationId xmlns:a16="http://schemas.microsoft.com/office/drawing/2014/main" id="{491633CB-B79B-C213-CAD4-5CB4100A55F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3742223" y="6287256"/>
              <a:ext cx="869368" cy="2185169"/>
            </a:xfrm>
            <a:prstGeom prst="rect">
              <a:avLst/>
            </a:prstGeom>
          </p:spPr>
        </p:pic>
        <p:pic>
          <p:nvPicPr>
            <p:cNvPr id="61" name="Picture 60">
              <a:extLst>
                <a:ext uri="{FF2B5EF4-FFF2-40B4-BE49-F238E27FC236}">
                  <a16:creationId xmlns:a16="http://schemas.microsoft.com/office/drawing/2014/main" id="{D1D98C77-A3D2-D2F6-082D-1992C0526144}"/>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303520" y="6111448"/>
              <a:ext cx="1226240" cy="2799974"/>
            </a:xfrm>
            <a:prstGeom prst="rect">
              <a:avLst/>
            </a:prstGeom>
          </p:spPr>
        </p:pic>
        <p:pic>
          <p:nvPicPr>
            <p:cNvPr id="62" name="Picture 61">
              <a:extLst>
                <a:ext uri="{FF2B5EF4-FFF2-40B4-BE49-F238E27FC236}">
                  <a16:creationId xmlns:a16="http://schemas.microsoft.com/office/drawing/2014/main" id="{01B5BF66-C458-E11A-1F26-C9C7E3867E16}"/>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2505022" y="6060008"/>
              <a:ext cx="1346859" cy="2537046"/>
            </a:xfrm>
            <a:prstGeom prst="rect">
              <a:avLst/>
            </a:prstGeom>
          </p:spPr>
        </p:pic>
      </p:grpSp>
      <p:sp>
        <p:nvSpPr>
          <p:cNvPr id="63" name="Rounded Rectangle 62">
            <a:extLst>
              <a:ext uri="{FF2B5EF4-FFF2-40B4-BE49-F238E27FC236}">
                <a16:creationId xmlns:a16="http://schemas.microsoft.com/office/drawing/2014/main" id="{72AD9075-C3A3-400C-9039-F2262518EB4F}"/>
              </a:ext>
            </a:extLst>
          </p:cNvPr>
          <p:cNvSpPr/>
          <p:nvPr/>
        </p:nvSpPr>
        <p:spPr>
          <a:xfrm>
            <a:off x="2294709" y="4495297"/>
            <a:ext cx="5423677" cy="466344"/>
          </a:xfrm>
          <a:prstGeom prst="roundRect">
            <a:avLst>
              <a:gd name="adj" fmla="val 50000"/>
            </a:avLst>
          </a:prstGeom>
          <a:solidFill>
            <a:srgbClr val="F5A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E0CD6C93-A439-B6A7-0C72-4DFFC6AF5B6A}"/>
              </a:ext>
            </a:extLst>
          </p:cNvPr>
          <p:cNvGrpSpPr/>
          <p:nvPr/>
        </p:nvGrpSpPr>
        <p:grpSpPr>
          <a:xfrm>
            <a:off x="4866146" y="4497985"/>
            <a:ext cx="2852240" cy="465572"/>
            <a:chOff x="6169183" y="4355867"/>
            <a:chExt cx="4593560" cy="749808"/>
          </a:xfrm>
          <a:solidFill>
            <a:srgbClr val="3B8643"/>
          </a:solidFill>
        </p:grpSpPr>
        <p:pic>
          <p:nvPicPr>
            <p:cNvPr id="65" name="Graphic 64">
              <a:extLst>
                <a:ext uri="{FF2B5EF4-FFF2-40B4-BE49-F238E27FC236}">
                  <a16:creationId xmlns:a16="http://schemas.microsoft.com/office/drawing/2014/main" id="{0327861E-59FD-CD50-6784-CA37EAE27B60}"/>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6169183" y="4355867"/>
              <a:ext cx="4593560" cy="749808"/>
            </a:xfrm>
            <a:prstGeom prst="rect">
              <a:avLst/>
            </a:prstGeom>
          </p:spPr>
        </p:pic>
        <p:sp>
          <p:nvSpPr>
            <p:cNvPr id="66" name="TextBox 65">
              <a:extLst>
                <a:ext uri="{FF2B5EF4-FFF2-40B4-BE49-F238E27FC236}">
                  <a16:creationId xmlns:a16="http://schemas.microsoft.com/office/drawing/2014/main" id="{420A5C0A-541C-616C-BB1E-3ACE9B5A34AE}"/>
                </a:ext>
              </a:extLst>
            </p:cNvPr>
            <p:cNvSpPr txBox="1"/>
            <p:nvPr/>
          </p:nvSpPr>
          <p:spPr>
            <a:xfrm>
              <a:off x="6490322" y="4422995"/>
              <a:ext cx="3379513" cy="615553"/>
            </a:xfrm>
            <a:prstGeom prst="rect">
              <a:avLst/>
            </a:prstGeom>
            <a:noFill/>
          </p:spPr>
          <p:txBody>
            <a:bodyPr vert="horz" wrap="square" lIns="0" tIns="0" rIns="0" bIns="0" rtlCol="0" anchor="ctr">
              <a:noAutofit/>
            </a:bodyPr>
            <a:lstStyle/>
            <a:p>
              <a:pPr algn="r">
                <a:lnSpc>
                  <a:spcPts val="1960"/>
                </a:lnSpc>
                <a:spcBef>
                  <a:spcPts val="894"/>
                </a:spcBef>
                <a:tabLst>
                  <a:tab pos="2456815" algn="l"/>
                </a:tabLst>
              </a:pPr>
              <a:r>
                <a:rPr lang="es-ES" sz="1200" dirty="0">
                  <a:solidFill>
                    <a:schemeClr val="bg1"/>
                  </a:solidFill>
                  <a:effectLst/>
                  <a:latin typeface="Calibri" panose="020F0502020204030204" pitchFamily="34" charset="0"/>
                  <a:ea typeface="Times New Roman" panose="02020603050405020304" pitchFamily="18" charset="0"/>
                </a:rPr>
                <a:t>MOVIMIENTO Y METABOLISMO</a:t>
              </a:r>
              <a:endParaRPr lang="en-US" sz="1200" dirty="0">
                <a:solidFill>
                  <a:schemeClr val="bg1"/>
                </a:solidFill>
                <a:latin typeface="Arial" panose="020B0604020202020204" pitchFamily="34" charset="0"/>
                <a:cs typeface="Arial" panose="020B0604020202020204" pitchFamily="34" charset="0"/>
              </a:endParaRPr>
            </a:p>
          </p:txBody>
        </p:sp>
      </p:grpSp>
      <p:sp>
        <p:nvSpPr>
          <p:cNvPr id="67" name="Rounded Rectangle 66">
            <a:extLst>
              <a:ext uri="{FF2B5EF4-FFF2-40B4-BE49-F238E27FC236}">
                <a16:creationId xmlns:a16="http://schemas.microsoft.com/office/drawing/2014/main" id="{A6C0ADD4-69C3-EE3C-7FB0-929E2657936A}"/>
              </a:ext>
            </a:extLst>
          </p:cNvPr>
          <p:cNvSpPr/>
          <p:nvPr/>
        </p:nvSpPr>
        <p:spPr>
          <a:xfrm>
            <a:off x="2575933" y="4330095"/>
            <a:ext cx="2368566" cy="80096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A66636F9-6BFA-852B-6405-1844105AC0A0}"/>
              </a:ext>
            </a:extLst>
          </p:cNvPr>
          <p:cNvGrpSpPr/>
          <p:nvPr/>
        </p:nvGrpSpPr>
        <p:grpSpPr>
          <a:xfrm>
            <a:off x="2750875" y="4349692"/>
            <a:ext cx="2063580" cy="862583"/>
            <a:chOff x="178304" y="4077411"/>
            <a:chExt cx="2797090" cy="1169191"/>
          </a:xfrm>
        </p:grpSpPr>
        <p:grpSp>
          <p:nvGrpSpPr>
            <p:cNvPr id="69" name="Group 68">
              <a:extLst>
                <a:ext uri="{FF2B5EF4-FFF2-40B4-BE49-F238E27FC236}">
                  <a16:creationId xmlns:a16="http://schemas.microsoft.com/office/drawing/2014/main" id="{9EA11B70-6929-9182-3D39-7F51DE67014B}"/>
                </a:ext>
              </a:extLst>
            </p:cNvPr>
            <p:cNvGrpSpPr/>
            <p:nvPr/>
          </p:nvGrpSpPr>
          <p:grpSpPr>
            <a:xfrm>
              <a:off x="178304" y="4077411"/>
              <a:ext cx="586984" cy="1169191"/>
              <a:chOff x="8433928" y="6242525"/>
              <a:chExt cx="1297174" cy="2583793"/>
            </a:xfrm>
          </p:grpSpPr>
          <p:pic>
            <p:nvPicPr>
              <p:cNvPr id="77" name="Picture 76">
                <a:extLst>
                  <a:ext uri="{FF2B5EF4-FFF2-40B4-BE49-F238E27FC236}">
                    <a16:creationId xmlns:a16="http://schemas.microsoft.com/office/drawing/2014/main" id="{9712D9AE-3211-75AD-DF0A-6B661CF35E27}"/>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9167936" y="6944347"/>
                <a:ext cx="563166" cy="1881971"/>
              </a:xfrm>
              <a:prstGeom prst="rect">
                <a:avLst/>
              </a:prstGeom>
            </p:spPr>
          </p:pic>
          <p:pic>
            <p:nvPicPr>
              <p:cNvPr id="78" name="Picture 77">
                <a:extLst>
                  <a:ext uri="{FF2B5EF4-FFF2-40B4-BE49-F238E27FC236}">
                    <a16:creationId xmlns:a16="http://schemas.microsoft.com/office/drawing/2014/main" id="{811ABB29-935A-2711-5E40-ADCE73EED77D}"/>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8433928" y="6242525"/>
                <a:ext cx="1020558" cy="2537542"/>
              </a:xfrm>
              <a:prstGeom prst="rect">
                <a:avLst/>
              </a:prstGeom>
            </p:spPr>
          </p:pic>
        </p:grpSp>
        <p:grpSp>
          <p:nvGrpSpPr>
            <p:cNvPr id="70" name="Group 69">
              <a:extLst>
                <a:ext uri="{FF2B5EF4-FFF2-40B4-BE49-F238E27FC236}">
                  <a16:creationId xmlns:a16="http://schemas.microsoft.com/office/drawing/2014/main" id="{E2FC18EE-8730-7375-DB1C-C496FBCDCD48}"/>
                </a:ext>
              </a:extLst>
            </p:cNvPr>
            <p:cNvGrpSpPr/>
            <p:nvPr/>
          </p:nvGrpSpPr>
          <p:grpSpPr>
            <a:xfrm>
              <a:off x="799790" y="4143963"/>
              <a:ext cx="2175604" cy="879292"/>
              <a:chOff x="3100618" y="2439079"/>
              <a:chExt cx="8741028" cy="3532778"/>
            </a:xfrm>
          </p:grpSpPr>
          <p:pic>
            <p:nvPicPr>
              <p:cNvPr id="71" name="Picture 70">
                <a:extLst>
                  <a:ext uri="{FF2B5EF4-FFF2-40B4-BE49-F238E27FC236}">
                    <a16:creationId xmlns:a16="http://schemas.microsoft.com/office/drawing/2014/main" id="{03EF4E65-A403-4B29-13E3-DE7A8C936AE3}"/>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8715911" y="2693101"/>
                <a:ext cx="2482809" cy="3239529"/>
              </a:xfrm>
              <a:prstGeom prst="rect">
                <a:avLst/>
              </a:prstGeom>
              <a:effectLst>
                <a:reflection blurRad="6350" stA="44000" endPos="6540" dir="5400000" sy="-100000" algn="bl" rotWithShape="0"/>
              </a:effectLst>
            </p:spPr>
          </p:pic>
          <p:pic>
            <p:nvPicPr>
              <p:cNvPr id="72" name="Picture 71">
                <a:extLst>
                  <a:ext uri="{FF2B5EF4-FFF2-40B4-BE49-F238E27FC236}">
                    <a16:creationId xmlns:a16="http://schemas.microsoft.com/office/drawing/2014/main" id="{685E522D-F9DE-B6E4-C0E8-806E51E7C54B}"/>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4574976" y="2439079"/>
                <a:ext cx="4646867" cy="3493550"/>
              </a:xfrm>
              <a:prstGeom prst="rect">
                <a:avLst/>
              </a:prstGeom>
              <a:effectLst>
                <a:reflection blurRad="6350" stA="44000" endPos="6540" dir="5400000" sy="-100000" algn="bl" rotWithShape="0"/>
              </a:effectLst>
            </p:spPr>
          </p:pic>
          <p:pic>
            <p:nvPicPr>
              <p:cNvPr id="73" name="Picture 72">
                <a:extLst>
                  <a:ext uri="{FF2B5EF4-FFF2-40B4-BE49-F238E27FC236}">
                    <a16:creationId xmlns:a16="http://schemas.microsoft.com/office/drawing/2014/main" id="{17A812A4-C815-ED23-9D5A-8A1342CA6191}"/>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l="-2755" r="-2755"/>
              <a:stretch/>
            </p:blipFill>
            <p:spPr>
              <a:xfrm>
                <a:off x="4461054" y="3625593"/>
                <a:ext cx="1212344" cy="2271411"/>
              </a:xfrm>
              <a:prstGeom prst="rect">
                <a:avLst/>
              </a:prstGeom>
              <a:effectLst>
                <a:reflection blurRad="6350" stA="44000" endPos="6540" dir="5400000" sy="-100000" algn="bl" rotWithShape="0"/>
              </a:effectLst>
            </p:spPr>
          </p:pic>
          <p:pic>
            <p:nvPicPr>
              <p:cNvPr id="74" name="Picture 73">
                <a:extLst>
                  <a:ext uri="{FF2B5EF4-FFF2-40B4-BE49-F238E27FC236}">
                    <a16:creationId xmlns:a16="http://schemas.microsoft.com/office/drawing/2014/main" id="{50203D52-DEAB-2A47-8B51-A2E7076791E4}"/>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10446634" y="3207771"/>
                <a:ext cx="1395012" cy="2764086"/>
              </a:xfrm>
              <a:prstGeom prst="rect">
                <a:avLst/>
              </a:prstGeom>
              <a:effectLst>
                <a:reflection blurRad="6350" stA="44000" endPos="6540" dir="5400000" sy="-100000" algn="bl" rotWithShape="0"/>
              </a:effectLst>
            </p:spPr>
          </p:pic>
          <p:pic>
            <p:nvPicPr>
              <p:cNvPr id="75" name="Picture 74">
                <a:extLst>
                  <a:ext uri="{FF2B5EF4-FFF2-40B4-BE49-F238E27FC236}">
                    <a16:creationId xmlns:a16="http://schemas.microsoft.com/office/drawing/2014/main" id="{40251AEA-D09C-4678-CAFA-B8B2194A7508}"/>
                  </a:ext>
                </a:extLst>
              </p:cNvPr>
              <p:cNvPicPr>
                <a:picLocks noChangeAspect="1"/>
              </p:cNvPicPr>
              <p:nvPr/>
            </p:nvPicPr>
            <p:blipFill rotWithShape="1">
              <a:blip r:embed="rId36" cstate="print">
                <a:extLst>
                  <a:ext uri="{28A0092B-C50C-407E-A947-70E740481C1C}">
                    <a14:useLocalDpi xmlns:a14="http://schemas.microsoft.com/office/drawing/2010/main"/>
                  </a:ext>
                </a:extLst>
              </a:blip>
              <a:srcRect/>
              <a:stretch/>
            </p:blipFill>
            <p:spPr>
              <a:xfrm>
                <a:off x="3100618" y="4030484"/>
                <a:ext cx="520521" cy="1878110"/>
              </a:xfrm>
              <a:prstGeom prst="rect">
                <a:avLst/>
              </a:prstGeom>
              <a:effectLst>
                <a:reflection blurRad="6350" stA="44000" endPos="6540" dir="5400000" sy="-100000" algn="bl" rotWithShape="0"/>
              </a:effectLst>
            </p:spPr>
          </p:pic>
          <p:pic>
            <p:nvPicPr>
              <p:cNvPr id="76" name="Picture 75">
                <a:extLst>
                  <a:ext uri="{FF2B5EF4-FFF2-40B4-BE49-F238E27FC236}">
                    <a16:creationId xmlns:a16="http://schemas.microsoft.com/office/drawing/2014/main" id="{B74F380E-C3B0-5FAA-37DC-D9A997D5D477}"/>
                  </a:ext>
                </a:extLst>
              </p:cNvPr>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3617387" y="3820969"/>
                <a:ext cx="876612" cy="2074995"/>
              </a:xfrm>
              <a:prstGeom prst="rect">
                <a:avLst/>
              </a:prstGeom>
              <a:effectLst>
                <a:reflection blurRad="6350" stA="44000" endPos="6540" dir="5400000" sy="-100000" algn="bl" rotWithShape="0"/>
              </a:effectLst>
            </p:spPr>
          </p:pic>
        </p:grpSp>
      </p:grpSp>
      <p:sp>
        <p:nvSpPr>
          <p:cNvPr id="79" name="Rounded Rectangle 78">
            <a:extLst>
              <a:ext uri="{FF2B5EF4-FFF2-40B4-BE49-F238E27FC236}">
                <a16:creationId xmlns:a16="http://schemas.microsoft.com/office/drawing/2014/main" id="{00351A0B-16CE-8572-87B3-105373C0EEC0}"/>
              </a:ext>
            </a:extLst>
          </p:cNvPr>
          <p:cNvSpPr/>
          <p:nvPr/>
        </p:nvSpPr>
        <p:spPr>
          <a:xfrm>
            <a:off x="495299" y="5358354"/>
            <a:ext cx="5423677" cy="466344"/>
          </a:xfrm>
          <a:prstGeom prst="roundRect">
            <a:avLst>
              <a:gd name="adj" fmla="val 50000"/>
            </a:avLst>
          </a:prstGeom>
          <a:solidFill>
            <a:srgbClr val="3B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32C85F12-5E32-CDCF-80AA-21F995C8CFA9}"/>
              </a:ext>
            </a:extLst>
          </p:cNvPr>
          <p:cNvGrpSpPr/>
          <p:nvPr/>
        </p:nvGrpSpPr>
        <p:grpSpPr>
          <a:xfrm>
            <a:off x="2875608" y="5358354"/>
            <a:ext cx="3043368" cy="465572"/>
            <a:chOff x="5861366" y="5216236"/>
            <a:chExt cx="4901376" cy="749808"/>
          </a:xfrm>
        </p:grpSpPr>
        <p:pic>
          <p:nvPicPr>
            <p:cNvPr id="81" name="Graphic 80">
              <a:extLst>
                <a:ext uri="{FF2B5EF4-FFF2-40B4-BE49-F238E27FC236}">
                  <a16:creationId xmlns:a16="http://schemas.microsoft.com/office/drawing/2014/main" id="{5138DD18-5836-FA79-E438-0F63A053D156}"/>
                </a:ext>
              </a:extLst>
            </p:cNvPr>
            <p:cNvPicPr>
              <a:picLocks noChangeAspect="1"/>
            </p:cNvPicPr>
            <p:nvPr/>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5861366" y="5216236"/>
              <a:ext cx="4901376" cy="749808"/>
            </a:xfrm>
            <a:prstGeom prst="rect">
              <a:avLst/>
            </a:prstGeom>
          </p:spPr>
        </p:pic>
        <p:sp>
          <p:nvSpPr>
            <p:cNvPr id="82" name="TextBox 81">
              <a:extLst>
                <a:ext uri="{FF2B5EF4-FFF2-40B4-BE49-F238E27FC236}">
                  <a16:creationId xmlns:a16="http://schemas.microsoft.com/office/drawing/2014/main" id="{952CED94-542B-499D-5FA7-5F4E087677E8}"/>
                </a:ext>
              </a:extLst>
            </p:cNvPr>
            <p:cNvSpPr txBox="1"/>
            <p:nvPr/>
          </p:nvSpPr>
          <p:spPr>
            <a:xfrm>
              <a:off x="6134100" y="5283364"/>
              <a:ext cx="3735735" cy="615553"/>
            </a:xfrm>
            <a:prstGeom prst="rect">
              <a:avLst/>
            </a:prstGeom>
          </p:spPr>
          <p:txBody>
            <a:bodyPr vert="horz" wrap="square" lIns="0" tIns="0" rIns="0" bIns="0" rtlCol="0" anchor="ctr">
              <a:noAutofit/>
            </a:bodyPr>
            <a:lstStyle/>
            <a:p>
              <a:pPr algn="r">
                <a:lnSpc>
                  <a:spcPts val="1960"/>
                </a:lnSpc>
                <a:spcBef>
                  <a:spcPts val="894"/>
                </a:spcBef>
                <a:tabLst>
                  <a:tab pos="2456815" algn="l"/>
                </a:tabLst>
              </a:pPr>
              <a:r>
                <a:rPr lang="es-ES" sz="1300" dirty="0">
                  <a:solidFill>
                    <a:schemeClr val="bg1"/>
                  </a:solidFill>
                  <a:effectLst/>
                  <a:latin typeface="Calibri" panose="020F0502020204030204" pitchFamily="34" charset="0"/>
                  <a:ea typeface="Times New Roman" panose="02020603050405020304" pitchFamily="18" charset="0"/>
                </a:rPr>
                <a:t>NUTRICIÓN Y DIGESTIÓN</a:t>
              </a:r>
              <a:endParaRPr lang="en-US" sz="1300" dirty="0">
                <a:solidFill>
                  <a:schemeClr val="bg1"/>
                </a:solidFill>
                <a:latin typeface="Arial" panose="020B0604020202020204" pitchFamily="34" charset="0"/>
                <a:cs typeface="Arial" panose="020B0604020202020204" pitchFamily="34" charset="0"/>
              </a:endParaRPr>
            </a:p>
          </p:txBody>
        </p:sp>
      </p:grpSp>
      <p:sp>
        <p:nvSpPr>
          <p:cNvPr id="83" name="Rounded Rectangle 82">
            <a:extLst>
              <a:ext uri="{FF2B5EF4-FFF2-40B4-BE49-F238E27FC236}">
                <a16:creationId xmlns:a16="http://schemas.microsoft.com/office/drawing/2014/main" id="{9B4A4924-EBD5-1471-FEE3-1AA81EAF2A28}"/>
              </a:ext>
            </a:extLst>
          </p:cNvPr>
          <p:cNvSpPr/>
          <p:nvPr/>
        </p:nvSpPr>
        <p:spPr>
          <a:xfrm>
            <a:off x="728355" y="5193152"/>
            <a:ext cx="2641616" cy="80096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7430ACC9-D8E4-07B0-BFCD-1D1CB5EF7094}"/>
              </a:ext>
            </a:extLst>
          </p:cNvPr>
          <p:cNvGrpSpPr/>
          <p:nvPr/>
        </p:nvGrpSpPr>
        <p:grpSpPr>
          <a:xfrm>
            <a:off x="850819" y="5227568"/>
            <a:ext cx="2387123" cy="715040"/>
            <a:chOff x="3866449" y="5156245"/>
            <a:chExt cx="3844486" cy="1151579"/>
          </a:xfrm>
        </p:grpSpPr>
        <p:pic>
          <p:nvPicPr>
            <p:cNvPr id="85" name="Picture 84">
              <a:extLst>
                <a:ext uri="{FF2B5EF4-FFF2-40B4-BE49-F238E27FC236}">
                  <a16:creationId xmlns:a16="http://schemas.microsoft.com/office/drawing/2014/main" id="{96FB65AA-175F-A9E5-FA2D-44E78FEA26E9}"/>
                </a:ext>
              </a:extLst>
            </p:cNvPr>
            <p:cNvPicPr>
              <a:picLocks noChangeAspect="1"/>
            </p:cNvPicPr>
            <p:nvPr/>
          </p:nvPicPr>
          <p:blipFill rotWithShape="1">
            <a:blip r:embed="rId40" cstate="print">
              <a:extLst>
                <a:ext uri="{28A0092B-C50C-407E-A947-70E740481C1C}">
                  <a14:useLocalDpi xmlns:a14="http://schemas.microsoft.com/office/drawing/2010/main"/>
                </a:ext>
              </a:extLst>
            </a:blip>
            <a:srcRect/>
            <a:stretch/>
          </p:blipFill>
          <p:spPr>
            <a:xfrm>
              <a:off x="3866449" y="5300390"/>
              <a:ext cx="1492775" cy="1007434"/>
            </a:xfrm>
            <a:prstGeom prst="rect">
              <a:avLst/>
            </a:prstGeom>
          </p:spPr>
        </p:pic>
        <p:pic>
          <p:nvPicPr>
            <p:cNvPr id="86" name="Picture 85">
              <a:extLst>
                <a:ext uri="{FF2B5EF4-FFF2-40B4-BE49-F238E27FC236}">
                  <a16:creationId xmlns:a16="http://schemas.microsoft.com/office/drawing/2014/main" id="{7F2D7B5B-7ED7-F274-8916-487C3263DC06}"/>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5260769" y="5156245"/>
              <a:ext cx="2450166" cy="1151579"/>
            </a:xfrm>
            <a:prstGeom prst="rect">
              <a:avLst/>
            </a:prstGeom>
          </p:spPr>
        </p:pic>
      </p:grpSp>
      <p:sp>
        <p:nvSpPr>
          <p:cNvPr id="2" name="TextBox 1">
            <a:extLst>
              <a:ext uri="{FF2B5EF4-FFF2-40B4-BE49-F238E27FC236}">
                <a16:creationId xmlns:a16="http://schemas.microsoft.com/office/drawing/2014/main" id="{63734A81-4A01-B88D-FE4C-F1889BEF11C1}"/>
              </a:ext>
            </a:extLst>
          </p:cNvPr>
          <p:cNvSpPr txBox="1"/>
          <p:nvPr/>
        </p:nvSpPr>
        <p:spPr>
          <a:xfrm>
            <a:off x="423633" y="627387"/>
            <a:ext cx="5269788" cy="1477328"/>
          </a:xfrm>
          <a:prstGeom prst="rect">
            <a:avLst/>
          </a:prstGeom>
          <a:noFill/>
        </p:spPr>
        <p:txBody>
          <a:bodyPr wrap="square" lIns="0" tIns="0" rIns="0" bIns="0" rtlCol="0" anchor="ctr">
            <a:spAutoFit/>
          </a:bodyPr>
          <a:lstStyle/>
          <a:p>
            <a:pPr algn="ctr"/>
            <a:r>
              <a:rPr lang="en-US" sz="4800" b="1" dirty="0" err="1">
                <a:solidFill>
                  <a:srgbClr val="445362"/>
                </a:solidFill>
                <a:latin typeface="RlwyPPT ExtBd" pitchFamily="2" charset="77"/>
                <a:cs typeface="Arial Black" panose="020B0604020202020204" pitchFamily="34" charset="0"/>
              </a:rPr>
              <a:t>Pirámide</a:t>
            </a:r>
            <a:r>
              <a:rPr lang="en-US" sz="4800" b="1" dirty="0">
                <a:solidFill>
                  <a:srgbClr val="445362"/>
                </a:solidFill>
                <a:latin typeface="RlwyPPT ExtBd" pitchFamily="2" charset="77"/>
                <a:cs typeface="Arial Black" panose="020B0604020202020204" pitchFamily="34" charset="0"/>
              </a:rPr>
              <a:t> de </a:t>
            </a:r>
            <a:r>
              <a:rPr lang="en-US" sz="4800" b="1" dirty="0" err="1">
                <a:solidFill>
                  <a:srgbClr val="445362"/>
                </a:solidFill>
                <a:latin typeface="RlwyPPT ExtBd" pitchFamily="2" charset="77"/>
                <a:cs typeface="Arial Black" panose="020B0604020202020204" pitchFamily="34" charset="0"/>
              </a:rPr>
              <a:t>Bienestar</a:t>
            </a:r>
            <a:endParaRPr lang="en-US" sz="4800" b="1" dirty="0">
              <a:solidFill>
                <a:srgbClr val="445362"/>
              </a:solidFill>
              <a:latin typeface="RlwyPPT ExtBd" pitchFamily="2" charset="77"/>
              <a:cs typeface="Arial Black" panose="020B0604020202020204" pitchFamily="34" charset="0"/>
            </a:endParaRPr>
          </a:p>
        </p:txBody>
      </p:sp>
      <p:cxnSp>
        <p:nvCxnSpPr>
          <p:cNvPr id="3" name="Straight Connector 2">
            <a:extLst>
              <a:ext uri="{FF2B5EF4-FFF2-40B4-BE49-F238E27FC236}">
                <a16:creationId xmlns:a16="http://schemas.microsoft.com/office/drawing/2014/main" id="{97464F09-4E6D-EE44-DABB-AAF81DD5DC9E}"/>
              </a:ext>
            </a:extLst>
          </p:cNvPr>
          <p:cNvCxnSpPr>
            <a:cxnSpLocks/>
          </p:cNvCxnSpPr>
          <p:nvPr/>
        </p:nvCxnSpPr>
        <p:spPr>
          <a:xfrm>
            <a:off x="1484895" y="2206575"/>
            <a:ext cx="3147263" cy="0"/>
          </a:xfrm>
          <a:prstGeom prst="line">
            <a:avLst/>
          </a:prstGeom>
          <a:ln w="38100" cap="rnd">
            <a:solidFill>
              <a:srgbClr val="4453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27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6207-66ED-DB0B-9143-5F55D71DB804}"/>
              </a:ext>
            </a:extLst>
          </p:cNvPr>
          <p:cNvSpPr>
            <a:spLocks noGrp="1"/>
          </p:cNvSpPr>
          <p:nvPr>
            <p:ph type="title"/>
          </p:nvPr>
        </p:nvSpPr>
        <p:spPr/>
        <p:txBody>
          <a:bodyPr/>
          <a:lstStyle/>
          <a:p>
            <a:r>
              <a:rPr lang="en-US" dirty="0"/>
              <a:t>En esta </a:t>
            </a:r>
            <a:r>
              <a:rPr lang="en-US" dirty="0" err="1"/>
              <a:t>clase</a:t>
            </a:r>
            <a:r>
              <a:rPr lang="en-US" dirty="0"/>
              <a:t>, </a:t>
            </a:r>
            <a:r>
              <a:rPr lang="en-US" dirty="0" err="1"/>
              <a:t>tu</a:t>
            </a:r>
            <a:r>
              <a:rPr lang="en-US" dirty="0"/>
              <a:t>….</a:t>
            </a:r>
          </a:p>
        </p:txBody>
      </p:sp>
      <p:sp>
        <p:nvSpPr>
          <p:cNvPr id="18" name="Text Placeholder 17">
            <a:extLst>
              <a:ext uri="{FF2B5EF4-FFF2-40B4-BE49-F238E27FC236}">
                <a16:creationId xmlns:a16="http://schemas.microsoft.com/office/drawing/2014/main" id="{EEFC0D3F-2FA3-1DC7-6752-F144F8D9CA33}"/>
              </a:ext>
            </a:extLst>
          </p:cNvPr>
          <p:cNvSpPr>
            <a:spLocks noGrp="1"/>
          </p:cNvSpPr>
          <p:nvPr>
            <p:ph type="body" sz="quarter" idx="10"/>
          </p:nvPr>
        </p:nvSpPr>
        <p:spPr>
          <a:xfrm>
            <a:off x="518887" y="1899909"/>
            <a:ext cx="7730592" cy="3378200"/>
          </a:xfrm>
        </p:spPr>
        <p:txBody>
          <a:bodyPr/>
          <a:lstStyle/>
          <a:p>
            <a:pPr marL="342900" indent="-342900">
              <a:buFont typeface="Arial" panose="020B0604020202020204" pitchFamily="34" charset="0"/>
              <a:buChar char="•"/>
            </a:pPr>
            <a:r>
              <a:rPr lang="es-ES" dirty="0"/>
              <a:t>Obtendrás una comprensión de baños en el bosque</a:t>
            </a:r>
            <a:r>
              <a:rPr lang="en-US" dirty="0"/>
              <a:t>.</a:t>
            </a:r>
          </a:p>
          <a:p>
            <a:pPr marL="342900" indent="-342900">
              <a:buFont typeface="Arial" panose="020B0604020202020204" pitchFamily="34" charset="0"/>
              <a:buChar char="•"/>
            </a:pPr>
            <a:r>
              <a:rPr lang="es-ES" dirty="0"/>
              <a:t>Conocerás los beneficios para la salud de los baños en el bosque y cómo disfrutar de una experiencia similar, sin necesidad de un bosque</a:t>
            </a:r>
            <a:r>
              <a:rPr lang="en-US" dirty="0"/>
              <a:t>.</a:t>
            </a:r>
          </a:p>
          <a:p>
            <a:pPr marL="342900" indent="-342900">
              <a:buFont typeface="Arial" panose="020B0604020202020204" pitchFamily="34" charset="0"/>
              <a:buChar char="•"/>
            </a:pPr>
            <a:r>
              <a:rPr lang="es-ES" dirty="0"/>
              <a:t>Descubrirás los tres sencillos pasos de </a:t>
            </a:r>
            <a:r>
              <a:rPr lang="en-US" i="1" dirty="0" err="1"/>
              <a:t>shinrin-yoku</a:t>
            </a:r>
            <a:r>
              <a:rPr lang="en-US" dirty="0"/>
              <a:t>.</a:t>
            </a:r>
          </a:p>
          <a:p>
            <a:pPr marL="342900" indent="-342900">
              <a:buFont typeface="Arial" panose="020B0604020202020204" pitchFamily="34" charset="0"/>
              <a:buChar char="•"/>
            </a:pPr>
            <a:endParaRPr lang="en-US" dirty="0"/>
          </a:p>
        </p:txBody>
      </p:sp>
      <p:pic>
        <p:nvPicPr>
          <p:cNvPr id="19" name="Picture 18">
            <a:extLst>
              <a:ext uri="{FF2B5EF4-FFF2-40B4-BE49-F238E27FC236}">
                <a16:creationId xmlns:a16="http://schemas.microsoft.com/office/drawing/2014/main" id="{4D8323D6-488C-570D-6A75-7F6DAA12C652}"/>
              </a:ext>
            </a:extLst>
          </p:cNvPr>
          <p:cNvPicPr>
            <a:picLocks noChangeAspect="1"/>
          </p:cNvPicPr>
          <p:nvPr/>
        </p:nvPicPr>
        <p:blipFill>
          <a:blip r:embed="rId3"/>
          <a:srcRect/>
          <a:stretch/>
        </p:blipFill>
        <p:spPr>
          <a:xfrm>
            <a:off x="9552217" y="1123632"/>
            <a:ext cx="1017173" cy="4471727"/>
          </a:xfrm>
          <a:prstGeom prst="rect">
            <a:avLst/>
          </a:prstGeom>
          <a:effectLst>
            <a:reflection blurRad="78413" stA="43000" endPos="6000" dir="5400000" sy="-100000" algn="bl" rotWithShape="0"/>
          </a:effectLst>
        </p:spPr>
      </p:pic>
    </p:spTree>
    <p:extLst>
      <p:ext uri="{BB962C8B-B14F-4D97-AF65-F5344CB8AC3E}">
        <p14:creationId xmlns:p14="http://schemas.microsoft.com/office/powerpoint/2010/main" val="20342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nodeType="withEffect">
                                  <p:stCondLst>
                                    <p:cond delay="0"/>
                                  </p:stCondLst>
                                  <p:childTnLst>
                                    <p:animMotion origin="layout" path="M -2.08333E-7 -4.81481E-6 L 0.01237 0.02848 " pathEditMode="relative" rAng="0" ptsTypes="AA">
                                      <p:cBhvr>
                                        <p:cTn id="9" dur="1000" spd="-100000" fill="hold"/>
                                        <p:tgtEl>
                                          <p:spTgt spid="19"/>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E935-95B2-2261-3F28-E87FC90A4C50}"/>
              </a:ext>
            </a:extLst>
          </p:cNvPr>
          <p:cNvSpPr>
            <a:spLocks noGrp="1"/>
          </p:cNvSpPr>
          <p:nvPr>
            <p:ph type="title"/>
          </p:nvPr>
        </p:nvSpPr>
        <p:spPr/>
        <p:txBody>
          <a:bodyPr/>
          <a:lstStyle/>
          <a:p>
            <a:r>
              <a:rPr lang="en-US" dirty="0"/>
              <a:t>¿</a:t>
            </a:r>
            <a:r>
              <a:rPr lang="en-US" dirty="0" err="1"/>
              <a:t>Qué</a:t>
            </a:r>
            <a:r>
              <a:rPr lang="en-US" dirty="0"/>
              <a:t> es </a:t>
            </a:r>
            <a:r>
              <a:rPr lang="en-US" i="1" dirty="0" err="1"/>
              <a:t>Shinrin-Yoku</a:t>
            </a:r>
            <a:r>
              <a:rPr lang="en-US" dirty="0"/>
              <a:t>?</a:t>
            </a:r>
          </a:p>
        </p:txBody>
      </p:sp>
    </p:spTree>
    <p:extLst>
      <p:ext uri="{BB962C8B-B14F-4D97-AF65-F5344CB8AC3E}">
        <p14:creationId xmlns:p14="http://schemas.microsoft.com/office/powerpoint/2010/main" val="37494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798A-23D8-FA4C-CACB-945358A5D825}"/>
              </a:ext>
            </a:extLst>
          </p:cNvPr>
          <p:cNvSpPr>
            <a:spLocks noGrp="1"/>
          </p:cNvSpPr>
          <p:nvPr>
            <p:ph type="title"/>
          </p:nvPr>
        </p:nvSpPr>
        <p:spPr/>
        <p:txBody>
          <a:bodyPr/>
          <a:lstStyle/>
          <a:p>
            <a:r>
              <a:rPr lang="en-US" dirty="0"/>
              <a:t>¿</a:t>
            </a:r>
            <a:r>
              <a:rPr lang="en-US" dirty="0" err="1"/>
              <a:t>Porqué</a:t>
            </a:r>
            <a:r>
              <a:rPr lang="en-US" dirty="0"/>
              <a:t> es </a:t>
            </a:r>
            <a:r>
              <a:rPr lang="en-US" i="1" dirty="0" err="1"/>
              <a:t>Shinrin-Yoku</a:t>
            </a:r>
            <a:r>
              <a:rPr lang="en-US" dirty="0"/>
              <a:t> </a:t>
            </a:r>
            <a:r>
              <a:rPr lang="en-US" dirty="0" err="1"/>
              <a:t>importante</a:t>
            </a:r>
            <a:r>
              <a:rPr lang="en-US" dirty="0"/>
              <a:t>?</a:t>
            </a:r>
          </a:p>
        </p:txBody>
      </p:sp>
    </p:spTree>
    <p:extLst>
      <p:ext uri="{BB962C8B-B14F-4D97-AF65-F5344CB8AC3E}">
        <p14:creationId xmlns:p14="http://schemas.microsoft.com/office/powerpoint/2010/main" val="250151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739EF9-693C-6E00-8CE7-4C1B0DDF46D2}"/>
              </a:ext>
            </a:extLst>
          </p:cNvPr>
          <p:cNvSpPr>
            <a:spLocks noGrp="1"/>
          </p:cNvSpPr>
          <p:nvPr>
            <p:ph type="title"/>
          </p:nvPr>
        </p:nvSpPr>
        <p:spPr/>
        <p:txBody>
          <a:bodyPr/>
          <a:lstStyle/>
          <a:p>
            <a:r>
              <a:rPr lang="en-US" dirty="0"/>
              <a:t>Tres pasos simples</a:t>
            </a:r>
          </a:p>
        </p:txBody>
      </p:sp>
    </p:spTree>
    <p:extLst>
      <p:ext uri="{BB962C8B-B14F-4D97-AF65-F5344CB8AC3E}">
        <p14:creationId xmlns:p14="http://schemas.microsoft.com/office/powerpoint/2010/main" val="355503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2BAA4-2C30-AA71-E3E6-1132CA0AB9DF}"/>
              </a:ext>
            </a:extLst>
          </p:cNvPr>
          <p:cNvSpPr>
            <a:spLocks noGrp="1"/>
          </p:cNvSpPr>
          <p:nvPr>
            <p:ph type="title"/>
          </p:nvPr>
        </p:nvSpPr>
        <p:spPr/>
        <p:txBody>
          <a:bodyPr/>
          <a:lstStyle/>
          <a:p>
            <a:r>
              <a:rPr lang="en-US" dirty="0"/>
              <a:t>Primer paso</a:t>
            </a:r>
          </a:p>
        </p:txBody>
      </p:sp>
      <p:sp>
        <p:nvSpPr>
          <p:cNvPr id="5" name="Text Placeholder 4">
            <a:extLst>
              <a:ext uri="{FF2B5EF4-FFF2-40B4-BE49-F238E27FC236}">
                <a16:creationId xmlns:a16="http://schemas.microsoft.com/office/drawing/2014/main" id="{182B609D-A825-D380-93BB-1FF3E99464EE}"/>
              </a:ext>
            </a:extLst>
          </p:cNvPr>
          <p:cNvSpPr>
            <a:spLocks noGrp="1"/>
          </p:cNvSpPr>
          <p:nvPr>
            <p:ph type="body" sz="quarter" idx="10"/>
          </p:nvPr>
        </p:nvSpPr>
        <p:spPr/>
        <p:txBody>
          <a:bodyPr/>
          <a:lstStyle/>
          <a:p>
            <a:pPr marL="0" indent="0">
              <a:buNone/>
            </a:pPr>
            <a:r>
              <a:rPr lang="en-US" dirty="0" err="1">
                <a:cs typeface="Calibri" panose="020F0502020204030204"/>
              </a:rPr>
              <a:t>Desconéctate</a:t>
            </a:r>
            <a:r>
              <a:rPr lang="en-US" dirty="0">
                <a:cs typeface="Calibri" panose="020F0502020204030204"/>
              </a:rPr>
              <a:t> de </a:t>
            </a:r>
            <a:r>
              <a:rPr lang="en-US" dirty="0" err="1">
                <a:cs typeface="Calibri" panose="020F0502020204030204"/>
              </a:rPr>
              <a:t>tu</a:t>
            </a:r>
            <a:r>
              <a:rPr lang="en-US" dirty="0">
                <a:cs typeface="Calibri" panose="020F0502020204030204"/>
              </a:rPr>
              <a:t> </a:t>
            </a:r>
            <a:r>
              <a:rPr lang="en-US" dirty="0" err="1">
                <a:cs typeface="Calibri" panose="020F0502020204030204"/>
              </a:rPr>
              <a:t>rutina</a:t>
            </a:r>
            <a:r>
              <a:rPr lang="en-US" dirty="0">
                <a:cs typeface="Calibri" panose="020F0502020204030204"/>
              </a:rPr>
              <a:t> </a:t>
            </a:r>
            <a:r>
              <a:rPr lang="en-US" dirty="0" err="1">
                <a:cs typeface="Calibri" panose="020F0502020204030204"/>
              </a:rPr>
              <a:t>diaria</a:t>
            </a:r>
            <a:r>
              <a:rPr lang="en-US" dirty="0">
                <a:cs typeface="Calibri" panose="020F0502020204030204"/>
              </a:rPr>
              <a:t>.</a:t>
            </a:r>
          </a:p>
        </p:txBody>
      </p:sp>
      <p:pic>
        <p:nvPicPr>
          <p:cNvPr id="6" name="Picture 5">
            <a:extLst>
              <a:ext uri="{FF2B5EF4-FFF2-40B4-BE49-F238E27FC236}">
                <a16:creationId xmlns:a16="http://schemas.microsoft.com/office/drawing/2014/main" id="{7017946C-7DA6-594D-CB44-34ABD410654E}"/>
              </a:ext>
            </a:extLst>
          </p:cNvPr>
          <p:cNvPicPr>
            <a:picLocks noChangeAspect="1"/>
          </p:cNvPicPr>
          <p:nvPr/>
        </p:nvPicPr>
        <p:blipFill>
          <a:blip r:embed="rId4"/>
          <a:srcRect/>
          <a:stretch/>
        </p:blipFill>
        <p:spPr>
          <a:xfrm>
            <a:off x="5168653" y="2390487"/>
            <a:ext cx="1216066" cy="1216066"/>
          </a:xfrm>
          <a:prstGeom prst="rect">
            <a:avLst/>
          </a:prstGeom>
        </p:spPr>
      </p:pic>
    </p:spTree>
    <p:extLst>
      <p:ext uri="{BB962C8B-B14F-4D97-AF65-F5344CB8AC3E}">
        <p14:creationId xmlns:p14="http://schemas.microsoft.com/office/powerpoint/2010/main" val="195064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0"/>
                                  </p:stCondLst>
                                  <p:childTnLst>
                                    <p:animMotion origin="layout" path="M 1.875E-6 1.48148E-6 L 1.875E-6 0.03472 " pathEditMode="relative" rAng="0" ptsTypes="AA">
                                      <p:cBhvr>
                                        <p:cTn id="9" dur="1000" spd="-100000" fill="hold"/>
                                        <p:tgtEl>
                                          <p:spTgt spid="6"/>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86">
      <a:dk1>
        <a:srgbClr val="3C5161"/>
      </a:dk1>
      <a:lt1>
        <a:srgbClr val="FFFFFF"/>
      </a:lt1>
      <a:dk2>
        <a:srgbClr val="AA80B8"/>
      </a:dk2>
      <a:lt2>
        <a:srgbClr val="B1B6BA"/>
      </a:lt2>
      <a:accent1>
        <a:srgbClr val="D88347"/>
      </a:accent1>
      <a:accent2>
        <a:srgbClr val="4C7FBD"/>
      </a:accent2>
      <a:accent3>
        <a:srgbClr val="B25035"/>
      </a:accent3>
      <a:accent4>
        <a:srgbClr val="52C0AF"/>
      </a:accent4>
      <a:accent5>
        <a:srgbClr val="F5CD39"/>
      </a:accent5>
      <a:accent6>
        <a:srgbClr val="779C4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C15200F4A1A4B92A385AD85FEE566" ma:contentTypeVersion="12" ma:contentTypeDescription="Create a new document." ma:contentTypeScope="" ma:versionID="272f331cff5079c665c3fc90685602a0">
  <xsd:schema xmlns:xsd="http://www.w3.org/2001/XMLSchema" xmlns:xs="http://www.w3.org/2001/XMLSchema" xmlns:p="http://schemas.microsoft.com/office/2006/metadata/properties" xmlns:ns2="0c29377e-e3c8-44b4-bb14-57f71db6aa9b" xmlns:ns3="37d5319b-a847-42ec-bbd1-7fad7c2b635c" targetNamespace="http://schemas.microsoft.com/office/2006/metadata/properties" ma:root="true" ma:fieldsID="7e7390f091ae87f27d73d44eee6fb871" ns2:_="" ns3:_="">
    <xsd:import namespace="0c29377e-e3c8-44b4-bb14-57f71db6aa9b"/>
    <xsd:import namespace="37d5319b-a847-42ec-bbd1-7fad7c2b635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9377e-e3c8-44b4-bb14-57f71db6aa9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e19a081-30cc-426e-8afa-fe892667a5ab}" ma:internalName="TaxCatchAll" ma:showField="CatchAllData" ma:web="0c29377e-e3c8-44b4-bb14-57f71db6aa9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d5319b-a847-42ec-bbd1-7fad7c2b635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0b466d0-eda1-4125-9e76-553919825d4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c29377e-e3c8-44b4-bb14-57f71db6aa9b">
      <UserInfo>
        <DisplayName>Scott Greer</DisplayName>
        <AccountId>26</AccountId>
        <AccountType/>
      </UserInfo>
    </SharedWithUsers>
    <lcf76f155ced4ddcb4097134ff3c332f xmlns="37d5319b-a847-42ec-bbd1-7fad7c2b635c">
      <Terms xmlns="http://schemas.microsoft.com/office/infopath/2007/PartnerControls"/>
    </lcf76f155ced4ddcb4097134ff3c332f>
    <TaxCatchAll xmlns="0c29377e-e3c8-44b4-bb14-57f71db6aa9b" xsi:nil="true"/>
  </documentManagement>
</p:properties>
</file>

<file path=customXml/itemProps1.xml><?xml version="1.0" encoding="utf-8"?>
<ds:datastoreItem xmlns:ds="http://schemas.openxmlformats.org/officeDocument/2006/customXml" ds:itemID="{02CB0E55-AEDC-4F15-8DA7-D8E120E82B4D}"/>
</file>

<file path=customXml/itemProps2.xml><?xml version="1.0" encoding="utf-8"?>
<ds:datastoreItem xmlns:ds="http://schemas.openxmlformats.org/officeDocument/2006/customXml" ds:itemID="{9312304C-846D-4A8C-AA5B-B6AD89049B5F}">
  <ds:schemaRefs>
    <ds:schemaRef ds:uri="http://schemas.microsoft.com/sharepoint/v3/contenttype/forms"/>
  </ds:schemaRefs>
</ds:datastoreItem>
</file>

<file path=customXml/itemProps3.xml><?xml version="1.0" encoding="utf-8"?>
<ds:datastoreItem xmlns:ds="http://schemas.openxmlformats.org/officeDocument/2006/customXml" ds:itemID="{4E25C279-DA87-4FA6-9931-B20D61491982}">
  <ds:schemaRefs>
    <ds:schemaRef ds:uri="2b855e3d-f38e-410c-af96-f677c1f8b70f"/>
    <ds:schemaRef ds:uri="9a2196d7-210b-4ae1-9d21-625a17731f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4323</Words>
  <Application>Microsoft Office PowerPoint</Application>
  <PresentationFormat>Widescreen</PresentationFormat>
  <Paragraphs>229</Paragraphs>
  <Slides>25</Slides>
  <Notes>25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RlwyPPT ExtBd</vt:lpstr>
      <vt:lpstr>RlwyPPT</vt:lpstr>
      <vt:lpstr>Calibri</vt:lpstr>
      <vt:lpstr>Arial</vt:lpstr>
      <vt:lpstr>RlwyPPT Med</vt:lpstr>
      <vt:lpstr>Raleway ExtraBold</vt:lpstr>
      <vt:lpstr>Arial Black</vt:lpstr>
      <vt:lpstr>Office Theme</vt:lpstr>
      <vt:lpstr>PowerPoint Presentation</vt:lpstr>
      <vt:lpstr>PowerPoint Presentation</vt:lpstr>
      <vt:lpstr>PowerPoint Presentation</vt:lpstr>
      <vt:lpstr>PowerPoint Presentation</vt:lpstr>
      <vt:lpstr>En esta clase, tu….</vt:lpstr>
      <vt:lpstr>¿Qué es Shinrin-Yoku?</vt:lpstr>
      <vt:lpstr>¿Porqué es Shinrin-Yoku importante?</vt:lpstr>
      <vt:lpstr>Tres pasos simples</vt:lpstr>
      <vt:lpstr>Primer paso</vt:lpstr>
      <vt:lpstr>Segundo paso</vt:lpstr>
      <vt:lpstr>Tercer paso</vt:lpstr>
      <vt:lpstr>¿Qué pasa si no puedo llegar al bosque?</vt:lpstr>
      <vt:lpstr>PowerPoint Presentation</vt:lpstr>
      <vt:lpstr>La ciencia detrás de Shinrin-Yoku™</vt:lpstr>
      <vt:lpstr>Cómo usar Shinrin-Yoku™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Jordan O'Hare</dc:creator>
  <cp:keywords/>
  <dc:description/>
  <cp:lastModifiedBy>Carol Ingar</cp:lastModifiedBy>
  <cp:revision>3</cp:revision>
  <dcterms:created xsi:type="dcterms:W3CDTF">2022-08-23T17:23:49Z</dcterms:created>
  <dcterms:modified xsi:type="dcterms:W3CDTF">2023-08-15T17:17:11Z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0x010100053C15200F4A1A4B92A385AD85FEE566</vt:lpwstr>
  </property>
  <property fmtid="{D5CDD505-2E9C-101B-9397-08002B2CF9AE}" pid="3" name="MediaServiceImageTags">
    <vt:lpwstr/>
  </property>
</Properties>
</file>