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3" r:id="rId9"/>
    <p:sldId id="296" r:id="rId10"/>
    <p:sldId id="264" r:id="rId11"/>
    <p:sldId id="268" r:id="rId12"/>
    <p:sldId id="269" r:id="rId13"/>
    <p:sldId id="271" r:id="rId14"/>
    <p:sldId id="273" r:id="rId15"/>
    <p:sldId id="275" r:id="rId16"/>
    <p:sldId id="276" r:id="rId17"/>
    <p:sldId id="278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5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844"/>
    <a:srgbClr val="E0E8E4"/>
    <a:srgbClr val="91AC9D"/>
    <a:srgbClr val="C79B3D"/>
    <a:srgbClr val="C59E7A"/>
    <a:srgbClr val="889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32D2D-EAC4-884C-8CA1-524AFFC6F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B6CA85-01B6-4C40-7B4B-B11C9AD01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177E76-A35B-6722-AFBF-A8F1668E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B1F586-88B2-8F91-8B5B-0997F856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6E3A2E-7912-97C3-600C-52699160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302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21EC2-E4DC-C23B-4816-8D33408A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F075E7-A9F6-639F-C36E-EE89F3C4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D2F9D6-33CF-1B68-DCC8-624A4548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09640-496F-598A-EE5A-E9C3B96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F437A5-8AA2-D127-ADB8-6D9FD71A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95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69418F-A516-4F5A-AE62-FE7DE9D55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E8ED7-51CA-45E5-CDE1-6844AC27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1FE7D8-D1B1-FD3A-21D5-FCA41325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B24602-FB04-83BD-BD71-D4DF871E2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4A9577-7D55-CE3E-ADB5-7EFBE295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751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B20C8-290D-03B4-0410-D0184C2A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9FE634-4FC6-5A68-9ADC-01AAD53D7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92C1DA-3F77-45EC-4466-ACA9B107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C8AFE0-59F3-49B5-CB27-852008B8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F0210E-08EB-AA09-6B5C-7F5CB9FB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016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32446-37D6-00A8-BBC8-2F5D1C0F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DC91DF-E3B3-2B76-FE39-52724430B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70DD0A-22AD-44C7-D037-0E0CFB84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5A303-1527-3DDE-2693-BEE68503B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56D796-D7B9-94FE-7843-D632F1D0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236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8C622-39C4-8833-8F8B-242B72F1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CB00CC-AABE-915A-C381-D79DDA81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C04ED6-1F3A-4C67-9E57-074C2FCB6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1B7C20-6374-A311-F03E-F508FD84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4ADA9-D143-29E4-DF16-22077E56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6A7F66-4E0C-282C-FC64-5332A40E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93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5CDDF-6BBC-EA76-C587-2C28ED4E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A3417A-EC35-416A-1C46-EAC5EF9DE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DD734D-94B9-4BA6-690A-CAA662E49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B36275-A346-80B5-1D19-F95A127EB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E03649-BD51-06A9-7466-722638992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976BF9-55C4-E0CA-BE16-46AD6A6EB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8322BA-F884-3DBF-75B1-BE5DB4AE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607CDE3-3A3A-42F4-0D6E-0EF42CCF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900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3FFA3-1C00-5E30-9EEC-DDEBA455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E9673AE-94B1-34FC-C71C-D5D4AB7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7A53E-331D-ABA5-0BCD-85D5EC0F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091752-E532-AA8E-6A52-539ED34B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722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2EB2EB-1A9F-5B36-00EE-BB1A49C0C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ACE78B-05CA-0D00-AD64-C6D7FB48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931AF3-6398-B91D-4452-FBC13752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19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FA38B-2A63-62A7-D290-61CF6368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551AFF-3E87-D4A6-A08E-33FF4A4CC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AD81DA-CBFA-BCB2-E60D-2FF4F5AF3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EFB267-47DB-929E-2BCE-2025FA78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DBCCF6-AC3D-4223-7574-90670A5D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6876BF-FA68-36A1-44D3-268AF5F2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284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6785C-7447-241E-46BD-54F52DCB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E9D0E0B-D815-7511-3B77-C6001B8D8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98711C-0811-FCF9-0DD2-AEFB2931D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ABCE5B-1A23-E2C2-BB26-5DB33648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F91820-F437-BB2F-B62C-3307080A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50B675-8276-2DEE-D4B4-D9CBCC55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631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ADF1956-2C50-2E32-C63B-D95C37C4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BF8636-BCD4-DFAD-6B1D-ABD7E3F63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F0C57C-24E5-7F81-923F-082DA4EE3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22077-74D9-4D10-A909-8F52EABF4F77}" type="datetimeFigureOut">
              <a:rPr lang="es-MX" smtClean="0"/>
              <a:t>08/12/2022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FA1BBB-0408-41D6-8FBB-3EEC7D0AA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EB7699-47FC-8C49-2F2B-BBCA9EF3D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5F37-C97A-4E99-B685-C03BBE480B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9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F40882-614E-4EEB-9EED-493C3222F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89FBDC-0ABE-4EB5-A70E-78EF64F2A1F7}"/>
              </a:ext>
            </a:extLst>
          </p:cNvPr>
          <p:cNvSpPr txBox="1">
            <a:spLocks/>
          </p:cNvSpPr>
          <p:nvPr/>
        </p:nvSpPr>
        <p:spPr>
          <a:xfrm>
            <a:off x="386499" y="2887178"/>
            <a:ext cx="5986021" cy="2055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66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SEMANA DE BIENESTAR</a:t>
            </a:r>
            <a:endParaRPr lang="es-MX" sz="66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2F2BBF8-C8FB-418D-A71D-943BF2533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732" y="555540"/>
            <a:ext cx="2644955" cy="1570787"/>
          </a:xfrm>
          <a:prstGeom prst="rect">
            <a:avLst/>
          </a:prstGeom>
        </p:spPr>
      </p:pic>
      <p:pic>
        <p:nvPicPr>
          <p:cNvPr id="8" name="Google Shape;91;p1">
            <a:extLst>
              <a:ext uri="{FF2B5EF4-FFF2-40B4-BE49-F238E27FC236}">
                <a16:creationId xmlns:a16="http://schemas.microsoft.com/office/drawing/2014/main" id="{D43B7901-9509-4E9B-9FC7-556037B568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122" y="5599375"/>
            <a:ext cx="6132872" cy="10668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86BDB7EF-210C-4F3A-BE47-7F8BACD50CDA}"/>
              </a:ext>
            </a:extLst>
          </p:cNvPr>
          <p:cNvSpPr txBox="1">
            <a:spLocks/>
          </p:cNvSpPr>
          <p:nvPr/>
        </p:nvSpPr>
        <p:spPr>
          <a:xfrm>
            <a:off x="550732" y="5418990"/>
            <a:ext cx="6311981" cy="61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Raleway-Bold"/>
              </a:rPr>
              <a:t>SEMANA</a:t>
            </a:r>
            <a:r>
              <a:rPr lang="es-MX" sz="3600" b="1" dirty="0">
                <a:solidFill>
                  <a:srgbClr val="154844"/>
                </a:solidFill>
                <a:latin typeface="Raleway-Bold"/>
              </a:rPr>
              <a:t> </a:t>
            </a:r>
            <a:r>
              <a:rPr lang="es-MX" sz="3600" b="1" dirty="0">
                <a:solidFill>
                  <a:schemeClr val="bg1"/>
                </a:solidFill>
                <a:latin typeface="Raleway-Bold"/>
              </a:rPr>
              <a:t>5</a:t>
            </a:r>
            <a:endParaRPr lang="es-MX" sz="3600" dirty="0">
              <a:solidFill>
                <a:schemeClr val="bg1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24881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B82AA2-D820-46FA-A92D-9FFF1002B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PREPARACIÓN</a:t>
            </a:r>
            <a:br>
              <a:rPr lang="es-ES"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Lineamientos de los videos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6684CAD-F1CE-4F6B-A240-EDA823A39C58}"/>
              </a:ext>
            </a:extLst>
          </p:cNvPr>
          <p:cNvSpPr/>
          <p:nvPr/>
        </p:nvSpPr>
        <p:spPr>
          <a:xfrm>
            <a:off x="838200" y="1642815"/>
            <a:ext cx="2879314" cy="825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GENERALES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321DBF4-038E-49EF-9500-D615C604880C}"/>
              </a:ext>
            </a:extLst>
          </p:cNvPr>
          <p:cNvSpPr/>
          <p:nvPr/>
        </p:nvSpPr>
        <p:spPr>
          <a:xfrm>
            <a:off x="825344" y="5248741"/>
            <a:ext cx="15792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Formato</a:t>
            </a:r>
          </a:p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vertical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18921A6-DB3D-404A-AC21-BED6F0226AD6}"/>
              </a:ext>
            </a:extLst>
          </p:cNvPr>
          <p:cNvSpPr/>
          <p:nvPr/>
        </p:nvSpPr>
        <p:spPr>
          <a:xfrm>
            <a:off x="3590868" y="5248739"/>
            <a:ext cx="20457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Buena</a:t>
            </a:r>
          </a:p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iluminación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8B1AA1-C73D-4DD7-95DF-A9D589B28578}"/>
              </a:ext>
            </a:extLst>
          </p:cNvPr>
          <p:cNvSpPr/>
          <p:nvPr/>
        </p:nvSpPr>
        <p:spPr>
          <a:xfrm>
            <a:off x="6367080" y="5248738"/>
            <a:ext cx="23198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Buena</a:t>
            </a:r>
          </a:p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presentación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2759076-6DA5-42D2-816C-117CF935D76F}"/>
              </a:ext>
            </a:extLst>
          </p:cNvPr>
          <p:cNvSpPr/>
          <p:nvPr/>
        </p:nvSpPr>
        <p:spPr>
          <a:xfrm>
            <a:off x="9671929" y="5248741"/>
            <a:ext cx="16818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Sin ruido</a:t>
            </a:r>
          </a:p>
          <a:p>
            <a:pPr algn="ctr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de fondo</a:t>
            </a:r>
            <a:endParaRPr lang="es-MX" sz="2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42EAA6D-3B1F-4C98-B365-1C8A5FD4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97" y="2780907"/>
            <a:ext cx="2333134" cy="23331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1E166FF-F084-42A6-A6B4-2AB4ABFD4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46" y="2780907"/>
            <a:ext cx="2333134" cy="23331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3ECB558-63F7-4FEF-88C8-3DBF75998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31" y="2947916"/>
            <a:ext cx="2333134" cy="23331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13295D4-2321-407E-B598-193E8A51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6" y="2908548"/>
            <a:ext cx="2333134" cy="23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C55E65-9AE7-4A35-9DE0-D4AF8D110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674963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VIDEO DE BIENVENIDA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Agradecimiento a los participantes por estar ahí.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Qué es la Semana de Bienestar.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Qué pueden esperar del programa.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Las reglas del grupo y el horario de preguntas. </a:t>
            </a:r>
            <a:endParaRPr lang="es-MX" sz="3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0BCC23-0341-41F5-9071-BDC63FF9CD9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PREPARACIÓN</a:t>
            </a:r>
            <a:br>
              <a:rPr lang="es-ES"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Lineamientos de los videos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361FAB5-5B1B-421C-AD81-C93338245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9" y="1843088"/>
            <a:ext cx="3477705" cy="34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FE4E140-310A-4DB9-A29F-BF7315A66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5147821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VIDEOS DE LOS ACEITES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Máximo 3 minutos.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Usos (básicos.)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Testimonio poderoso.</a:t>
            </a:r>
          </a:p>
          <a:p>
            <a:pPr algn="just">
              <a:lnSpc>
                <a:spcPct val="100000"/>
              </a:lnSpc>
            </a:pPr>
            <a:r>
              <a:rPr lang="es-E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Rutina diaria con el aceite (cómo incorporarlo en tu día a día).</a:t>
            </a:r>
            <a:endParaRPr lang="es-MX" sz="3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E7D4A6B-7FB1-48FE-ABC0-82BC94759F8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PREPARACIÓN</a:t>
            </a:r>
            <a:br>
              <a:rPr lang="es-ES"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Lineamientos de los videos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DB51865-F56D-430A-B5B0-C0DF2F453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92" y="0"/>
            <a:ext cx="449450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1C6C5323-C0CB-421E-85A1-8533179B8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143" r="3546"/>
          <a:stretch/>
        </p:blipFill>
        <p:spPr>
          <a:xfrm>
            <a:off x="8766928" y="0"/>
            <a:ext cx="3425072" cy="73908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3677005B-D0B8-46E0-8328-3C94DF2A5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74827" flipH="1">
            <a:off x="10985035" y="5027775"/>
            <a:ext cx="1187973" cy="24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17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3970DA-7EFB-40A0-B5AC-C4CB80574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336"/>
            <a:ext cx="10515600" cy="4553146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ES" sz="2400" dirty="0">
                <a:latin typeface="Raleway" panose="020B0003030101060003" pitchFamily="34" charset="0"/>
              </a:rPr>
              <a:t>Crear el grupo de WhatsApp / </a:t>
            </a:r>
            <a:r>
              <a:rPr lang="es-ES" sz="2400" dirty="0" err="1">
                <a:latin typeface="Raleway" panose="020B0003030101060003" pitchFamily="34" charset="0"/>
              </a:rPr>
              <a:t>Telegram</a:t>
            </a:r>
            <a:r>
              <a:rPr lang="es-ES" sz="2400" dirty="0">
                <a:latin typeface="Raleway" panose="020B0003030101060003" pitchFamily="34" charset="0"/>
              </a:rPr>
              <a:t>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ES" sz="2400" dirty="0">
                <a:latin typeface="Raleway" panose="020B0003030101060003" pitchFamily="34" charset="0"/>
              </a:rPr>
              <a:t>Repartir las responsabilidades de cada día entre los miembros del equipo</a:t>
            </a:r>
          </a:p>
          <a:p>
            <a:pPr lvl="1" algn="just">
              <a:lnSpc>
                <a:spcPct val="100000"/>
              </a:lnSpc>
            </a:pPr>
            <a:r>
              <a:rPr lang="es-ES" dirty="0">
                <a:latin typeface="Raleway" panose="020B0003030101060003" pitchFamily="34" charset="0"/>
              </a:rPr>
              <a:t>Quién publica (videos, artes y textos).</a:t>
            </a:r>
          </a:p>
          <a:p>
            <a:pPr lvl="1" algn="just">
              <a:lnSpc>
                <a:spcPct val="100000"/>
              </a:lnSpc>
            </a:pPr>
            <a:r>
              <a:rPr lang="es-ES" dirty="0">
                <a:latin typeface="Raleway" panose="020B0003030101060003" pitchFamily="34" charset="0"/>
              </a:rPr>
              <a:t>Quién abre y cierra el chat.</a:t>
            </a:r>
          </a:p>
          <a:p>
            <a:pPr lvl="1" algn="just">
              <a:lnSpc>
                <a:spcPct val="100000"/>
              </a:lnSpc>
            </a:pPr>
            <a:r>
              <a:rPr lang="es-ES" dirty="0">
                <a:latin typeface="Raleway" panose="020B0003030101060003" pitchFamily="34" charset="0"/>
              </a:rPr>
              <a:t>Quién promueve la conversación.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ES" sz="2400" dirty="0">
                <a:latin typeface="Raleway" panose="020B0003030101060003" pitchFamily="34" charset="0"/>
              </a:rPr>
              <a:t>Organizar el contenido en una carpeta (videos, artes, textos predeterminados).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ES" sz="2400" dirty="0">
                <a:latin typeface="Raleway" panose="020B0003030101060003" pitchFamily="34" charset="0"/>
              </a:rPr>
              <a:t>En caso de escoger la clase de negocio para el final, crear la llamada por  Zoom (pueden tener 2 horarios para ofrecer más opciones). En caso de escoger el Foro Chat, coordinar esa logística.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ES" sz="2400" dirty="0">
                <a:latin typeface="Raleway" panose="020B0003030101060003" pitchFamily="34" charset="0"/>
              </a:rPr>
              <a:t>Coordinar la logística de las rifas (qué se va a rifar, quién la paga, quién la envía, etc.).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FB3644F-FA81-4092-B966-B6BF79FFF2E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PREPARACIÓN</a:t>
            </a:r>
            <a:br>
              <a:rPr lang="es-ES" sz="3200" dirty="0"/>
            </a:br>
            <a: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Responsabilidad del líder Plata+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96A3A20-B681-4847-828D-583E00AAE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589549" flipH="1">
            <a:off x="7861129" y="17755"/>
            <a:ext cx="2112456" cy="14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6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BE9A727-6D28-4068-9F8F-B2C738E06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81709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“En mi equipo estamos haciendo un programa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gratuito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que es diferente y divertido, además es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súper cómodo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porque es a través de un grupo de WhatsApp/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Telegram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Yo sé que tú estás super ocupad@ y también sé que estás atravesando por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xxx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situación de salud y siento que aquí pudieras encontrar soluciones naturales que podrían apoyarte con tu situación/necesidad. La cosa funciona así: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Es un grupo de WhatsApp o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Telegram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donde puedo invitar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hasta 10 personas,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y durante 4 días, los miembros del grupo recibirán videos cortos con información y testimonios sobre diferentes AE.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Va a ser un grupo cerrado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y sólo se abre el chat 2 horas al día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para hacer preguntas y lo mejor es que vas a poder ver los videos a tu tiempo. Vas a aprender que son los AE y cómo funcionan en nuestro organismo, las formas seguras de uso, los aceites mas usados para el hogar, etc. Y hay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rifas increíbles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para los asistentes que participen.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Si te invito ¿te gustaría participar?”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F45D855-68D0-48E0-9AA5-15430198B582}"/>
              </a:ext>
            </a:extLst>
          </p:cNvPr>
          <p:cNvSpPr txBox="1">
            <a:spLocks/>
          </p:cNvSpPr>
          <p:nvPr/>
        </p:nvSpPr>
        <p:spPr>
          <a:xfrm>
            <a:off x="990600" y="3572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PREPARACIÓN</a:t>
            </a:r>
            <a:b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¿Cómo invitar a la </a:t>
            </a:r>
            <a:r>
              <a:rPr lang="es-ES" sz="32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Semana de Bienestar</a:t>
            </a:r>
            <a:r>
              <a:rPr lang="es-ES" sz="32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?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4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B3A46A9-D03B-4C92-912F-3ECA7F14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  <a:solidFill>
            <a:srgbClr val="91AC9D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028" y="1544720"/>
            <a:ext cx="9774810" cy="4846653"/>
          </a:xfrm>
        </p:spPr>
        <p:txBody>
          <a:bodyPr>
            <a:normAutofit fontScale="92500" lnSpcReduction="20000"/>
          </a:bodyPr>
          <a:lstStyle/>
          <a:p>
            <a:pPr marL="742950" indent="-742950" algn="just">
              <a:lnSpc>
                <a:spcPct val="120000"/>
              </a:lnSpc>
              <a:buFont typeface="+mj-lt"/>
              <a:buAutoNum type="arabicPeriod"/>
            </a:pPr>
            <a:r>
              <a:rPr lang="es-ES" dirty="0">
                <a:latin typeface="Raleway" panose="020B0003030101060003" pitchFamily="34" charset="0"/>
              </a:rPr>
              <a:t>Publicar cada día los videos correspondientes (a la misma hora o por bloques).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rabicPeriod"/>
            </a:pPr>
            <a:r>
              <a:rPr lang="es-ES" dirty="0">
                <a:latin typeface="Raleway" panose="020B0003030101060003" pitchFamily="34" charset="0"/>
              </a:rPr>
              <a:t>Hacerle seguimiento </a:t>
            </a:r>
            <a:r>
              <a:rPr lang="es-ES" b="1" dirty="0">
                <a:latin typeface="Raleway" panose="020B0003030101060003" pitchFamily="34" charset="0"/>
              </a:rPr>
              <a:t>PRIVADO</a:t>
            </a:r>
            <a:r>
              <a:rPr lang="es-ES" dirty="0">
                <a:latin typeface="Raleway" panose="020B0003030101060003" pitchFamily="34" charset="0"/>
              </a:rPr>
              <a:t> a los invitados cuando se abra el Foro Chat.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rabicPeriod"/>
            </a:pPr>
            <a:r>
              <a:rPr lang="es-ES" dirty="0">
                <a:latin typeface="Raleway" panose="020B0003030101060003" pitchFamily="34" charset="0"/>
              </a:rPr>
              <a:t>Promover la conversación del grupo.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rabicPeriod"/>
            </a:pPr>
            <a:r>
              <a:rPr lang="es-ES" dirty="0">
                <a:latin typeface="Raleway" panose="020B0003030101060003" pitchFamily="34" charset="0"/>
              </a:rPr>
              <a:t>Enviar por privado las imágenes en JPG con la información de cada aceite y aclarar las dudas de tus invitados.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rabicPeriod"/>
            </a:pPr>
            <a:r>
              <a:rPr lang="es-ES" dirty="0">
                <a:latin typeface="Raleway" panose="020B0003030101060003" pitchFamily="34" charset="0"/>
              </a:rPr>
              <a:t>Promover la rifa diariamente.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rabicPeriod"/>
            </a:pPr>
            <a:r>
              <a:rPr lang="es-ES" dirty="0">
                <a:latin typeface="Raleway" panose="020B0003030101060003" pitchFamily="34" charset="0"/>
              </a:rPr>
              <a:t>Seguimiento y cierre de los invitados.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D59794F-B5C6-49B7-9B57-BE3F8FD78AC7}"/>
              </a:ext>
            </a:extLst>
          </p:cNvPr>
          <p:cNvSpPr txBox="1">
            <a:spLocks/>
          </p:cNvSpPr>
          <p:nvPr/>
        </p:nvSpPr>
        <p:spPr>
          <a:xfrm>
            <a:off x="1000027" y="1932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EJECUCIÓN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1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55946B-219F-4F6A-B678-1A3371BA8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1E239BA-4409-3400-FDED-23AC4E88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5097"/>
            <a:ext cx="10737915" cy="1325563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AGENDA SUGERIDA DE LA SEMANA</a:t>
            </a:r>
            <a:br>
              <a:rPr lang="es-ES" sz="3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sz="28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(El domingo se crea el foro chat y agregas a los invitados)</a:t>
            </a:r>
            <a:endParaRPr lang="es-MX" sz="3600" b="1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1C1DBD76-AB0B-8B4B-206E-2E83A3C46E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411959"/>
              </p:ext>
            </p:extLst>
          </p:nvPr>
        </p:nvGraphicFramePr>
        <p:xfrm>
          <a:off x="341533" y="1454655"/>
          <a:ext cx="11456021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326">
                  <a:extLst>
                    <a:ext uri="{9D8B030D-6E8A-4147-A177-3AD203B41FA5}">
                      <a16:colId xmlns:a16="http://schemas.microsoft.com/office/drawing/2014/main" val="337441528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342676387"/>
                    </a:ext>
                  </a:extLst>
                </a:gridCol>
                <a:gridCol w="2034988">
                  <a:extLst>
                    <a:ext uri="{9D8B030D-6E8A-4147-A177-3AD203B41FA5}">
                      <a16:colId xmlns:a16="http://schemas.microsoft.com/office/drawing/2014/main" val="4080134806"/>
                    </a:ext>
                  </a:extLst>
                </a:gridCol>
                <a:gridCol w="2061882">
                  <a:extLst>
                    <a:ext uri="{9D8B030D-6E8A-4147-A177-3AD203B41FA5}">
                      <a16:colId xmlns:a16="http://schemas.microsoft.com/office/drawing/2014/main" val="3587271075"/>
                    </a:ext>
                  </a:extLst>
                </a:gridCol>
                <a:gridCol w="1712259">
                  <a:extLst>
                    <a:ext uri="{9D8B030D-6E8A-4147-A177-3AD203B41FA5}">
                      <a16:colId xmlns:a16="http://schemas.microsoft.com/office/drawing/2014/main" val="1198011975"/>
                    </a:ext>
                  </a:extLst>
                </a:gridCol>
                <a:gridCol w="1685366">
                  <a:extLst>
                    <a:ext uri="{9D8B030D-6E8A-4147-A177-3AD203B41FA5}">
                      <a16:colId xmlns:a16="http://schemas.microsoft.com/office/drawing/2014/main" val="4292342335"/>
                    </a:ext>
                  </a:extLst>
                </a:gridCol>
              </a:tblGrid>
              <a:tr h="350127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Raleway" panose="020B0003030101060003" pitchFamily="34" charset="0"/>
                        </a:rPr>
                        <a:t>LUNES</a:t>
                      </a:r>
                      <a:endParaRPr lang="es-MX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Raleway" panose="020B0003030101060003" pitchFamily="34" charset="0"/>
                        </a:rPr>
                        <a:t>MARTES</a:t>
                      </a:r>
                      <a:endParaRPr lang="es-MX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Raleway" panose="020B0003030101060003" pitchFamily="34" charset="0"/>
                        </a:rPr>
                        <a:t>MIÉRCOLES</a:t>
                      </a:r>
                      <a:endParaRPr lang="es-MX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Raleway" panose="020B0003030101060003" pitchFamily="34" charset="0"/>
                        </a:rPr>
                        <a:t>JUEVES</a:t>
                      </a:r>
                      <a:endParaRPr lang="es-MX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Raleway" panose="020B0003030101060003" pitchFamily="34" charset="0"/>
                        </a:rPr>
                        <a:t>VIERNES</a:t>
                      </a:r>
                      <a:endParaRPr lang="es-MX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Raleway" panose="020B0003030101060003" pitchFamily="34" charset="0"/>
                        </a:rPr>
                        <a:t>SÁBADO       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732874"/>
                  </a:ext>
                </a:extLst>
              </a:tr>
              <a:tr h="4266152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Videos</a:t>
                      </a:r>
                    </a:p>
                    <a:p>
                      <a:pPr algn="ctr"/>
                      <a:endParaRPr lang="es-ES" sz="1400" b="1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-Video Bienvenida y explicación de la SDB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-Qué son los aceites esenciales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-3 características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-3 usos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*Testimonio 1</a:t>
                      </a: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Sueño y manejo del Estrés: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Incienso, Lavanda y </a:t>
                      </a:r>
                      <a:r>
                        <a:rPr lang="es-ES" sz="1400" b="0" dirty="0" err="1">
                          <a:latin typeface="Raleway" panose="020B0003030101060003" pitchFamily="34" charset="0"/>
                        </a:rPr>
                        <a:t>Adaptiv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Material Gráfico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-Guía uso tópico, aromático e interno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-Ficha técnica de cada aceite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-Rifa del día </a:t>
                      </a:r>
                      <a:r>
                        <a:rPr lang="es-ES" sz="1200" b="0" dirty="0">
                          <a:latin typeface="Raleway" panose="020B0003030101060003" pitchFamily="34" charset="0"/>
                        </a:rPr>
                        <a:t>(opcional)</a:t>
                      </a:r>
                      <a:endParaRPr lang="es-ES" sz="1400" b="1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Videos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*Testimonio 2</a:t>
                      </a: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Bienestar Digestivo: </a:t>
                      </a:r>
                      <a:r>
                        <a:rPr lang="es-ES" sz="1400" b="0" dirty="0" err="1">
                          <a:latin typeface="Raleway" panose="020B0003030101060003" pitchFamily="34" charset="0"/>
                        </a:rPr>
                        <a:t>DigestZen</a:t>
                      </a:r>
                      <a:r>
                        <a:rPr lang="es-ES" sz="1400" b="0" dirty="0">
                          <a:latin typeface="Raleway" panose="020B0003030101060003" pitchFamily="34" charset="0"/>
                        </a:rPr>
                        <a:t> y Menta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Material Gráfico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-Ficha técnica de cada aceite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-Rifa del día </a:t>
                      </a:r>
                    </a:p>
                    <a:p>
                      <a:pPr algn="ctr"/>
                      <a:r>
                        <a:rPr lang="es-ES" sz="1200" b="0" dirty="0">
                          <a:latin typeface="Raleway" panose="020B0003030101060003" pitchFamily="34" charset="0"/>
                        </a:rPr>
                        <a:t>(opcional)</a:t>
                      </a:r>
                      <a:endParaRPr lang="es-MX" sz="1400" b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Videos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dirty="0">
                          <a:latin typeface="Raleway" panose="020B0003030101060003" pitchFamily="34" charset="0"/>
                        </a:rPr>
                        <a:t>*Testimonio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Raleway" panose="020B0003030101060003" pitchFamily="34" charset="0"/>
                        </a:rPr>
                        <a:t>Sistema Respiratorio: </a:t>
                      </a:r>
                      <a:r>
                        <a:rPr lang="es-ES" sz="1400" b="0" dirty="0">
                          <a:latin typeface="Raleway" panose="020B0003030101060003" pitchFamily="34" charset="0"/>
                        </a:rPr>
                        <a:t>Easy Air (</a:t>
                      </a:r>
                      <a:r>
                        <a:rPr lang="es-ES" sz="1400" b="0" dirty="0" err="1">
                          <a:latin typeface="Raleway" panose="020B0003030101060003" pitchFamily="34" charset="0"/>
                        </a:rPr>
                        <a:t>Breathe</a:t>
                      </a:r>
                      <a:r>
                        <a:rPr lang="es-ES" sz="1400" b="0" dirty="0">
                          <a:latin typeface="Raleway" panose="020B0003030101060003" pitchFamily="34" charset="0"/>
                        </a:rPr>
                        <a:t>) y Limón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Material Gráfico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400" b="0" dirty="0">
                          <a:latin typeface="Raleway" panose="020B0003030101060003" pitchFamily="34" charset="0"/>
                        </a:rPr>
                        <a:t>-Ficha técnica de cada aceite</a:t>
                      </a:r>
                    </a:p>
                    <a:p>
                      <a:pPr algn="ctr"/>
                      <a:endParaRPr lang="es-MX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400" b="0" dirty="0">
                          <a:latin typeface="Raleway" panose="020B0003030101060003" pitchFamily="34" charset="0"/>
                        </a:rPr>
                        <a:t>Rifa del día </a:t>
                      </a:r>
                    </a:p>
                    <a:p>
                      <a:pPr algn="ctr"/>
                      <a:r>
                        <a:rPr lang="es-MX" sz="1200" b="0" dirty="0">
                          <a:latin typeface="Raleway" panose="020B0003030101060003" pitchFamily="34" charset="0"/>
                        </a:rPr>
                        <a:t>(opcional)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Videos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*Testimonio 4</a:t>
                      </a: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Alivio del dolor:</a:t>
                      </a: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Deep Blue, Copaiba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Material Gráfico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400" b="0" dirty="0">
                          <a:latin typeface="Raleway" panose="020B0003030101060003" pitchFamily="34" charset="0"/>
                        </a:rPr>
                        <a:t>-Ficha técnica de cada aceite</a:t>
                      </a:r>
                    </a:p>
                    <a:p>
                      <a:pPr algn="ctr"/>
                      <a:endParaRPr lang="es-MX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400" b="0" dirty="0">
                          <a:latin typeface="Raleway" panose="020B0003030101060003" pitchFamily="34" charset="0"/>
                        </a:rPr>
                        <a:t>Rifa del día </a:t>
                      </a:r>
                    </a:p>
                    <a:p>
                      <a:pPr algn="ctr"/>
                      <a:r>
                        <a:rPr lang="es-MX" sz="1200" b="0" dirty="0">
                          <a:latin typeface="Raleway" panose="020B0003030101060003" pitchFamily="34" charset="0"/>
                        </a:rPr>
                        <a:t>(opcional)</a:t>
                      </a:r>
                      <a:endParaRPr lang="es-ES" sz="12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Videos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0" dirty="0">
                          <a:latin typeface="Raleway" panose="020B0003030101060003" pitchFamily="34" charset="0"/>
                        </a:rPr>
                        <a:t>*Testimonio 5</a:t>
                      </a: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Sistema Inmunológico:</a:t>
                      </a:r>
                    </a:p>
                    <a:p>
                      <a:pPr algn="ctr"/>
                      <a:r>
                        <a:rPr lang="es-ES" sz="1400" b="0" dirty="0" err="1">
                          <a:latin typeface="Raleway" panose="020B0003030101060003" pitchFamily="34" charset="0"/>
                        </a:rPr>
                        <a:t>On</a:t>
                      </a:r>
                      <a:r>
                        <a:rPr lang="es-ES" sz="1400" b="0" dirty="0">
                          <a:latin typeface="Raleway" panose="020B0003030101060003" pitchFamily="34" charset="0"/>
                        </a:rPr>
                        <a:t> </a:t>
                      </a:r>
                      <a:r>
                        <a:rPr lang="es-ES" sz="1400" b="0" dirty="0" err="1">
                          <a:latin typeface="Raleway" panose="020B0003030101060003" pitchFamily="34" charset="0"/>
                        </a:rPr>
                        <a:t>Guard</a:t>
                      </a:r>
                      <a:r>
                        <a:rPr lang="es-ES" sz="1400" b="0" dirty="0">
                          <a:latin typeface="Raleway" panose="020B0003030101060003" pitchFamily="34" charset="0"/>
                        </a:rPr>
                        <a:t>, Árbol del Té y Orégano</a:t>
                      </a:r>
                    </a:p>
                    <a:p>
                      <a:pPr algn="ctr"/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1400" b="1" dirty="0">
                          <a:latin typeface="Raleway" panose="020B0003030101060003" pitchFamily="34" charset="0"/>
                        </a:rPr>
                        <a:t>Material Gráfico</a:t>
                      </a:r>
                      <a:endParaRPr lang="es-ES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400" b="0" dirty="0">
                          <a:latin typeface="Raleway" panose="020B0003030101060003" pitchFamily="34" charset="0"/>
                        </a:rPr>
                        <a:t>-Ficha técnica de cada aceite</a:t>
                      </a:r>
                    </a:p>
                    <a:p>
                      <a:pPr algn="ctr"/>
                      <a:endParaRPr lang="es-MX" sz="14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400" b="0" dirty="0">
                          <a:latin typeface="Raleway" panose="020B0003030101060003" pitchFamily="34" charset="0"/>
                        </a:rPr>
                        <a:t>Rifa del día </a:t>
                      </a:r>
                    </a:p>
                    <a:p>
                      <a:pPr algn="ctr"/>
                      <a:r>
                        <a:rPr lang="es-MX" sz="1200" b="0" dirty="0">
                          <a:latin typeface="Raleway" panose="020B0003030101060003" pitchFamily="34" charset="0"/>
                        </a:rPr>
                        <a:t>(opcional)</a:t>
                      </a:r>
                      <a:endParaRPr lang="es-ES" sz="1200" b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endParaRPr lang="es-MX" sz="1400" b="1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1" kern="1200" dirty="0">
                          <a:solidFill>
                            <a:schemeClr val="dk1"/>
                          </a:solidFill>
                          <a:latin typeface="Raleway" panose="020B0003030101060003" pitchFamily="34" charset="0"/>
                          <a:ea typeface="+mn-ea"/>
                          <a:cs typeface="+mn-cs"/>
                        </a:rPr>
                        <a:t>Clase</a:t>
                      </a:r>
                    </a:p>
                    <a:p>
                      <a:endParaRPr lang="es-ES" sz="1400" b="0" dirty="0"/>
                    </a:p>
                    <a:p>
                      <a:pPr algn="ctr"/>
                      <a:r>
                        <a:rPr lang="es-ES" sz="1400" b="0" kern="1200" dirty="0">
                          <a:solidFill>
                            <a:schemeClr val="dk1"/>
                          </a:solidFill>
                          <a:latin typeface="Raleway" panose="020B0003030101060003" pitchFamily="34" charset="0"/>
                          <a:ea typeface="+mn-ea"/>
                          <a:cs typeface="+mn-cs"/>
                        </a:rPr>
                        <a:t>Super Masterclass donde podrás aprender diferentes soluciones naturales para tu bienestar físico y emocional</a:t>
                      </a:r>
                    </a:p>
                    <a:p>
                      <a:endParaRPr lang="es-ES" sz="1400" b="0" dirty="0"/>
                    </a:p>
                    <a:p>
                      <a:pPr marL="0" algn="ctr" defTabSz="914400" rtl="0" eaLnBrk="1" latinLnBrk="0" hangingPunct="1"/>
                      <a:r>
                        <a:rPr lang="es-ES" sz="1400" b="1" kern="1200" dirty="0">
                          <a:solidFill>
                            <a:schemeClr val="dk1"/>
                          </a:solidFill>
                          <a:latin typeface="Raleway" panose="020B0003030101060003" pitchFamily="34" charset="0"/>
                          <a:ea typeface="+mn-ea"/>
                          <a:cs typeface="+mn-cs"/>
                        </a:rPr>
                        <a:t>Clase de Negocio</a:t>
                      </a:r>
                    </a:p>
                    <a:p>
                      <a:pPr marL="0" algn="ctr" defTabSz="914400" rtl="0" eaLnBrk="1" latinLnBrk="0" hangingPunct="1"/>
                      <a:r>
                        <a:rPr lang="es-ES" sz="1200" b="0" kern="1200" dirty="0">
                          <a:solidFill>
                            <a:schemeClr val="dk1"/>
                          </a:solidFill>
                          <a:latin typeface="Raleway" panose="020B0003030101060003" pitchFamily="34" charset="0"/>
                          <a:ea typeface="+mn-ea"/>
                          <a:cs typeface="+mn-cs"/>
                        </a:rPr>
                        <a:t>(opcional)</a:t>
                      </a:r>
                    </a:p>
                    <a:p>
                      <a:pPr algn="ctr"/>
                      <a:endParaRPr lang="es-MX" sz="1400" b="1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432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63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C27453-7C81-4DA2-BB2B-1B7253F68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84" y="2654669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Objetivo</a:t>
            </a:r>
            <a:endParaRPr lang="es-MX" sz="5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84" y="3847793"/>
            <a:ext cx="10515600" cy="1619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>
                <a:solidFill>
                  <a:schemeClr val="bg1"/>
                </a:solidFill>
                <a:latin typeface="Raleway" panose="020B0003030101060003" pitchFamily="34" charset="0"/>
              </a:rPr>
              <a:t>Alcanzar el rango de </a:t>
            </a:r>
            <a:r>
              <a:rPr lang="es-ES" sz="4000" b="1" dirty="0">
                <a:solidFill>
                  <a:schemeClr val="bg1"/>
                </a:solidFill>
                <a:latin typeface="Raleway" panose="020B0003030101060003" pitchFamily="34" charset="0"/>
              </a:rPr>
              <a:t>EJECUTIVO</a:t>
            </a:r>
            <a:r>
              <a:rPr lang="es-ES" sz="40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pPr marL="0" indent="0">
              <a:buNone/>
            </a:pPr>
            <a:r>
              <a:rPr lang="es-ES" sz="4000" dirty="0">
                <a:solidFill>
                  <a:schemeClr val="bg1"/>
                </a:solidFill>
                <a:latin typeface="Raleway" panose="020B0003030101060003" pitchFamily="34" charset="0"/>
              </a:rPr>
              <a:t>en tu 2do mes emprendiendo.</a:t>
            </a:r>
            <a:endParaRPr lang="es-MX" sz="4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8033BF3-48D6-459F-898E-86A7497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043" y="1264610"/>
            <a:ext cx="682954" cy="10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3D68D73-A2A7-4F08-AE6A-336B2C1A8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2" y="629075"/>
            <a:ext cx="10515600" cy="1325563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¿Qué necesitas para ser </a:t>
            </a:r>
            <a:r>
              <a:rPr lang="es-ES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EJECUTIVO?</a:t>
            </a:r>
            <a:b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2,000 </a:t>
            </a:r>
            <a:r>
              <a:rPr lang="es-ES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PVs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62" y="223065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3200" b="1" dirty="0">
                <a:latin typeface="Raleway" panose="020B0003030101060003" pitchFamily="34" charset="0"/>
              </a:rPr>
              <a:t>OPCIÓN 1</a:t>
            </a: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17 Inscripciones de 110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Tu LRP de +130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b="1" dirty="0">
                <a:latin typeface="Raleway" panose="020B0003030101060003" pitchFamily="34" charset="0"/>
              </a:rPr>
              <a:t>Total 2,000 </a:t>
            </a:r>
            <a:r>
              <a:rPr lang="es-ES" sz="3200" b="1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endParaRPr lang="es-ES" sz="3200" b="1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MX" sz="3200" b="1" dirty="0">
                <a:latin typeface="Raleway" panose="020B0003030101060003" pitchFamily="34" charset="0"/>
              </a:rPr>
              <a:t>Acciones y resultados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Invitar 40 personas a la SDB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Que participen 25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Que se inscriban 17</a:t>
            </a:r>
          </a:p>
          <a:p>
            <a:pPr marL="0" indent="0">
              <a:buNone/>
            </a:pPr>
            <a:endParaRPr lang="es-MX" sz="3200" dirty="0">
              <a:latin typeface="Raleway" panose="020B00030301010600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AC52E4-3904-4399-BA59-3E46E4DE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30" y="1764466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0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29658F-D368-42B2-A5E6-A3AEBAF38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EA83174-0D9A-4FE9-8F92-93F53D5C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2" y="629075"/>
            <a:ext cx="10515600" cy="1325563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¿Qué necesitas para ser </a:t>
            </a:r>
            <a:r>
              <a:rPr lang="es-ES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EJECUTIVO?</a:t>
            </a:r>
            <a:b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2,000 </a:t>
            </a:r>
            <a:r>
              <a:rPr lang="es-ES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PVs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0D860B5-43A5-4E9D-B436-D5DB1EAC1BD5}"/>
              </a:ext>
            </a:extLst>
          </p:cNvPr>
          <p:cNvSpPr txBox="1">
            <a:spLocks/>
          </p:cNvSpPr>
          <p:nvPr/>
        </p:nvSpPr>
        <p:spPr>
          <a:xfrm>
            <a:off x="770062" y="22306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200" b="1" dirty="0">
                <a:latin typeface="Raleway" panose="020B0003030101060003" pitchFamily="34" charset="0"/>
              </a:rPr>
              <a:t>OPCIÓN 2</a:t>
            </a: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10 Inscripciones de 200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Tu LRP de +125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b="1" dirty="0">
                <a:latin typeface="Raleway" panose="020B0003030101060003" pitchFamily="34" charset="0"/>
              </a:rPr>
              <a:t>Total 2,125 </a:t>
            </a:r>
            <a:r>
              <a:rPr lang="es-ES" sz="3200" b="1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200" b="1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MX" sz="3200" b="1" dirty="0">
                <a:latin typeface="Raleway" panose="020B0003030101060003" pitchFamily="34" charset="0"/>
              </a:rPr>
              <a:t>Acciones y resultados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Invitar 30 personas a la SDB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Que participen 15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Que se inscriban 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3200" dirty="0">
              <a:latin typeface="Raleway" panose="020B0003030101060003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C045C2-9CC7-42E8-9D1B-53DD49596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20" y="1793614"/>
            <a:ext cx="4435311" cy="443531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58B7AA0-8ACC-4BEA-BA11-27591D561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738977" flipH="1" flipV="1">
            <a:off x="9239735" y="3996126"/>
            <a:ext cx="2606615" cy="17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6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400945-92CB-4A16-97A2-4BD0A323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BE4DAF2-5487-4BAA-B73F-08D15EF3839A}"/>
              </a:ext>
            </a:extLst>
          </p:cNvPr>
          <p:cNvSpPr txBox="1">
            <a:spLocks/>
          </p:cNvSpPr>
          <p:nvPr/>
        </p:nvSpPr>
        <p:spPr>
          <a:xfrm>
            <a:off x="531415" y="1753386"/>
            <a:ext cx="8735133" cy="4733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OBJETIVO DE LA SDB:</a:t>
            </a:r>
          </a:p>
          <a:p>
            <a:endParaRPr lang="es-ES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1"/>
                </a:solidFill>
                <a:latin typeface="Raleway" panose="020B0003030101060003" pitchFamily="34" charset="0"/>
              </a:rPr>
              <a:t>Acompañar a un líder a construir un “Poder de 3” en 8 semanas, atrayendo referidos, generando bono de “Inicio Rápido” y alcanzando el rango de </a:t>
            </a:r>
            <a:r>
              <a:rPr lang="es-ES" sz="3600" b="1" dirty="0">
                <a:solidFill>
                  <a:schemeClr val="bg1"/>
                </a:solidFill>
                <a:latin typeface="Raleway" panose="020B0003030101060003" pitchFamily="34" charset="0"/>
              </a:rPr>
              <a:t>EJECUTIVO</a:t>
            </a:r>
            <a:r>
              <a:rPr lang="es-ES" sz="36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  <a:endParaRPr lang="es-MX" sz="36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A7FDCECF-AC16-472B-B387-470E0444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728" y="715417"/>
            <a:ext cx="682954" cy="10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66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A3F1FA9-4ECD-460D-B753-89C9F74A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43FE01-4224-4A2F-913C-A0199822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2" y="412256"/>
            <a:ext cx="10515600" cy="1325563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¿Qué necesitas para ser </a:t>
            </a:r>
            <a:r>
              <a:rPr lang="es-ES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EJECUTIVO?</a:t>
            </a:r>
            <a:b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2,000 </a:t>
            </a:r>
            <a:r>
              <a:rPr lang="es-ES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PVs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183B19A-C5C3-475E-8605-9A6C5E0BADDE}"/>
              </a:ext>
            </a:extLst>
          </p:cNvPr>
          <p:cNvSpPr txBox="1">
            <a:spLocks/>
          </p:cNvSpPr>
          <p:nvPr/>
        </p:nvSpPr>
        <p:spPr>
          <a:xfrm>
            <a:off x="770062" y="2051541"/>
            <a:ext cx="10515600" cy="46273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200" b="1" dirty="0">
                <a:latin typeface="Raleway" panose="020B0003030101060003" pitchFamily="34" charset="0"/>
              </a:rPr>
              <a:t>OPCIÓN 3</a:t>
            </a: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7 Inscripciones de 200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5 Inscripciones de 100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dirty="0">
                <a:latin typeface="Raleway" panose="020B0003030101060003" pitchFamily="34" charset="0"/>
              </a:rPr>
              <a:t>Tu LRP de +125 </a:t>
            </a:r>
            <a:r>
              <a:rPr lang="es-ES" sz="3200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ES" sz="3200" b="1" dirty="0">
                <a:latin typeface="Raleway" panose="020B0003030101060003" pitchFamily="34" charset="0"/>
              </a:rPr>
              <a:t>Total 2,025 </a:t>
            </a:r>
            <a:r>
              <a:rPr lang="es-ES" sz="3200" b="1" dirty="0" err="1">
                <a:latin typeface="Raleway" panose="020B0003030101060003" pitchFamily="34" charset="0"/>
              </a:rPr>
              <a:t>PVs</a:t>
            </a:r>
            <a:endParaRPr lang="es-ES" sz="3200" dirty="0">
              <a:latin typeface="Raleway" panose="020B00030301010600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200" b="1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es-MX" sz="3200" b="1" dirty="0">
                <a:latin typeface="Raleway" panose="020B0003030101060003" pitchFamily="34" charset="0"/>
              </a:rPr>
              <a:t>Acciones y resultados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Invitar 35 personas a la SDB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Que participen 20</a:t>
            </a:r>
          </a:p>
          <a:p>
            <a:pPr marL="0" indent="0">
              <a:buNone/>
            </a:pPr>
            <a:r>
              <a:rPr lang="es-MX" sz="3200" dirty="0">
                <a:latin typeface="Raleway" panose="020B0003030101060003" pitchFamily="34" charset="0"/>
              </a:rPr>
              <a:t>Que se inscriban 12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3200" dirty="0">
              <a:latin typeface="Raleway" panose="020B0003030101060003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2BA98F-30CA-429B-9886-55223DD5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60" y="1667812"/>
            <a:ext cx="4441802" cy="44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43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65A0B8-CCB1-45E6-9146-D797E0C0D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34576B-B79D-7BE4-2FB3-0ECFD09E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347" y="301804"/>
            <a:ext cx="6373305" cy="1980996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Ganancias por </a:t>
            </a:r>
            <a:r>
              <a:rPr lang="es-ES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de Inicio Rápido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1C90473D-2AE3-30E4-E618-45DF5FBBCA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084333"/>
              </p:ext>
            </p:extLst>
          </p:nvPr>
        </p:nvGraphicFramePr>
        <p:xfrm>
          <a:off x="483323" y="2456738"/>
          <a:ext cx="1122535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636">
                  <a:extLst>
                    <a:ext uri="{9D8B030D-6E8A-4147-A177-3AD203B41FA5}">
                      <a16:colId xmlns:a16="http://schemas.microsoft.com/office/drawing/2014/main" val="3238397228"/>
                    </a:ext>
                  </a:extLst>
                </a:gridCol>
                <a:gridCol w="3660202">
                  <a:extLst>
                    <a:ext uri="{9D8B030D-6E8A-4147-A177-3AD203B41FA5}">
                      <a16:colId xmlns:a16="http://schemas.microsoft.com/office/drawing/2014/main" val="2166145638"/>
                    </a:ext>
                  </a:extLst>
                </a:gridCol>
                <a:gridCol w="4105516">
                  <a:extLst>
                    <a:ext uri="{9D8B030D-6E8A-4147-A177-3AD203B41FA5}">
                      <a16:colId xmlns:a16="http://schemas.microsoft.com/office/drawing/2014/main" val="1283494706"/>
                    </a:ext>
                  </a:extLst>
                </a:gridCol>
              </a:tblGrid>
              <a:tr h="792889">
                <a:tc>
                  <a:txBody>
                    <a:bodyPr/>
                    <a:lstStyle/>
                    <a:p>
                      <a:pPr algn="ctr"/>
                      <a:r>
                        <a:rPr lang="es-ES" sz="2400" baseline="0" dirty="0">
                          <a:latin typeface="Raleway" panose="020B0003030101060003" pitchFamily="34" charset="0"/>
                        </a:rPr>
                        <a:t>SI YO INSCRIBO</a:t>
                      </a:r>
                      <a:endParaRPr lang="es-MX" sz="2400" baseline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aseline="0" dirty="0">
                          <a:latin typeface="Raleway" panose="020B0003030101060003" pitchFamily="34" charset="0"/>
                        </a:rPr>
                        <a:t>SI UNO DE MIS LÍDERES HACE LO MISMO</a:t>
                      </a:r>
                      <a:endParaRPr lang="es-MX" sz="2400" baseline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aseline="0" dirty="0">
                          <a:latin typeface="Raleway" panose="020B0003030101060003" pitchFamily="34" charset="0"/>
                        </a:rPr>
                        <a:t>SI DOS DE MIS LÍDERES HACEN LO MISMO</a:t>
                      </a:r>
                      <a:endParaRPr lang="es-MX" sz="2400" baseline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154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394588"/>
                  </a:ext>
                </a:extLst>
              </a:tr>
              <a:tr h="2208764">
                <a:tc>
                  <a:txBody>
                    <a:bodyPr/>
                    <a:lstStyle/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(20%)</a:t>
                      </a:r>
                    </a:p>
                    <a:p>
                      <a:pPr algn="ctr"/>
                      <a:endParaRPr lang="es-ES" sz="2400" b="1" baseline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2000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= $400 USD</a:t>
                      </a: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1000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= $200 USD</a:t>
                      </a:r>
                    </a:p>
                    <a:p>
                      <a:pPr algn="ctr"/>
                      <a:r>
                        <a:rPr lang="es-MX" sz="2400" b="1" baseline="0" dirty="0">
                          <a:latin typeface="Raleway" panose="020B0003030101060003" pitchFamily="34" charset="0"/>
                        </a:rPr>
                        <a:t>  500 </a:t>
                      </a:r>
                      <a:r>
                        <a:rPr lang="es-MX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MX" sz="2400" b="1" baseline="0" dirty="0">
                          <a:latin typeface="Raleway" panose="020B0003030101060003" pitchFamily="34" charset="0"/>
                        </a:rPr>
                        <a:t> = $100 USD</a:t>
                      </a:r>
                    </a:p>
                    <a:p>
                      <a:pPr algn="ctr"/>
                      <a:endParaRPr lang="es-MX" sz="2400" b="1" baseline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(10%)</a:t>
                      </a:r>
                    </a:p>
                    <a:p>
                      <a:pPr algn="ctr"/>
                      <a:endParaRPr lang="es-ES" sz="2400" b="1" baseline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2000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= $200 USD</a:t>
                      </a: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1000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= $100 USD</a:t>
                      </a: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 500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= $50  USD</a:t>
                      </a:r>
                    </a:p>
                    <a:p>
                      <a:pPr algn="ctr"/>
                      <a:endParaRPr lang="es-MX" sz="2400" b="1" baseline="0" dirty="0"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E0E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(10 % X 2)</a:t>
                      </a:r>
                    </a:p>
                    <a:p>
                      <a:pPr algn="ctr"/>
                      <a:endParaRPr lang="es-ES" sz="2400" b="1" baseline="0" dirty="0"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2000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x 2 = $400 USD</a:t>
                      </a:r>
                    </a:p>
                    <a:p>
                      <a:pPr algn="ctr"/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1000 </a:t>
                      </a:r>
                      <a:r>
                        <a:rPr lang="es-ES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ES" sz="2400" b="1" baseline="0" dirty="0">
                          <a:latin typeface="Raleway" panose="020B0003030101060003" pitchFamily="34" charset="0"/>
                        </a:rPr>
                        <a:t> x 2 = $200 USD</a:t>
                      </a:r>
                    </a:p>
                    <a:p>
                      <a:pPr algn="ctr"/>
                      <a:r>
                        <a:rPr lang="es-MX" sz="2400" b="1" baseline="0" dirty="0">
                          <a:latin typeface="Raleway" panose="020B0003030101060003" pitchFamily="34" charset="0"/>
                        </a:rPr>
                        <a:t>  500 </a:t>
                      </a:r>
                      <a:r>
                        <a:rPr lang="es-MX" sz="2400" b="1" baseline="0" dirty="0" err="1">
                          <a:latin typeface="Raleway" panose="020B0003030101060003" pitchFamily="34" charset="0"/>
                        </a:rPr>
                        <a:t>PVs</a:t>
                      </a:r>
                      <a:r>
                        <a:rPr lang="es-MX" sz="2400" b="1" baseline="0" dirty="0">
                          <a:latin typeface="Raleway" panose="020B0003030101060003" pitchFamily="34" charset="0"/>
                        </a:rPr>
                        <a:t> x 2 = $100 USD</a:t>
                      </a:r>
                    </a:p>
                  </a:txBody>
                  <a:tcPr>
                    <a:solidFill>
                      <a:srgbClr val="E0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56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04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10427B6-E176-488C-93F0-B7B6377E8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664DC0-D4B5-1ECA-DC8B-6307A210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69" y="2540620"/>
            <a:ext cx="9521859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Raleway" panose="020B0003030101060003" pitchFamily="34" charset="0"/>
              </a:rPr>
              <a:t>Si tienes 2 Distribuidores alcanzando el Rango EJECUTIVO</a:t>
            </a:r>
            <a:endParaRPr lang="es-MX" sz="36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F0EFEA-A666-A9F4-8BB0-C3D44786C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25" y="3883843"/>
            <a:ext cx="10748749" cy="2293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Tú puedes convertirte en </a:t>
            </a:r>
          </a:p>
          <a:p>
            <a:pPr marL="0" indent="0" algn="ctr">
              <a:buNone/>
            </a:pPr>
            <a:r>
              <a:rPr lang="es-ES" sz="6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PREMIER</a:t>
            </a:r>
            <a:endParaRPr lang="es-MX" sz="6600" b="1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78892EC-1419-4138-9F40-7079943B9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5598" y="813428"/>
            <a:ext cx="900803" cy="13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52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E010C0E-DC7C-4418-A318-7C52E552C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B75A67-82AB-48CD-CDD2-630CEB78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94" y="651650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PUEDES ALCANZAR RANGO </a:t>
            </a:r>
            <a:r>
              <a:rPr lang="es-ES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PREMIER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DA9607-D575-849B-6ACA-6E952384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9772" y="205581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3600" b="1" dirty="0">
                <a:solidFill>
                  <a:srgbClr val="154844"/>
                </a:solidFill>
                <a:latin typeface="Raleway" panose="020B0003030101060003" pitchFamily="34" charset="0"/>
              </a:rPr>
              <a:t>P</a:t>
            </a:r>
            <a:r>
              <a:rPr lang="es-MX" sz="3600" b="1" dirty="0">
                <a:solidFill>
                  <a:srgbClr val="154844"/>
                </a:solidFill>
                <a:latin typeface="Raleway" panose="020B0003030101060003" pitchFamily="34" charset="0"/>
              </a:rPr>
              <a:t>REMIER</a:t>
            </a:r>
          </a:p>
          <a:p>
            <a:pPr marL="0" indent="0" algn="ctr">
              <a:buNone/>
            </a:pPr>
            <a:r>
              <a:rPr lang="es-MX" dirty="0">
                <a:latin typeface="Raleway" panose="020B0003030101060003" pitchFamily="34" charset="0"/>
              </a:rPr>
              <a:t>Lidera 2 personas para que lleguen a </a:t>
            </a:r>
            <a:r>
              <a:rPr lang="es-MX" b="1" dirty="0">
                <a:latin typeface="Raleway" panose="020B0003030101060003" pitchFamily="34" charset="0"/>
              </a:rPr>
              <a:t>EJECUTIVO</a:t>
            </a:r>
            <a:endParaRPr lang="es-MX" dirty="0">
              <a:latin typeface="Raleway" panose="020B0003030101060003" pitchFamily="34" charset="0"/>
            </a:endParaRPr>
          </a:p>
          <a:p>
            <a:pPr marL="0" indent="0" algn="ctr">
              <a:buNone/>
            </a:pPr>
            <a:r>
              <a:rPr lang="es-MX" sz="7200" b="1" dirty="0">
                <a:solidFill>
                  <a:srgbClr val="154844"/>
                </a:solidFill>
                <a:latin typeface="Raleway" panose="020B0003030101060003" pitchFamily="34" charset="0"/>
              </a:rPr>
              <a:t>P</a:t>
            </a:r>
          </a:p>
          <a:p>
            <a:pPr marL="0" indent="0" algn="ctr">
              <a:buNone/>
            </a:pPr>
            <a:r>
              <a:rPr lang="es-MX" sz="2400" dirty="0">
                <a:latin typeface="Raleway" panose="020B0003030101060003" pitchFamily="34" charset="0"/>
              </a:rPr>
              <a:t>5,000 VG</a:t>
            </a:r>
          </a:p>
          <a:p>
            <a:pPr marL="0" indent="0" algn="ctr">
              <a:buNone/>
            </a:pPr>
            <a:r>
              <a:rPr lang="es-MX" sz="2400" dirty="0" err="1">
                <a:latin typeface="Raleway" panose="020B0003030101060003" pitchFamily="34" charset="0"/>
              </a:rPr>
              <a:t>Ej</a:t>
            </a:r>
            <a:r>
              <a:rPr lang="es-MX" sz="2400" dirty="0">
                <a:latin typeface="Raleway" panose="020B0003030101060003" pitchFamily="34" charset="0"/>
              </a:rPr>
              <a:t>      </a:t>
            </a:r>
            <a:r>
              <a:rPr lang="es-MX" sz="2400" dirty="0" err="1">
                <a:latin typeface="Raleway" panose="020B0003030101060003" pitchFamily="34" charset="0"/>
              </a:rPr>
              <a:t>Ej</a:t>
            </a:r>
            <a:endParaRPr lang="es-MX" sz="2400" dirty="0">
              <a:latin typeface="Raleway" panose="020B0003030101060003" pitchFamily="34" charset="0"/>
            </a:endParaRPr>
          </a:p>
          <a:p>
            <a:pPr marL="0" indent="0" algn="ctr">
              <a:buNone/>
            </a:pPr>
            <a:r>
              <a:rPr lang="es-MX" sz="2400" dirty="0">
                <a:latin typeface="Raleway" panose="020B0003030101060003" pitchFamily="34" charset="0"/>
              </a:rPr>
              <a:t>2K+</a:t>
            </a:r>
            <a:r>
              <a:rPr lang="es-MX" sz="1800" dirty="0">
                <a:latin typeface="Raleway" panose="020B0003030101060003" pitchFamily="34" charset="0"/>
              </a:rPr>
              <a:t>      </a:t>
            </a:r>
            <a:r>
              <a:rPr lang="es-MX" sz="2400" dirty="0">
                <a:latin typeface="Raleway" panose="020B0003030101060003" pitchFamily="34" charset="0"/>
              </a:rPr>
              <a:t>2K+</a:t>
            </a:r>
            <a:endParaRPr lang="es-MX" sz="1800" dirty="0">
              <a:latin typeface="Raleway" panose="020B0003030101060003" pitchFamily="34" charset="0"/>
            </a:endParaRPr>
          </a:p>
          <a:p>
            <a:pPr marL="0" indent="0" algn="ctr">
              <a:buNone/>
            </a:pPr>
            <a:r>
              <a:rPr lang="es-MX" sz="2200" dirty="0">
                <a:latin typeface="Raleway" panose="020B0003030101060003" pitchFamily="34" charset="0"/>
              </a:rPr>
              <a:t>Ingresos promedio rango nuevo: </a:t>
            </a:r>
            <a:r>
              <a:rPr lang="es-MX" sz="2200" b="1" dirty="0">
                <a:latin typeface="Raleway" panose="020B0003030101060003" pitchFamily="34" charset="0"/>
              </a:rPr>
              <a:t>$300</a:t>
            </a:r>
            <a:endParaRPr lang="es-MX" sz="2200" dirty="0">
              <a:latin typeface="Raleway" panose="020B0003030101060003" pitchFamily="34" charset="0"/>
            </a:endParaRPr>
          </a:p>
          <a:p>
            <a:pPr marL="0" indent="0" algn="ctr">
              <a:buNone/>
            </a:pPr>
            <a:r>
              <a:rPr lang="es-MX" sz="2200" dirty="0">
                <a:latin typeface="Raleway" panose="020B0003030101060003" pitchFamily="34" charset="0"/>
              </a:rPr>
              <a:t>Ingresos promedio rango consolidado: </a:t>
            </a:r>
            <a:r>
              <a:rPr lang="es-MX" sz="2200" b="1" dirty="0">
                <a:latin typeface="Raleway" panose="020B0003030101060003" pitchFamily="34" charset="0"/>
              </a:rPr>
              <a:t>$800</a:t>
            </a:r>
          </a:p>
          <a:p>
            <a:pPr marL="0" indent="0" algn="ctr">
              <a:buNone/>
            </a:pPr>
            <a:r>
              <a:rPr lang="es-MX" sz="2200" dirty="0">
                <a:latin typeface="Raleway" panose="020B0003030101060003" pitchFamily="34" charset="0"/>
              </a:rPr>
              <a:t>(Ingresos promedio 2020)</a:t>
            </a:r>
            <a:endParaRPr lang="es-ES" sz="1900" dirty="0">
              <a:latin typeface="Raleway" panose="020B00030301010600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198233-980D-4D10-9990-4AC841D08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07441" flipH="1" flipV="1">
            <a:off x="5484722" y="3375354"/>
            <a:ext cx="1788509" cy="122409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A3C0D01-292E-4F7E-B772-587D5572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052732" flipV="1">
            <a:off x="1478087" y="3375354"/>
            <a:ext cx="1894767" cy="12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2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E3A1DE-9B2B-4604-94E2-DB3739D75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9CEC88-33B5-BA2E-5318-E3D4AFEA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385"/>
            <a:ext cx="7730765" cy="165607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Metropolis Extra Bold" panose="00000900000000000000" pitchFamily="50" charset="0"/>
              </a:rPr>
              <a:t>LLEGA A </a:t>
            </a:r>
            <a:r>
              <a:rPr lang="es-ES" b="1" dirty="0">
                <a:solidFill>
                  <a:schemeClr val="bg1"/>
                </a:solidFill>
                <a:latin typeface="Metropolis Extra Bold" panose="00000900000000000000" pitchFamily="50" charset="0"/>
              </a:rPr>
              <a:t>PREMIER</a:t>
            </a:r>
            <a:r>
              <a:rPr lang="es-ES" dirty="0">
                <a:solidFill>
                  <a:schemeClr val="bg1"/>
                </a:solidFill>
                <a:latin typeface="Metropolis Extra Bold" panose="00000900000000000000" pitchFamily="50" charset="0"/>
              </a:rPr>
              <a:t> Y GANA </a:t>
            </a:r>
            <a:r>
              <a:rPr lang="es-ES" sz="6000" b="1" dirty="0">
                <a:solidFill>
                  <a:schemeClr val="bg1"/>
                </a:solidFill>
                <a:latin typeface="Metropolis Extra Bold" panose="00000900000000000000" pitchFamily="50" charset="0"/>
              </a:rPr>
              <a:t>$850 USD</a:t>
            </a:r>
            <a:endParaRPr lang="es-MX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0B0943-79E5-E8B1-8186-61540136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0359"/>
            <a:ext cx="10515600" cy="3549485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Inscribe 2,000 </a:t>
            </a:r>
            <a:r>
              <a:rPr lang="es-ES" sz="3200" dirty="0" err="1">
                <a:solidFill>
                  <a:schemeClr val="bg1"/>
                </a:solidFill>
                <a:latin typeface="Raleway" panose="020B0003030101060003" pitchFamily="34" charset="0"/>
              </a:rPr>
              <a:t>PVs</a:t>
            </a:r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 (x 20%) = $400</a:t>
            </a:r>
          </a:p>
          <a:p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1 líder inscribe 1,500 </a:t>
            </a:r>
            <a:r>
              <a:rPr lang="es-ES" sz="3200" dirty="0" err="1">
                <a:solidFill>
                  <a:schemeClr val="bg1"/>
                </a:solidFill>
                <a:latin typeface="Raleway" panose="020B0003030101060003" pitchFamily="34" charset="0"/>
              </a:rPr>
              <a:t>PVs</a:t>
            </a:r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 (x 10%) = $150</a:t>
            </a:r>
          </a:p>
          <a:p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1 líder inscribe 1,500 </a:t>
            </a:r>
            <a:r>
              <a:rPr lang="es-ES" sz="3200" dirty="0" err="1">
                <a:solidFill>
                  <a:schemeClr val="bg1"/>
                </a:solidFill>
                <a:latin typeface="Raleway" panose="020B0003030101060003" pitchFamily="34" charset="0"/>
              </a:rPr>
              <a:t>PVs</a:t>
            </a:r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 (x 10%) = $150</a:t>
            </a:r>
          </a:p>
          <a:p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Bono de Empoderamiento = $150 (</a:t>
            </a:r>
            <a:r>
              <a:rPr lang="es-ES" sz="3200" dirty="0" err="1">
                <a:solidFill>
                  <a:schemeClr val="bg1"/>
                </a:solidFill>
                <a:latin typeface="Raleway" panose="020B0003030101060003" pitchFamily="34" charset="0"/>
              </a:rPr>
              <a:t>aprox</a:t>
            </a:r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</a:p>
          <a:p>
            <a:endParaRPr lang="es-ES" sz="32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Total $850 USD (</a:t>
            </a:r>
            <a:r>
              <a:rPr lang="es-ES" sz="3200" dirty="0" err="1">
                <a:solidFill>
                  <a:schemeClr val="bg1"/>
                </a:solidFill>
                <a:latin typeface="Raleway" panose="020B0003030101060003" pitchFamily="34" charset="0"/>
              </a:rPr>
              <a:t>aprox</a:t>
            </a:r>
            <a:r>
              <a:rPr lang="es-ES" sz="3200" dirty="0">
                <a:solidFill>
                  <a:schemeClr val="bg1"/>
                </a:solidFill>
                <a:latin typeface="Raleway" panose="020B0003030101060003" pitchFamily="34" charset="0"/>
              </a:rPr>
              <a:t>)</a:t>
            </a:r>
            <a:endParaRPr lang="es-MX" sz="32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64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DC23EF-F785-41A6-B2F6-0BFC339F1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A2B30F-6584-E9B9-A7F6-0F912C46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Recursos disponibles para la SDB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BEC7BB-5965-BD77-CC60-BC6A6274B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Foro chat WhatsApp/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Telegram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Plantilla con la invitación a la SDB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Plantilla con la agenda de la Semana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Plantilla con el Programa de Referidos (PRR)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Plantilla con invitación a la clase de Zoom (opcional) 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PDF con Kits de inscripción por mercado y PDF “Los 3 caminos”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Presentaciones: Soluciones Naturales con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, Comparte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y Emprende con Propósito</a:t>
            </a:r>
          </a:p>
          <a:p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9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D48E3D-5F44-4B2A-8103-5506AD752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1C8FC2-352E-4D54-230C-BD7A5453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757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VARIACIONES OPCIONALES</a:t>
            </a:r>
            <a:b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Rifa diaria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7D35D-3A60-1E3B-F15F-3245413B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458"/>
            <a:ext cx="6250757" cy="44494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dirty="0">
                <a:latin typeface="Raleway" panose="020B0003030101060003" pitchFamily="34" charset="0"/>
              </a:rPr>
              <a:t>Pueden participar las personas que: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Raleway" panose="020B0003030101060003" pitchFamily="34" charset="0"/>
              </a:rPr>
              <a:t>Participen activamente en el chat del día.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Raleway" panose="020B0003030101060003" pitchFamily="34" charset="0"/>
              </a:rPr>
              <a:t>Publiquen </a:t>
            </a:r>
            <a:r>
              <a:rPr lang="es-ES" dirty="0" err="1">
                <a:latin typeface="Raleway" panose="020B0003030101060003" pitchFamily="34" charset="0"/>
              </a:rPr>
              <a:t>stories</a:t>
            </a:r>
            <a:r>
              <a:rPr lang="es-ES" dirty="0">
                <a:latin typeface="Raleway" panose="020B0003030101060003" pitchFamily="34" charset="0"/>
              </a:rPr>
              <a:t> en sus redes sociales contando su experiencia del día y etiquetando a la persona que los invitó.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Raleway" panose="020B0003030101060003" pitchFamily="34" charset="0"/>
              </a:rPr>
              <a:t>La rifa puede ser diaria o al final de la semana.</a:t>
            </a:r>
            <a:endParaRPr lang="es-MX" dirty="0">
              <a:latin typeface="Raleway" panose="020B00030301010600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2C0D3E-7D61-46B8-81F2-28F03BFDB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84" y="1800519"/>
            <a:ext cx="3945118" cy="39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0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F7A3F59-5B38-48B4-8DBC-436398338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1C8FC2-352E-4D54-230C-BD7A5453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VARIACIONES OPCIONALES</a:t>
            </a:r>
            <a:b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Clase de Negocio o Foro Chat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7D35D-3A60-1E3B-F15F-3245413B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932495"/>
            <a:ext cx="6391373" cy="456038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s-E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La clase de Negocio que usamos es la de: “</a:t>
            </a:r>
            <a:r>
              <a:rPr lang="es-E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EMPRENDE CON PROPÓSITO</a:t>
            </a:r>
            <a:r>
              <a:rPr lang="es-E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”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ES" sz="27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s-E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Si desean hacer un foro chat, recomendamos que sea la misma clase pero dividida en cápsulas cortas y que no dure mas de 4 días. Incorporar testimonios cortos de éxito.</a:t>
            </a:r>
            <a:endParaRPr lang="es-MX" sz="27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5C1896-57BD-4475-8D51-88E92D9EB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95" y="2299384"/>
            <a:ext cx="4259758" cy="33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30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525120-B58F-421D-BE78-CCADC326D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1C8FC2-352E-4D54-230C-BD7A5453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083"/>
            <a:ext cx="10515600" cy="91702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154844"/>
                </a:solidFill>
                <a:latin typeface="Metropolis Extra Bold" panose="00000900000000000000" pitchFamily="50" charset="0"/>
              </a:rPr>
              <a:t>VARIACIONES OPCIONALES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7D35D-3A60-1E3B-F15F-3245413B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64" y="1630836"/>
            <a:ext cx="5807696" cy="491136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sz="2600" dirty="0">
                <a:latin typeface="Raleway" panose="020B0003030101060003" pitchFamily="34" charset="0"/>
              </a:rPr>
              <a:t>Pueden diseñar una SDB de temas como niños, inmunidad, dolor, etc.</a:t>
            </a:r>
          </a:p>
          <a:p>
            <a:pPr algn="just">
              <a:lnSpc>
                <a:spcPct val="100000"/>
              </a:lnSpc>
            </a:pPr>
            <a:r>
              <a:rPr lang="es-ES" sz="2600" dirty="0">
                <a:latin typeface="Raleway" panose="020B0003030101060003" pitchFamily="34" charset="0"/>
              </a:rPr>
              <a:t>También es posible entregar una muestra previa a los participantes (Revisar las recomendaciones de </a:t>
            </a:r>
            <a:r>
              <a:rPr lang="es-ES" sz="2600" dirty="0" err="1">
                <a:latin typeface="Raleway" panose="020B0003030101060003" pitchFamily="34" charset="0"/>
              </a:rPr>
              <a:t>Allyse</a:t>
            </a:r>
            <a:r>
              <a:rPr lang="es-ES" sz="2600" dirty="0">
                <a:latin typeface="Raleway" panose="020B0003030101060003" pitchFamily="34" charset="0"/>
              </a:rPr>
              <a:t> </a:t>
            </a:r>
            <a:r>
              <a:rPr lang="es-ES" sz="2600" dirty="0" err="1">
                <a:latin typeface="Raleway" panose="020B0003030101060003" pitchFamily="34" charset="0"/>
              </a:rPr>
              <a:t>Sedivy</a:t>
            </a:r>
            <a:r>
              <a:rPr lang="es-ES" sz="2600" dirty="0">
                <a:latin typeface="Raleway" panose="020B0003030101060003" pitchFamily="34" charset="0"/>
              </a:rPr>
              <a:t> de cómo muestrear en su programa “Back </a:t>
            </a:r>
            <a:r>
              <a:rPr lang="es-ES" sz="2600" dirty="0" err="1">
                <a:latin typeface="Raleway" panose="020B0003030101060003" pitchFamily="34" charset="0"/>
              </a:rPr>
              <a:t>to</a:t>
            </a:r>
            <a:r>
              <a:rPr lang="es-ES" sz="2600" dirty="0">
                <a:latin typeface="Raleway" panose="020B0003030101060003" pitchFamily="34" charset="0"/>
              </a:rPr>
              <a:t> </a:t>
            </a:r>
            <a:r>
              <a:rPr lang="es-ES" sz="2600" dirty="0" err="1">
                <a:latin typeface="Raleway" panose="020B0003030101060003" pitchFamily="34" charset="0"/>
              </a:rPr>
              <a:t>Basics</a:t>
            </a:r>
            <a:r>
              <a:rPr lang="es-ES" sz="2600" dirty="0">
                <a:latin typeface="Raleway" panose="020B0003030101060003" pitchFamily="34" charset="0"/>
              </a:rPr>
              <a:t>”)</a:t>
            </a:r>
          </a:p>
          <a:p>
            <a:pPr algn="just">
              <a:lnSpc>
                <a:spcPct val="100000"/>
              </a:lnSpc>
            </a:pPr>
            <a:r>
              <a:rPr lang="es-ES" sz="2600" dirty="0">
                <a:latin typeface="Raleway" panose="020B0003030101060003" pitchFamily="34" charset="0"/>
              </a:rPr>
              <a:t>Dejar el chat abierto todo el día</a:t>
            </a:r>
          </a:p>
          <a:p>
            <a:pPr algn="just">
              <a:lnSpc>
                <a:spcPct val="100000"/>
              </a:lnSpc>
            </a:pPr>
            <a:r>
              <a:rPr lang="es-ES" sz="2600" dirty="0">
                <a:latin typeface="Raleway" panose="020B0003030101060003" pitchFamily="34" charset="0"/>
              </a:rPr>
              <a:t>Tener más testimonios “bajo la manga”</a:t>
            </a:r>
          </a:p>
          <a:p>
            <a:pPr algn="just">
              <a:lnSpc>
                <a:spcPct val="100000"/>
              </a:lnSpc>
            </a:pPr>
            <a:endParaRPr lang="es-ES" sz="2600" dirty="0">
              <a:latin typeface="Raleway" panose="020B00030301010600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A11D4D-4FD5-408E-A0EE-28CAF1160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47" y="1696824"/>
            <a:ext cx="4402317" cy="44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25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41BFC71-5062-42CB-8C66-3E93B2CF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FB33AB-EAC8-86BE-04EE-C3A9B0868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379" y="2602371"/>
            <a:ext cx="5451835" cy="2387600"/>
          </a:xfrm>
        </p:spPr>
        <p:txBody>
          <a:bodyPr>
            <a:norm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¡MUCHAS GRACIAS!</a:t>
            </a:r>
            <a:endParaRPr lang="es-MX" sz="66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AED7263-32FD-4480-A849-3FFCDA732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7818" y="885479"/>
            <a:ext cx="2644955" cy="157078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F32ECFF-BBCD-4E82-B13B-F2884943D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233" y="5207697"/>
            <a:ext cx="2678784" cy="15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4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5BACA4-3D43-4CD2-BFD3-1AD75598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8B3DE2-7C6D-6EBB-BE24-B50CFAEC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77" y="415134"/>
            <a:ext cx="10515600" cy="1325563"/>
          </a:xfrm>
        </p:spPr>
        <p:txBody>
          <a:bodyPr>
            <a:normAutofit/>
          </a:bodyPr>
          <a:lstStyle/>
          <a:p>
            <a:r>
              <a:rPr lang="es-ES" sz="60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SDB</a:t>
            </a:r>
            <a:br>
              <a:rPr lang="es-ES" sz="6000" dirty="0">
                <a:solidFill>
                  <a:schemeClr val="bg1"/>
                </a:solidFill>
                <a:latin typeface="Metropolis Extra Bold" panose="00000900000000000000" pitchFamily="50" charset="0"/>
              </a:rPr>
            </a:br>
            <a:r>
              <a:rPr lang="es-ES" sz="22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Semana de Bienestar</a:t>
            </a:r>
            <a:endParaRPr lang="es-MX" sz="22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8FA591-4BC5-26DB-FE3B-0D2FFC929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25" y="2089967"/>
            <a:ext cx="6580695" cy="435289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Es un programa diseñado para nuevos distribuidores, donde puedan llevar a sus prospectos sin tener que aprender desde un principio cómo dar una clase.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También es un canal de prospección para distribuidores con mas tiempo en el negocio, como un espacio fijo para llevar a sus prospectos.</a:t>
            </a:r>
            <a:endParaRPr lang="es-MX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7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057EDB-D1FD-4568-AC9A-3A405D8DD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F43C40-2774-E978-61BA-CA766560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30" y="1306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¿De qué se trata?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A03956-5BC9-4C1B-060B-C1DD6FEA3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03" y="1456192"/>
            <a:ext cx="10779455" cy="505773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es-ES" sz="2400" dirty="0">
                <a:latin typeface="Raleway" panose="020B0003030101060003" pitchFamily="34" charset="0"/>
              </a:rPr>
              <a:t>Programa de 5 días vía WhatsApp /</a:t>
            </a:r>
            <a:r>
              <a:rPr lang="es-ES" sz="2400" dirty="0" err="1">
                <a:latin typeface="Raleway" panose="020B0003030101060003" pitchFamily="34" charset="0"/>
              </a:rPr>
              <a:t>Telegram</a:t>
            </a:r>
            <a:r>
              <a:rPr lang="es-ES" sz="2400" dirty="0">
                <a:latin typeface="Raleway" panose="020B0003030101060003" pitchFamily="34" charset="0"/>
              </a:rPr>
              <a:t> dirigido a prospectos interesados en conocer los productos, donde les ofrecemos la clase de “Soluciones Naturales” o cualquier clase temática en videos cortos, acompañados de material digital.</a:t>
            </a:r>
          </a:p>
          <a:p>
            <a:pPr algn="just">
              <a:lnSpc>
                <a:spcPct val="110000"/>
              </a:lnSpc>
            </a:pPr>
            <a:r>
              <a:rPr lang="es-ES" sz="2400" dirty="0">
                <a:latin typeface="Raleway" panose="020B0003030101060003" pitchFamily="34" charset="0"/>
              </a:rPr>
              <a:t>Se debe ejecutar 2 veces al mes (semanas intercaladas).</a:t>
            </a:r>
          </a:p>
          <a:p>
            <a:pPr algn="just">
              <a:lnSpc>
                <a:spcPct val="110000"/>
              </a:lnSpc>
            </a:pPr>
            <a:r>
              <a:rPr lang="es-ES" sz="2400" dirty="0">
                <a:latin typeface="Raleway" panose="020B0003030101060003" pitchFamily="34" charset="0"/>
              </a:rPr>
              <a:t>Los distribuidores tienen la oportunidad de invitar a mínimo 20 prospectos y deben hacerle seguimiento personalizado.</a:t>
            </a:r>
          </a:p>
          <a:p>
            <a:pPr algn="just">
              <a:lnSpc>
                <a:spcPct val="110000"/>
              </a:lnSpc>
            </a:pPr>
            <a:r>
              <a:rPr lang="es-ES" sz="2400" dirty="0">
                <a:latin typeface="Raleway" panose="020B0003030101060003" pitchFamily="34" charset="0"/>
              </a:rPr>
              <a:t>Se pueden realizar pequeñas rifas diarias o una al final de la semana (opcional). </a:t>
            </a:r>
          </a:p>
          <a:p>
            <a:pPr algn="just">
              <a:lnSpc>
                <a:spcPct val="110000"/>
              </a:lnSpc>
            </a:pPr>
            <a:r>
              <a:rPr lang="es-ES" sz="2400" dirty="0">
                <a:latin typeface="Raleway" panose="020B0003030101060003" pitchFamily="34" charset="0"/>
              </a:rPr>
              <a:t>Finaliza con una clase de negocio o foro-chat (opcional).</a:t>
            </a:r>
          </a:p>
          <a:p>
            <a:pPr algn="just">
              <a:lnSpc>
                <a:spcPct val="110000"/>
              </a:lnSpc>
            </a:pPr>
            <a:r>
              <a:rPr lang="es-ES" sz="2400" dirty="0">
                <a:latin typeface="Raleway" panose="020B0003030101060003" pitchFamily="34" charset="0"/>
              </a:rPr>
              <a:t>Cada distribuidor es responsable del seguimiento y cierre de sus invitados.</a:t>
            </a:r>
          </a:p>
          <a:p>
            <a:pPr algn="just">
              <a:lnSpc>
                <a:spcPct val="110000"/>
              </a:lnSpc>
            </a:pPr>
            <a:endParaRPr lang="es-MX" sz="2400" dirty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40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C6A484-35EE-421B-B3C6-70D139EC9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4" y="233149"/>
            <a:ext cx="11019934" cy="1325563"/>
          </a:xfrm>
        </p:spPr>
        <p:txBody>
          <a:bodyPr>
            <a:noAutofit/>
          </a:bodyPr>
          <a:lstStyle/>
          <a:p>
            <a:pPr algn="ctr"/>
            <a:r>
              <a:rPr lang="es-ES" sz="38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OBJETIVOS DE LA SEMANA DE BIENESTAR</a:t>
            </a:r>
            <a:endParaRPr lang="es-MX" sz="3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688" y="1433608"/>
            <a:ext cx="9250838" cy="5156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Inscripciones</a:t>
            </a:r>
            <a:r>
              <a:rPr lang="es-E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= Comisiones.</a:t>
            </a:r>
          </a:p>
          <a:p>
            <a:pPr>
              <a:lnSpc>
                <a:spcPct val="100000"/>
              </a:lnSpc>
            </a:pPr>
            <a:endParaRPr lang="es-ES" sz="3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Referidos</a:t>
            </a:r>
            <a:r>
              <a:rPr lang="es-E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= Agrandar tu lista de contactos.</a:t>
            </a:r>
          </a:p>
          <a:p>
            <a:pPr>
              <a:lnSpc>
                <a:spcPct val="100000"/>
              </a:lnSpc>
            </a:pPr>
            <a:endParaRPr lang="es-ES" sz="3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Bono “Poder de 3” </a:t>
            </a:r>
            <a:r>
              <a:rPr lang="es-E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= Estructura en tu negocio.</a:t>
            </a:r>
          </a:p>
          <a:p>
            <a:pPr>
              <a:lnSpc>
                <a:spcPct val="100000"/>
              </a:lnSpc>
            </a:pPr>
            <a:endParaRPr lang="es-ES" sz="3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Avance de Rango </a:t>
            </a:r>
            <a:r>
              <a:rPr lang="es-MX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= </a:t>
            </a:r>
            <a:r>
              <a:rPr lang="es-MX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Mínimo</a:t>
            </a:r>
            <a:r>
              <a:rPr lang="es-MX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EJECUTIVO.</a:t>
            </a:r>
            <a:endParaRPr lang="es-ES" sz="33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687C8C5-CE08-4804-9FC5-E0A7C92E2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759" y="1470152"/>
            <a:ext cx="914455" cy="91445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A21DA7C-CEBF-4D37-BD60-F05B94FC2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161" y="2749084"/>
            <a:ext cx="773053" cy="88304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262681C-3E8C-4367-9FA2-9A2374AA3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647" y="5277652"/>
            <a:ext cx="874027" cy="94195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E05408D-4DFE-4E2A-87D1-33CECF31A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48" y="4029721"/>
            <a:ext cx="874027" cy="8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0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3317210-A2C1-439A-BCEA-407BA1474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>
            <a:normAutofit/>
          </a:bodyPr>
          <a:lstStyle/>
          <a:p>
            <a:r>
              <a:rPr lang="es-ES" sz="49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FASES DEL PROGRAMA  </a:t>
            </a:r>
            <a:r>
              <a:rPr lang="es-ES" sz="36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-5 semanas-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54F305D-F4E6-43EA-BBDA-70E65F3E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7080"/>
            <a:ext cx="10972800" cy="48736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FASE 1 Preparación</a:t>
            </a:r>
          </a:p>
          <a:p>
            <a:pPr lvl="1">
              <a:lnSpc>
                <a:spcPct val="100000"/>
              </a:lnSpc>
            </a:pPr>
            <a:r>
              <a:rPr lang="es-E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Duración: 1 Semana</a:t>
            </a:r>
          </a:p>
          <a:p>
            <a:pPr lvl="1">
              <a:lnSpc>
                <a:spcPct val="100000"/>
              </a:lnSpc>
            </a:pPr>
            <a:endParaRPr lang="es-ES" sz="28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FASE 2 Ejecución</a:t>
            </a:r>
          </a:p>
          <a:p>
            <a:pPr lvl="1">
              <a:lnSpc>
                <a:spcPct val="100000"/>
              </a:lnSpc>
            </a:pPr>
            <a:r>
              <a:rPr lang="es-E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Duración: 4 Semanas</a:t>
            </a:r>
          </a:p>
          <a:p>
            <a:pPr lvl="1">
              <a:lnSpc>
                <a:spcPct val="100000"/>
              </a:lnSpc>
            </a:pPr>
            <a:r>
              <a:rPr lang="es-E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Semana 1: Corre el programa</a:t>
            </a:r>
          </a:p>
          <a:p>
            <a:pPr lvl="1">
              <a:lnSpc>
                <a:spcPct val="100000"/>
              </a:lnSpc>
            </a:pPr>
            <a:r>
              <a:rPr lang="es-E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Semana 2: Seguimiento, inscripciones y nuevas invitaciones</a:t>
            </a:r>
          </a:p>
          <a:p>
            <a:pPr lvl="1">
              <a:lnSpc>
                <a:spcPct val="100000"/>
              </a:lnSpc>
            </a:pPr>
            <a:r>
              <a:rPr lang="es-E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Semana 3: Corre el programa</a:t>
            </a:r>
          </a:p>
          <a:p>
            <a:pPr lvl="1">
              <a:lnSpc>
                <a:spcPct val="100000"/>
              </a:lnSpc>
            </a:pPr>
            <a:r>
              <a:rPr lang="es-E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Semana 4: Seguimiento, inscripciones y estrategias de cierre de mes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s-ES" sz="3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7722F90-17CB-4536-8EE3-5A1AFB47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41" y="1857080"/>
            <a:ext cx="2729060" cy="272906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A576CB3-890D-4ED5-A7C3-2ED406A8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91844">
            <a:off x="8409620" y="2882729"/>
            <a:ext cx="2243157" cy="15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6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DE5FDF-42C1-4B3C-B45E-57379777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674744"/>
            <a:ext cx="10515600" cy="904117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PREPARACIÓN</a:t>
            </a:r>
            <a:endParaRPr lang="es-MX" sz="5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54" y="1809946"/>
            <a:ext cx="8305031" cy="4600281"/>
          </a:xfrm>
        </p:spPr>
        <p:txBody>
          <a:bodyPr>
            <a:normAutofit/>
          </a:bodyPr>
          <a:lstStyle/>
          <a:p>
            <a:pPr marL="742950" indent="-742950" algn="just">
              <a:lnSpc>
                <a:spcPct val="100000"/>
              </a:lnSpc>
              <a:buFont typeface="+mj-lt"/>
              <a:buAutoNum type="arabicPeriod"/>
            </a:pP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A partir del rango PLATA, organizar a los distribuidores participantes en 1 </a:t>
            </a:r>
            <a:r>
              <a:rPr lang="es-ES" dirty="0" err="1">
                <a:solidFill>
                  <a:schemeClr val="bg1"/>
                </a:solidFill>
                <a:latin typeface="Raleway" panose="020B0003030101060003" pitchFamily="34" charset="0"/>
              </a:rPr>
              <a:t>ó</a:t>
            </a: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 2 equipos de trabajo.</a:t>
            </a:r>
          </a:p>
          <a:p>
            <a:pPr marL="742950" indent="-742950" algn="just">
              <a:lnSpc>
                <a:spcPct val="100000"/>
              </a:lnSpc>
              <a:buFont typeface="+mj-lt"/>
              <a:buAutoNum type="arabicPeriod"/>
            </a:pPr>
            <a:endParaRPr lang="es-ES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742950" indent="-742950" algn="just">
              <a:lnSpc>
                <a:spcPct val="100000"/>
              </a:lnSpc>
              <a:buFont typeface="+mj-lt"/>
              <a:buAutoNum type="arabicPeriod"/>
            </a:pP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Crear un grupo de WhatsApp o </a:t>
            </a:r>
            <a:r>
              <a:rPr lang="es-ES" dirty="0" err="1">
                <a:solidFill>
                  <a:schemeClr val="bg1"/>
                </a:solidFill>
                <a:latin typeface="Raleway" panose="020B0003030101060003" pitchFamily="34" charset="0"/>
              </a:rPr>
              <a:t>Telegram</a:t>
            </a: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 por equipo.</a:t>
            </a:r>
          </a:p>
          <a:p>
            <a:pPr marL="742950" indent="-742950" algn="just">
              <a:lnSpc>
                <a:spcPct val="100000"/>
              </a:lnSpc>
              <a:buFont typeface="+mj-lt"/>
              <a:buAutoNum type="arabicPeriod"/>
            </a:pPr>
            <a:endParaRPr lang="es-ES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742950" indent="-742950" algn="just">
              <a:lnSpc>
                <a:spcPct val="100000"/>
              </a:lnSpc>
              <a:buFont typeface="+mj-lt"/>
              <a:buAutoNum type="arabicPeriod"/>
            </a:pPr>
            <a:r>
              <a:rPr lang="es-ES" dirty="0">
                <a:solidFill>
                  <a:schemeClr val="bg1"/>
                </a:solidFill>
                <a:latin typeface="Raleway" panose="020B0003030101060003" pitchFamily="34" charset="0"/>
              </a:rPr>
              <a:t>Grabar los videos siguiendo la estructura de la clase de “</a:t>
            </a:r>
            <a:r>
              <a:rPr lang="es-ES" b="1" dirty="0">
                <a:solidFill>
                  <a:schemeClr val="bg1"/>
                </a:solidFill>
                <a:latin typeface="Raleway" panose="020B0003030101060003" pitchFamily="34" charset="0"/>
              </a:rPr>
              <a:t>SOLUCIONES NATURALES”.</a:t>
            </a:r>
          </a:p>
        </p:txBody>
      </p:sp>
    </p:spTree>
    <p:extLst>
      <p:ext uri="{BB962C8B-B14F-4D97-AF65-F5344CB8AC3E}">
        <p14:creationId xmlns:p14="http://schemas.microsoft.com/office/powerpoint/2010/main" val="202496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6421A6-828D-4CAA-823C-8AE280095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1B7B9B-DBC0-AA80-6999-80505BDB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636"/>
            <a:ext cx="10515600" cy="904117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VIDEOS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B0BDD6-52FD-8899-99BE-2AF4272A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2" y="1333853"/>
            <a:ext cx="6419653" cy="5378032"/>
          </a:xfrm>
        </p:spPr>
        <p:txBody>
          <a:bodyPr>
            <a:normAutofit fontScale="77500" lnSpcReduction="20000"/>
          </a:bodyPr>
          <a:lstStyle/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Video Bienvenida y explicación de la SDB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Qué son los Aceites Esenciales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3 Características 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3 Usos de los AE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Testimonio 1 Dolor: Deep Blue, Copaiba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Testimonio 2 Sueño: Lavanda, Incienso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Testimonio 3 Inmunidad: On Guard, Árbol de Té y Orégano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Testimonio 4 Digestivo: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DigestZen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, Menta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Testimonio 5 Respiratorio: Easy Air, Limón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¿Cómo empiezo?: Membresía o Kits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Beneficios de la empresa y del equipo</a:t>
            </a:r>
          </a:p>
          <a:p>
            <a:pPr lvl="1" algn="just">
              <a:lnSpc>
                <a:spcPct val="1200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Los 3 caminos e invitación al negocio</a:t>
            </a:r>
          </a:p>
          <a:p>
            <a:pPr algn="just">
              <a:lnSpc>
                <a:spcPct val="120000"/>
              </a:lnSpc>
            </a:pPr>
            <a:endParaRPr lang="es-ES" sz="18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8C4FA1-2673-4CE5-8078-EF4F27B8E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82" y="1377000"/>
            <a:ext cx="4103998" cy="41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C82686F-3084-4D1F-8F6A-0AC1F149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9D2664-C45A-94F4-2416-AA0AE716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167952"/>
            <a:ext cx="10515600" cy="1091682"/>
          </a:xfrm>
        </p:spPr>
        <p:txBody>
          <a:bodyPr/>
          <a:lstStyle/>
          <a:p>
            <a:r>
              <a:rPr lang="es-E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PREPARACIÓN</a:t>
            </a:r>
            <a:endParaRPr lang="es-MX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072496-C774-98A2-D9B1-77BB4B04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13" y="1259634"/>
            <a:ext cx="10401975" cy="52071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" sz="2300" dirty="0">
                <a:latin typeface="Raleway" panose="020B0003030101060003" pitchFamily="34" charset="0"/>
              </a:rPr>
              <a:t>4. Gráficos</a:t>
            </a:r>
          </a:p>
          <a:p>
            <a:pPr lvl="1" algn="just">
              <a:lnSpc>
                <a:spcPct val="120000"/>
              </a:lnSpc>
            </a:pPr>
            <a:r>
              <a:rPr lang="es-ES" sz="2000" dirty="0">
                <a:latin typeface="Raleway" panose="020B0003030101060003" pitchFamily="34" charset="0"/>
              </a:rPr>
              <a:t>Imágenes de los AE</a:t>
            </a:r>
          </a:p>
          <a:p>
            <a:pPr lvl="1" algn="just">
              <a:lnSpc>
                <a:spcPct val="120000"/>
              </a:lnSpc>
            </a:pPr>
            <a:r>
              <a:rPr lang="es-ES" sz="2000" dirty="0">
                <a:latin typeface="Raleway" panose="020B0003030101060003" pitchFamily="34" charset="0"/>
              </a:rPr>
              <a:t>Kits de Inscripción</a:t>
            </a:r>
          </a:p>
          <a:p>
            <a:pPr lvl="1" algn="just">
              <a:lnSpc>
                <a:spcPct val="120000"/>
              </a:lnSpc>
            </a:pPr>
            <a:r>
              <a:rPr lang="es-ES" sz="2000" dirty="0">
                <a:latin typeface="Raleway" panose="020B0003030101060003" pitchFamily="34" charset="0"/>
              </a:rPr>
              <a:t>Promociones del mes</a:t>
            </a:r>
          </a:p>
          <a:p>
            <a:pPr lvl="1" algn="just">
              <a:lnSpc>
                <a:spcPct val="120000"/>
              </a:lnSpc>
            </a:pPr>
            <a:r>
              <a:rPr lang="es-ES" sz="2000" dirty="0">
                <a:latin typeface="Raleway" panose="020B0003030101060003" pitchFamily="34" charset="0"/>
              </a:rPr>
              <a:t>Rifas diarias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300" dirty="0">
                <a:latin typeface="Raleway" panose="020B0003030101060003" pitchFamily="34" charset="0"/>
              </a:rPr>
              <a:t>5.  Contactar mínimo 20 prospectos para que participen en la “Semana de Bienestar”.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300" dirty="0">
                <a:latin typeface="Raleway" panose="020B0003030101060003" pitchFamily="34" charset="0"/>
              </a:rPr>
              <a:t>6.  Tener a la mano el material digital informativo y la agenda de la semana.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2300" dirty="0">
                <a:latin typeface="Raleway" panose="020B0003030101060003" pitchFamily="34" charset="0"/>
              </a:rPr>
              <a:t>7.   El día antes del inicio de la semana, agregarlas al grupo de WhatsApp / </a:t>
            </a:r>
            <a:r>
              <a:rPr lang="es-ES" sz="2300" dirty="0" err="1">
                <a:latin typeface="Raleway" panose="020B0003030101060003" pitchFamily="34" charset="0"/>
              </a:rPr>
              <a:t>Telegram</a:t>
            </a:r>
            <a:r>
              <a:rPr lang="es-ES" sz="2300" dirty="0">
                <a:latin typeface="Raleway" panose="020B0003030101060003" pitchFamily="34" charset="0"/>
              </a:rPr>
              <a:t>.</a:t>
            </a:r>
            <a:endParaRPr lang="es-MX" sz="2300" dirty="0">
              <a:latin typeface="Raleway" panose="020B00030301010600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DD4E74-D206-41FF-89A3-81398C19B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48" y="511760"/>
            <a:ext cx="2749932" cy="274993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762C979-1C55-4798-8BC7-59F67A6B9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39924" flipH="1">
            <a:off x="7229533" y="1735969"/>
            <a:ext cx="2112456" cy="14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73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6433</TotalTime>
  <Words>1794</Words>
  <Application>Microsoft Office PowerPoint</Application>
  <PresentationFormat>Panorámica</PresentationFormat>
  <Paragraphs>276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Metropolis Extra Bold</vt:lpstr>
      <vt:lpstr>Raleway</vt:lpstr>
      <vt:lpstr>Raleway-Bold</vt:lpstr>
      <vt:lpstr>Tema de Office</vt:lpstr>
      <vt:lpstr>Presentación de PowerPoint</vt:lpstr>
      <vt:lpstr>Presentación de PowerPoint</vt:lpstr>
      <vt:lpstr>SDB Semana de Bienestar</vt:lpstr>
      <vt:lpstr>¿De qué se trata?</vt:lpstr>
      <vt:lpstr>OBJETIVOS DE LA SEMANA DE BIENESTAR</vt:lpstr>
      <vt:lpstr>FASES DEL PROGRAMA  -5 semanas-</vt:lpstr>
      <vt:lpstr>PREPARACIÓN</vt:lpstr>
      <vt:lpstr>VIDEOS</vt:lpstr>
      <vt:lpstr>PREPARACIÓN</vt:lpstr>
      <vt:lpstr>PREPARACIÓN Lineamientos de los videos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AGENDA SUGERIDA DE LA SEMANA (El domingo se crea el foro chat y agregas a los invitados)</vt:lpstr>
      <vt:lpstr>Objetivo</vt:lpstr>
      <vt:lpstr>¿Qué necesitas para ser EJECUTIVO? 2,000 PVs</vt:lpstr>
      <vt:lpstr>¿Qué necesitas para ser EJECUTIVO? 2,000 PVs</vt:lpstr>
      <vt:lpstr>¿Qué necesitas para ser EJECUTIVO? 2,000 PVs</vt:lpstr>
      <vt:lpstr>Ganancias por Bono de Inicio Rápido</vt:lpstr>
      <vt:lpstr>Si tienes 2 Distribuidores alcanzando el Rango EJECUTIVO</vt:lpstr>
      <vt:lpstr>PUEDES ALCANZAR RANGO PREMIER</vt:lpstr>
      <vt:lpstr>LLEGA A PREMIER Y GANA $850 USD</vt:lpstr>
      <vt:lpstr>Recursos disponibles para la SDB</vt:lpstr>
      <vt:lpstr>VARIACIONES OPCIONALES Rifa diaria</vt:lpstr>
      <vt:lpstr>VARIACIONES OPCIONALES Clase de Negocio o Foro Chat</vt:lpstr>
      <vt:lpstr>VARIACIONES OPCIONALES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DE BIENESTAR</dc:title>
  <dc:creator>Alejandra Franco</dc:creator>
  <cp:lastModifiedBy>Mariana Juárez</cp:lastModifiedBy>
  <cp:revision>41</cp:revision>
  <dcterms:created xsi:type="dcterms:W3CDTF">2022-08-26T16:12:12Z</dcterms:created>
  <dcterms:modified xsi:type="dcterms:W3CDTF">2022-12-08T16:02:05Z</dcterms:modified>
</cp:coreProperties>
</file>