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6858000" cx="12192000"/>
  <p:notesSz cx="6858000" cy="9144000"/>
  <p:embeddedFontLst>
    <p:embeddedFont>
      <p:font typeface="Raleway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3" roundtripDataSignature="AMtx7mjtC3ZhpTD5aTHTJISwl1hxdX+fC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0E38C94-1968-421E-9AF1-7C662D88DA84}">
  <a:tblStyle styleId="{40E38C94-1968-421E-9AF1-7C662D88DA84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 b="off" i="off"/>
      <a:tcStyle>
        <a:fill>
          <a:solidFill>
            <a:srgbClr val="CDD4EA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CDD4EA"/>
          </a:solidFill>
        </a:fill>
      </a:tcStyle>
    </a:band1V>
    <a:band2V>
      <a:tcTxStyle b="off" i="off"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aleway-bold.fntdata"/><Relationship Id="rId22" Type="http://schemas.openxmlformats.org/officeDocument/2006/relationships/font" Target="fonts/Raleway-boldItalic.fntdata"/><Relationship Id="rId21" Type="http://schemas.openxmlformats.org/officeDocument/2006/relationships/font" Target="fonts/Raleway-italic.fntdata"/><Relationship Id="rId23" Type="http://customschemas.google.com/relationships/presentationmetadata" Target="meta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Raleway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3" name="Google Shape;133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9" name="Google Shape;249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5" name="Google Shape;255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7" name="Google Shape;267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3" name="Google Shape;273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1" name="Google Shape;141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2" name="Google Shape;152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3" name="Google Shape;163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0" name="Google Shape;170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3" name="Google Shape;193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0" name="Google Shape;200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7" name="Google Shape;217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3" name="Google Shape;233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4" name="Google Shape;44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2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7" name="Google Shape;57;p2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2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9" name="Google Shape;59;p2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1" name="Google Shape;71;p2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2" name="Google Shape;72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2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9" name="Google Shape;79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30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1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31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2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3"/>
          <p:cNvSpPr/>
          <p:nvPr>
            <p:ph idx="2" type="pic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/>
          <p:nvPr>
            <p:ph idx="2" type="pic"/>
          </p:nvPr>
        </p:nvSpPr>
        <p:spPr>
          <a:xfrm>
            <a:off x="0" y="0"/>
            <a:ext cx="7181850" cy="447675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Custom Layout">
  <p:cSld name="6_Custom Layout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4"/>
          <p:cNvSpPr/>
          <p:nvPr>
            <p:ph idx="2" type="pic"/>
          </p:nvPr>
        </p:nvSpPr>
        <p:spPr>
          <a:xfrm>
            <a:off x="1562100" y="0"/>
            <a:ext cx="90678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Custom Layout">
  <p:cSld name="7_Custom Layou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5"/>
          <p:cNvSpPr/>
          <p:nvPr>
            <p:ph idx="2" type="pic"/>
          </p:nvPr>
        </p:nvSpPr>
        <p:spPr>
          <a:xfrm>
            <a:off x="4688939" y="1600200"/>
            <a:ext cx="2814122" cy="2552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02" name="Google Shape;102;p35"/>
          <p:cNvSpPr/>
          <p:nvPr>
            <p:ph idx="3" type="pic"/>
          </p:nvPr>
        </p:nvSpPr>
        <p:spPr>
          <a:xfrm>
            <a:off x="8232239" y="1600200"/>
            <a:ext cx="2814122" cy="2552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03" name="Google Shape;103;p35"/>
          <p:cNvSpPr/>
          <p:nvPr>
            <p:ph idx="4" type="pic"/>
          </p:nvPr>
        </p:nvSpPr>
        <p:spPr>
          <a:xfrm>
            <a:off x="1145639" y="1600200"/>
            <a:ext cx="2814122" cy="2552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Custom Layout">
  <p:cSld name="8_Custom Layout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6"/>
          <p:cNvSpPr/>
          <p:nvPr>
            <p:ph idx="2" type="pic"/>
          </p:nvPr>
        </p:nvSpPr>
        <p:spPr>
          <a:xfrm>
            <a:off x="6400800" y="3200400"/>
            <a:ext cx="5791200" cy="36576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Custom Layout">
  <p:cSld name="9_Custom Layou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7"/>
          <p:cNvSpPr/>
          <p:nvPr>
            <p:ph idx="2" type="pic"/>
          </p:nvPr>
        </p:nvSpPr>
        <p:spPr>
          <a:xfrm>
            <a:off x="948592" y="1602642"/>
            <a:ext cx="2408116" cy="167151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08" name="Google Shape;108;p37"/>
          <p:cNvSpPr/>
          <p:nvPr>
            <p:ph idx="3" type="pic"/>
          </p:nvPr>
        </p:nvSpPr>
        <p:spPr>
          <a:xfrm>
            <a:off x="3486150" y="965200"/>
            <a:ext cx="1657350" cy="230895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09" name="Google Shape;109;p37"/>
          <p:cNvSpPr/>
          <p:nvPr>
            <p:ph idx="4" type="pic"/>
          </p:nvPr>
        </p:nvSpPr>
        <p:spPr>
          <a:xfrm>
            <a:off x="1699358" y="3417169"/>
            <a:ext cx="1657350" cy="230895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0" name="Google Shape;110;p37"/>
          <p:cNvSpPr/>
          <p:nvPr>
            <p:ph idx="5" type="pic"/>
          </p:nvPr>
        </p:nvSpPr>
        <p:spPr>
          <a:xfrm>
            <a:off x="3486150" y="3417169"/>
            <a:ext cx="2408116" cy="167151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Custom Layout">
  <p:cSld name="10_Custom Layou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8"/>
          <p:cNvSpPr/>
          <p:nvPr>
            <p:ph idx="2" type="pic"/>
          </p:nvPr>
        </p:nvSpPr>
        <p:spPr>
          <a:xfrm>
            <a:off x="2141172" y="0"/>
            <a:ext cx="3490058" cy="188595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3" name="Google Shape;113;p38"/>
          <p:cNvSpPr/>
          <p:nvPr>
            <p:ph idx="3" type="pic"/>
          </p:nvPr>
        </p:nvSpPr>
        <p:spPr>
          <a:xfrm>
            <a:off x="2141172" y="4972049"/>
            <a:ext cx="3490058" cy="188595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4" name="Google Shape;114;p38"/>
          <p:cNvSpPr/>
          <p:nvPr>
            <p:ph idx="4" type="pic"/>
          </p:nvPr>
        </p:nvSpPr>
        <p:spPr>
          <a:xfrm>
            <a:off x="887779" y="2095500"/>
            <a:ext cx="2865071" cy="2667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5" name="Google Shape;115;p38"/>
          <p:cNvSpPr/>
          <p:nvPr>
            <p:ph idx="5" type="pic"/>
          </p:nvPr>
        </p:nvSpPr>
        <p:spPr>
          <a:xfrm>
            <a:off x="3924300" y="2095500"/>
            <a:ext cx="2865071" cy="2667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Custom Layout">
  <p:cSld name="12_Custom Layout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9"/>
          <p:cNvSpPr/>
          <p:nvPr>
            <p:ph idx="2" type="pic"/>
          </p:nvPr>
        </p:nvSpPr>
        <p:spPr>
          <a:xfrm>
            <a:off x="1550620" y="0"/>
            <a:ext cx="454537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Custom Layout">
  <p:cSld name="13_Custom Layout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0"/>
          <p:cNvSpPr/>
          <p:nvPr>
            <p:ph idx="2" type="pic"/>
          </p:nvPr>
        </p:nvSpPr>
        <p:spPr>
          <a:xfrm>
            <a:off x="1417269" y="1600200"/>
            <a:ext cx="3516682" cy="306705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20" name="Google Shape;120;p40"/>
          <p:cNvSpPr/>
          <p:nvPr>
            <p:ph idx="3" type="pic"/>
          </p:nvPr>
        </p:nvSpPr>
        <p:spPr>
          <a:xfrm>
            <a:off x="7258049" y="1600200"/>
            <a:ext cx="3516682" cy="306705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Custom Layout">
  <p:cSld name="14_Custom Layout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1"/>
          <p:cNvSpPr/>
          <p:nvPr>
            <p:ph idx="2" type="pic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23" name="Google Shape;123;p41"/>
          <p:cNvSpPr/>
          <p:nvPr>
            <p:ph idx="3" type="pic"/>
          </p:nvPr>
        </p:nvSpPr>
        <p:spPr>
          <a:xfrm>
            <a:off x="4467225" y="1895475"/>
            <a:ext cx="3257550" cy="306705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Custom Layout">
  <p:cSld name="15_Custom Layou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2"/>
          <p:cNvSpPr/>
          <p:nvPr>
            <p:ph idx="2" type="pic"/>
          </p:nvPr>
        </p:nvSpPr>
        <p:spPr>
          <a:xfrm>
            <a:off x="7391400" y="0"/>
            <a:ext cx="38862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26" name="Google Shape;126;p42"/>
          <p:cNvSpPr/>
          <p:nvPr>
            <p:ph idx="3" type="pic"/>
          </p:nvPr>
        </p:nvSpPr>
        <p:spPr>
          <a:xfrm>
            <a:off x="1581150" y="2990850"/>
            <a:ext cx="4724400" cy="386715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Custom Layout">
  <p:cSld name="16_Custom Layou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3"/>
          <p:cNvSpPr/>
          <p:nvPr>
            <p:ph idx="2" type="pic"/>
          </p:nvPr>
        </p:nvSpPr>
        <p:spPr>
          <a:xfrm>
            <a:off x="3219450" y="800100"/>
            <a:ext cx="8058150" cy="5257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/>
          <p:nvPr>
            <p:ph idx="2" type="pic"/>
          </p:nvPr>
        </p:nvSpPr>
        <p:spPr>
          <a:xfrm>
            <a:off x="4914900" y="0"/>
            <a:ext cx="5276850" cy="57531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_Custom Layout">
  <p:cSld name="18_Custom Layout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4"/>
          <p:cNvSpPr/>
          <p:nvPr>
            <p:ph idx="2" type="pic"/>
          </p:nvPr>
        </p:nvSpPr>
        <p:spPr>
          <a:xfrm>
            <a:off x="1104900" y="0"/>
            <a:ext cx="71247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8"/>
          <p:cNvSpPr/>
          <p:nvPr>
            <p:ph idx="2" type="pic"/>
          </p:nvPr>
        </p:nvSpPr>
        <p:spPr>
          <a:xfrm>
            <a:off x="3810000" y="1066800"/>
            <a:ext cx="4572000" cy="47244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ustom Layout">
  <p:cSld name="5_Custom Layou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/>
          <p:nvPr>
            <p:ph idx="2" type="pic"/>
          </p:nvPr>
        </p:nvSpPr>
        <p:spPr>
          <a:xfrm>
            <a:off x="0" y="533400"/>
            <a:ext cx="5314950" cy="57912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Custom Layout">
  <p:cSld name="11_Custom Layou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0"/>
          <p:cNvSpPr/>
          <p:nvPr>
            <p:ph idx="2" type="pic"/>
          </p:nvPr>
        </p:nvSpPr>
        <p:spPr>
          <a:xfrm>
            <a:off x="4350971" y="0"/>
            <a:ext cx="3490058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5" name="Google Shape;25;p20"/>
          <p:cNvSpPr/>
          <p:nvPr>
            <p:ph idx="3" type="pic"/>
          </p:nvPr>
        </p:nvSpPr>
        <p:spPr>
          <a:xfrm>
            <a:off x="7985613" y="1714500"/>
            <a:ext cx="3490058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Custom Layout">
  <p:cSld name="17_Custom Layou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1"/>
          <p:cNvSpPr/>
          <p:nvPr>
            <p:ph idx="2" type="pic"/>
          </p:nvPr>
        </p:nvSpPr>
        <p:spPr>
          <a:xfrm>
            <a:off x="8039100" y="800100"/>
            <a:ext cx="2057400" cy="5257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8" name="Google Shape;28;p21"/>
          <p:cNvSpPr/>
          <p:nvPr>
            <p:ph idx="3" type="pic"/>
          </p:nvPr>
        </p:nvSpPr>
        <p:spPr>
          <a:xfrm>
            <a:off x="1838325" y="0"/>
            <a:ext cx="394335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2" name="Google Shape;32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theme" Target="../theme/theme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Relationship Id="rId4" Type="http://schemas.openxmlformats.org/officeDocument/2006/relationships/image" Target="../media/image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94"/>
            <a:ext cx="12191999" cy="685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"/>
          <p:cNvSpPr txBox="1"/>
          <p:nvPr/>
        </p:nvSpPr>
        <p:spPr>
          <a:xfrm>
            <a:off x="520914" y="2923959"/>
            <a:ext cx="6337086" cy="212697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b="0" i="0" lang="en-US" sz="5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PLAN DE COMPENSACIÓN</a:t>
            </a:r>
            <a:endParaRPr/>
          </a:p>
        </p:txBody>
      </p:sp>
      <p:pic>
        <p:nvPicPr>
          <p:cNvPr id="137" name="Google Shape;137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0914" y="678799"/>
            <a:ext cx="2639513" cy="1567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0915" y="5862227"/>
            <a:ext cx="6132872" cy="1066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97"/>
            <a:ext cx="12192000" cy="6856806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0"/>
          <p:cNvSpPr txBox="1"/>
          <p:nvPr/>
        </p:nvSpPr>
        <p:spPr>
          <a:xfrm>
            <a:off x="746146" y="2698059"/>
            <a:ext cx="4114088" cy="1107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1" i="0" lang="en-US" sz="6600" u="none" cap="none" strike="noStrike">
                <a:solidFill>
                  <a:srgbClr val="0E433F"/>
                </a:solidFill>
                <a:latin typeface="Arial"/>
                <a:ea typeface="Arial"/>
                <a:cs typeface="Arial"/>
                <a:sym typeface="Arial"/>
              </a:rPr>
              <a:t>Uninivel</a:t>
            </a:r>
            <a:endParaRPr b="1" i="0" sz="6600" u="none" cap="none" strike="noStrike">
              <a:solidFill>
                <a:srgbClr val="0E43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11"/>
          <p:cNvSpPr txBox="1"/>
          <p:nvPr/>
        </p:nvSpPr>
        <p:spPr>
          <a:xfrm>
            <a:off x="607576" y="583789"/>
            <a:ext cx="3607942" cy="8309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0E433F"/>
                </a:solidFill>
                <a:latin typeface="Arial"/>
                <a:ea typeface="Arial"/>
                <a:cs typeface="Arial"/>
                <a:sym typeface="Arial"/>
              </a:rPr>
              <a:t>Uninivel</a:t>
            </a:r>
            <a:endParaRPr b="1" i="0" sz="4800" u="none" cap="none" strike="noStrike">
              <a:solidFill>
                <a:srgbClr val="0E43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59" name="Google Shape;259;p11"/>
          <p:cNvGraphicFramePr/>
          <p:nvPr/>
        </p:nvGraphicFramePr>
        <p:xfrm>
          <a:off x="1884623" y="164442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{40E38C94-1968-421E-9AF1-7C662D88DA84}</a:tableStyleId>
              </a:tblPr>
              <a:tblGrid>
                <a:gridCol w="1976775"/>
                <a:gridCol w="1976775"/>
                <a:gridCol w="1976775"/>
                <a:gridCol w="1976775"/>
              </a:tblGrid>
              <a:tr h="228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Nivel</a:t>
                      </a:r>
                      <a:endParaRPr sz="1400" u="none" cap="none" strike="noStrik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solidFill>
                      <a:srgbClr val="0E433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% Pagado Sobre Volumen Mensual</a:t>
                      </a:r>
                      <a:endParaRPr sz="1400" u="none" cap="none" strike="noStrik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solidFill>
                      <a:srgbClr val="0E433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# Gente</a:t>
                      </a:r>
                      <a:endParaRPr sz="1400" u="none" cap="none" strike="noStrik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solidFill>
                      <a:srgbClr val="0E433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Ingreso</a:t>
                      </a:r>
                      <a:endParaRPr sz="1800" u="none" cap="none" strike="noStrik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basado en 150PV</a:t>
                      </a:r>
                      <a:endParaRPr sz="1400" u="none" cap="none" strike="noStrik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solidFill>
                      <a:srgbClr val="0E433F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</a:t>
                      </a:r>
                      <a:endParaRPr sz="1400" u="none" cap="none" strike="noStrik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solidFill>
                      <a:srgbClr val="DCE4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2%</a:t>
                      </a:r>
                      <a:endParaRPr sz="1400" u="none" cap="none" strike="noStrik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solidFill>
                      <a:srgbClr val="DCE4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</a:t>
                      </a:r>
                      <a:endParaRPr sz="1400" u="none" cap="none" strike="noStrik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solidFill>
                      <a:srgbClr val="DCE4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$9</a:t>
                      </a:r>
                      <a:endParaRPr sz="1400" u="none" cap="none" strike="noStrik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solidFill>
                      <a:srgbClr val="DCE4E0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</a:t>
                      </a:r>
                      <a:endParaRPr sz="1400" u="none" cap="none" strike="noStrik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solidFill>
                      <a:srgbClr val="F4F6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3%</a:t>
                      </a:r>
                      <a:endParaRPr sz="1400" u="none" cap="none" strike="noStrik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solidFill>
                      <a:srgbClr val="F4F6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9</a:t>
                      </a:r>
                      <a:endParaRPr sz="1400" u="none" cap="none" strike="noStrik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solidFill>
                      <a:srgbClr val="F4F6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$49</a:t>
                      </a:r>
                      <a:endParaRPr sz="1400" u="none" cap="none" strike="noStrik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solidFill>
                      <a:srgbClr val="F4F6F5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</a:t>
                      </a:r>
                      <a:endParaRPr sz="1400" u="none" cap="none" strike="noStrik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solidFill>
                      <a:srgbClr val="DCE4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5%</a:t>
                      </a:r>
                      <a:endParaRPr sz="1400" u="none" cap="none" strike="noStrik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solidFill>
                      <a:srgbClr val="DCE4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27</a:t>
                      </a:r>
                      <a:endParaRPr sz="1400" u="none" cap="none" strike="noStrik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solidFill>
                      <a:srgbClr val="DCE4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$252</a:t>
                      </a:r>
                      <a:endParaRPr sz="1400" u="none" cap="none" strike="noStrik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solidFill>
                      <a:srgbClr val="DCE4E0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</a:t>
                      </a:r>
                      <a:endParaRPr sz="1400" u="none" cap="none" strike="noStrik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solidFill>
                      <a:srgbClr val="F4F6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5%</a:t>
                      </a:r>
                      <a:endParaRPr sz="1400" u="none" cap="none" strike="noStrik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solidFill>
                      <a:srgbClr val="F4F6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81</a:t>
                      </a:r>
                      <a:endParaRPr sz="1400" u="none" cap="none" strike="noStrik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solidFill>
                      <a:srgbClr val="F4F6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$859</a:t>
                      </a:r>
                      <a:endParaRPr sz="1400" u="none" cap="none" strike="noStrik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solidFill>
                      <a:srgbClr val="F4F6F5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5</a:t>
                      </a:r>
                      <a:endParaRPr sz="1400" u="none" cap="none" strike="noStrik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solidFill>
                      <a:srgbClr val="DCE4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6%</a:t>
                      </a:r>
                      <a:endParaRPr sz="1400" u="none" cap="none" strike="noStrik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solidFill>
                      <a:srgbClr val="DCE4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243</a:t>
                      </a:r>
                      <a:endParaRPr sz="1400" u="none" cap="none" strike="noStrik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solidFill>
                      <a:srgbClr val="DCE4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$3,046</a:t>
                      </a:r>
                      <a:endParaRPr sz="1400" u="none" cap="none" strike="noStrik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solidFill>
                      <a:srgbClr val="DCE4E0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6</a:t>
                      </a:r>
                      <a:endParaRPr sz="1400" u="none" cap="none" strike="noStrik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solidFill>
                      <a:srgbClr val="F4F6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6%</a:t>
                      </a:r>
                      <a:endParaRPr sz="1400" u="none" cap="none" strike="noStrik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solidFill>
                      <a:srgbClr val="F4F6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729</a:t>
                      </a:r>
                      <a:endParaRPr sz="1400" u="none" cap="none" strike="noStrik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solidFill>
                      <a:srgbClr val="F4F6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$9,607</a:t>
                      </a:r>
                      <a:endParaRPr sz="1400" u="none" cap="none" strike="noStrik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solidFill>
                      <a:srgbClr val="F4F6F5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7</a:t>
                      </a:r>
                      <a:endParaRPr sz="1400" u="none" cap="none" strike="noStrik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solidFill>
                      <a:srgbClr val="DCE4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7%</a:t>
                      </a:r>
                      <a:endParaRPr sz="1400" u="none" cap="none" strike="noStrik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solidFill>
                      <a:srgbClr val="DCE4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2187</a:t>
                      </a:r>
                      <a:endParaRPr sz="1400" u="none" cap="none" strike="noStrik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solidFill>
                      <a:srgbClr val="DCE4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$32,571</a:t>
                      </a:r>
                      <a:endParaRPr sz="1400" u="none" cap="none" strike="noStrik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45725" marB="45725" marR="91450" marL="91450" anchor="ctr">
                    <a:solidFill>
                      <a:srgbClr val="DCE4E0"/>
                    </a:solidFill>
                  </a:tcPr>
                </a:tc>
              </a:tr>
            </a:tbl>
          </a:graphicData>
        </a:graphic>
      </p:graphicFrame>
      <p:sp>
        <p:nvSpPr>
          <p:cNvPr id="260" name="Google Shape;260;p11"/>
          <p:cNvSpPr/>
          <p:nvPr/>
        </p:nvSpPr>
        <p:spPr>
          <a:xfrm>
            <a:off x="9881705" y="4054532"/>
            <a:ext cx="140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E433F"/>
                </a:solidFill>
                <a:latin typeface="Raleway"/>
                <a:ea typeface="Raleway"/>
                <a:cs typeface="Raleway"/>
                <a:sym typeface="Raleway"/>
              </a:rPr>
              <a:t>Élite</a:t>
            </a:r>
            <a:endParaRPr b="1" i="0" sz="1400" u="none" cap="none" strike="noStrike">
              <a:solidFill>
                <a:srgbClr val="0E43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1" name="Google Shape;261;p11"/>
          <p:cNvSpPr/>
          <p:nvPr/>
        </p:nvSpPr>
        <p:spPr>
          <a:xfrm>
            <a:off x="9874188" y="4413175"/>
            <a:ext cx="1306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E433F"/>
                </a:solidFill>
                <a:latin typeface="Raleway"/>
                <a:ea typeface="Raleway"/>
                <a:cs typeface="Raleway"/>
                <a:sym typeface="Raleway"/>
              </a:rPr>
              <a:t>Premier</a:t>
            </a:r>
            <a:endParaRPr b="1" i="0" sz="1400" u="none" cap="none" strike="noStrike">
              <a:solidFill>
                <a:srgbClr val="0E43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2" name="Google Shape;262;p11"/>
          <p:cNvSpPr/>
          <p:nvPr/>
        </p:nvSpPr>
        <p:spPr>
          <a:xfrm>
            <a:off x="9874188" y="4771818"/>
            <a:ext cx="287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E433F"/>
                </a:solidFill>
                <a:latin typeface="Raleway"/>
                <a:ea typeface="Raleway"/>
                <a:cs typeface="Raleway"/>
                <a:sym typeface="Raleway"/>
              </a:rPr>
              <a:t>Plata y Superior</a:t>
            </a:r>
            <a:endParaRPr b="1" i="0" sz="1400" u="none" cap="none" strike="noStrike">
              <a:solidFill>
                <a:srgbClr val="0E43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3" name="Google Shape;263;p11"/>
          <p:cNvSpPr txBox="1"/>
          <p:nvPr/>
        </p:nvSpPr>
        <p:spPr>
          <a:xfrm>
            <a:off x="607576" y="5457604"/>
            <a:ext cx="1125447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Pagado mensualmente sobre el volumen del equipo fuera del inicio rápido.</a:t>
            </a:r>
            <a:endParaRPr b="0" i="0" sz="18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Se comprime dinámica hacia arriba pasando por los miembros no calificados.</a:t>
            </a:r>
            <a:endParaRPr b="0" i="0" sz="18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4" name="Google Shape;264;p11"/>
          <p:cNvSpPr txBox="1"/>
          <p:nvPr/>
        </p:nvSpPr>
        <p:spPr>
          <a:xfrm>
            <a:off x="1839783" y="6364908"/>
            <a:ext cx="10022267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*Este bono es mensual. Tienes del día 1 al último para cerrar los requisitos. Puedes generarlo cada mes.</a:t>
            </a:r>
            <a:endParaRPr b="0" i="0" sz="18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97"/>
            <a:ext cx="12192000" cy="6856806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12"/>
          <p:cNvSpPr txBox="1"/>
          <p:nvPr/>
        </p:nvSpPr>
        <p:spPr>
          <a:xfrm>
            <a:off x="680268" y="2536156"/>
            <a:ext cx="4617289" cy="21236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1" i="0" lang="en-US" sz="6600" u="none" cap="none" strike="noStrike">
                <a:solidFill>
                  <a:srgbClr val="0E433F"/>
                </a:solidFill>
                <a:latin typeface="Arial"/>
                <a:ea typeface="Arial"/>
                <a:cs typeface="Arial"/>
                <a:sym typeface="Arial"/>
              </a:rPr>
              <a:t>Bonos por Rango</a:t>
            </a:r>
            <a:endParaRPr b="1" i="0" sz="6600" u="none" cap="none" strike="noStrike">
              <a:solidFill>
                <a:srgbClr val="0E43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3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4111" r="19396" t="23894"/>
          <a:stretch/>
        </p:blipFill>
        <p:spPr>
          <a:xfrm>
            <a:off x="5347251" y="648182"/>
            <a:ext cx="5764697" cy="573557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277" name="Google Shape;277;p13"/>
          <p:cNvSpPr/>
          <p:nvPr/>
        </p:nvSpPr>
        <p:spPr>
          <a:xfrm>
            <a:off x="4305782" y="648182"/>
            <a:ext cx="740780" cy="47249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13"/>
          <p:cNvSpPr txBox="1"/>
          <p:nvPr/>
        </p:nvSpPr>
        <p:spPr>
          <a:xfrm>
            <a:off x="747321" y="2311365"/>
            <a:ext cx="2641922" cy="23082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0E433F"/>
                </a:solidFill>
                <a:latin typeface="Arial"/>
                <a:ea typeface="Arial"/>
                <a:cs typeface="Arial"/>
                <a:sym typeface="Arial"/>
              </a:rPr>
              <a:t>Bono por Rangos</a:t>
            </a:r>
            <a:endParaRPr b="1" i="0" sz="4800" u="none" cap="none" strike="noStrike">
              <a:solidFill>
                <a:srgbClr val="0E43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3"/>
          <p:cNvSpPr txBox="1"/>
          <p:nvPr/>
        </p:nvSpPr>
        <p:spPr>
          <a:xfrm>
            <a:off x="4100886" y="2536296"/>
            <a:ext cx="2039690" cy="3692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E433F"/>
                </a:solidFill>
                <a:latin typeface="Raleway"/>
                <a:ea typeface="Raleway"/>
                <a:cs typeface="Raleway"/>
                <a:sym typeface="Raleway"/>
              </a:rPr>
              <a:t>Approx $</a:t>
            </a:r>
            <a:r>
              <a:rPr b="1" lang="en-US" sz="1800">
                <a:solidFill>
                  <a:srgbClr val="0E433F"/>
                </a:solidFill>
                <a:latin typeface="Raleway"/>
                <a:ea typeface="Raleway"/>
                <a:cs typeface="Raleway"/>
                <a:sym typeface="Raleway"/>
              </a:rPr>
              <a:t>2</a:t>
            </a:r>
            <a:r>
              <a:rPr b="1" i="0" lang="en-US" sz="1800" u="none" cap="none" strike="noStrike">
                <a:solidFill>
                  <a:srgbClr val="0E433F"/>
                </a:solidFill>
                <a:latin typeface="Raleway"/>
                <a:ea typeface="Raleway"/>
                <a:cs typeface="Raleway"/>
                <a:sym typeface="Raleway"/>
              </a:rPr>
              <a:t>00</a:t>
            </a:r>
            <a:endParaRPr b="1" i="0" sz="2000" u="none" cap="none" strike="noStrike">
              <a:solidFill>
                <a:srgbClr val="0E43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0" name="Google Shape;280;p13"/>
          <p:cNvSpPr txBox="1"/>
          <p:nvPr/>
        </p:nvSpPr>
        <p:spPr>
          <a:xfrm>
            <a:off x="4100886" y="1958241"/>
            <a:ext cx="2039690" cy="3692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E433F"/>
                </a:solidFill>
                <a:latin typeface="Raleway"/>
                <a:ea typeface="Raleway"/>
                <a:cs typeface="Raleway"/>
                <a:sym typeface="Raleway"/>
              </a:rPr>
              <a:t>Approx $</a:t>
            </a:r>
            <a:r>
              <a:rPr b="1" lang="en-US" sz="1800">
                <a:solidFill>
                  <a:srgbClr val="0E433F"/>
                </a:solidFill>
                <a:latin typeface="Raleway"/>
                <a:ea typeface="Raleway"/>
                <a:cs typeface="Raleway"/>
                <a:sym typeface="Raleway"/>
              </a:rPr>
              <a:t>4</a:t>
            </a:r>
            <a:r>
              <a:rPr b="1" i="0" lang="en-US" sz="1800" u="none" cap="none" strike="noStrike">
                <a:solidFill>
                  <a:srgbClr val="0E433F"/>
                </a:solidFill>
                <a:latin typeface="Raleway"/>
                <a:ea typeface="Raleway"/>
                <a:cs typeface="Raleway"/>
                <a:sym typeface="Raleway"/>
              </a:rPr>
              <a:t>00</a:t>
            </a:r>
            <a:endParaRPr b="1" i="0" sz="2000" u="none" cap="none" strike="noStrike">
              <a:solidFill>
                <a:srgbClr val="0E43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1" name="Google Shape;281;p13"/>
          <p:cNvSpPr txBox="1"/>
          <p:nvPr/>
        </p:nvSpPr>
        <p:spPr>
          <a:xfrm>
            <a:off x="4100886" y="1456673"/>
            <a:ext cx="2039690" cy="3692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E433F"/>
                </a:solidFill>
                <a:latin typeface="Raleway"/>
                <a:ea typeface="Raleway"/>
                <a:cs typeface="Raleway"/>
                <a:sym typeface="Raleway"/>
              </a:rPr>
              <a:t>Approx $</a:t>
            </a:r>
            <a:r>
              <a:rPr b="1" lang="en-US" sz="1800">
                <a:solidFill>
                  <a:srgbClr val="0E433F"/>
                </a:solidFill>
                <a:latin typeface="Raleway"/>
                <a:ea typeface="Raleway"/>
                <a:cs typeface="Raleway"/>
                <a:sym typeface="Raleway"/>
              </a:rPr>
              <a:t>8</a:t>
            </a:r>
            <a:r>
              <a:rPr b="1" i="0" lang="en-US" sz="1800" u="none" cap="none" strike="noStrike">
                <a:solidFill>
                  <a:srgbClr val="0E433F"/>
                </a:solidFill>
                <a:latin typeface="Raleway"/>
                <a:ea typeface="Raleway"/>
                <a:cs typeface="Raleway"/>
                <a:sym typeface="Raleway"/>
              </a:rPr>
              <a:t>00</a:t>
            </a:r>
            <a:endParaRPr b="1" i="0" sz="2000" u="none" cap="none" strike="noStrike">
              <a:solidFill>
                <a:srgbClr val="0E43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2" name="Google Shape;282;p13"/>
          <p:cNvSpPr txBox="1"/>
          <p:nvPr/>
        </p:nvSpPr>
        <p:spPr>
          <a:xfrm>
            <a:off x="4100886" y="1031308"/>
            <a:ext cx="2039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E433F"/>
                </a:solidFill>
                <a:latin typeface="Raleway"/>
                <a:ea typeface="Raleway"/>
                <a:cs typeface="Raleway"/>
                <a:sym typeface="Raleway"/>
              </a:rPr>
              <a:t>Approx $1,</a:t>
            </a:r>
            <a:r>
              <a:rPr b="1" lang="en-US" sz="1800">
                <a:solidFill>
                  <a:srgbClr val="0E433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r>
              <a:rPr b="1" i="0" lang="en-US" sz="1800" u="none" cap="none" strike="noStrike">
                <a:solidFill>
                  <a:srgbClr val="0E433F"/>
                </a:solidFill>
                <a:latin typeface="Raleway"/>
                <a:ea typeface="Raleway"/>
                <a:cs typeface="Raleway"/>
                <a:sym typeface="Raleway"/>
              </a:rPr>
              <a:t>00</a:t>
            </a:r>
            <a:endParaRPr b="1" i="0" sz="2000" u="none" cap="none" strike="noStrike">
              <a:solidFill>
                <a:srgbClr val="0E43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3" name="Google Shape;283;p13"/>
          <p:cNvSpPr txBox="1"/>
          <p:nvPr/>
        </p:nvSpPr>
        <p:spPr>
          <a:xfrm>
            <a:off x="4100886" y="626513"/>
            <a:ext cx="2039690" cy="3692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E433F"/>
                </a:solidFill>
                <a:latin typeface="Raleway"/>
                <a:ea typeface="Raleway"/>
                <a:cs typeface="Raleway"/>
                <a:sym typeface="Raleway"/>
              </a:rPr>
              <a:t>Approx $3,</a:t>
            </a:r>
            <a:r>
              <a:rPr b="1" lang="en-US" sz="1800">
                <a:solidFill>
                  <a:srgbClr val="0E433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r>
              <a:rPr b="1" i="0" lang="en-US" sz="1800" u="none" cap="none" strike="noStrike">
                <a:solidFill>
                  <a:srgbClr val="0E433F"/>
                </a:solidFill>
                <a:latin typeface="Raleway"/>
                <a:ea typeface="Raleway"/>
                <a:cs typeface="Raleway"/>
                <a:sym typeface="Raleway"/>
              </a:rPr>
              <a:t>00</a:t>
            </a:r>
            <a:endParaRPr b="1" i="0" sz="2000" u="none" cap="none" strike="noStrike">
              <a:solidFill>
                <a:srgbClr val="0E43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4" name="Google Shape;284;p13"/>
          <p:cNvSpPr/>
          <p:nvPr/>
        </p:nvSpPr>
        <p:spPr>
          <a:xfrm>
            <a:off x="9813851" y="474247"/>
            <a:ext cx="467833" cy="47249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 p14:dur="1500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97"/>
            <a:ext cx="12192000" cy="685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"/>
          <p:cNvSpPr txBox="1"/>
          <p:nvPr/>
        </p:nvSpPr>
        <p:spPr>
          <a:xfrm>
            <a:off x="1111104" y="1199495"/>
            <a:ext cx="9962322" cy="119414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75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8205"/>
              <a:buFont typeface="Calibri"/>
              <a:buNone/>
            </a:pPr>
            <a:r>
              <a:rPr b="0" i="0" lang="en-US" sz="4800" u="none" cap="none" strike="noStrike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5 Maneras de Ganar $$$</a:t>
            </a:r>
            <a:endParaRPr/>
          </a:p>
        </p:txBody>
      </p:sp>
      <p:sp>
        <p:nvSpPr>
          <p:cNvPr id="145" name="Google Shape;145;p2"/>
          <p:cNvSpPr/>
          <p:nvPr/>
        </p:nvSpPr>
        <p:spPr>
          <a:xfrm>
            <a:off x="312599" y="3471053"/>
            <a:ext cx="2187452" cy="2187452"/>
          </a:xfrm>
          <a:prstGeom prst="ellipse">
            <a:avLst/>
          </a:prstGeom>
          <a:solidFill>
            <a:srgbClr val="15484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rgbClr val="154844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Venta Directa</a:t>
            </a:r>
            <a:endParaRPr b="1" i="0" sz="24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6" name="Google Shape;146;p2"/>
          <p:cNvSpPr/>
          <p:nvPr/>
        </p:nvSpPr>
        <p:spPr>
          <a:xfrm>
            <a:off x="2655569" y="3471052"/>
            <a:ext cx="2187452" cy="2187452"/>
          </a:xfrm>
          <a:prstGeom prst="ellipse">
            <a:avLst/>
          </a:prstGeom>
          <a:solidFill>
            <a:srgbClr val="15484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rgbClr val="154844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Inicio Rápido</a:t>
            </a:r>
            <a:endParaRPr b="1" i="0" sz="24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7" name="Google Shape;147;p2"/>
          <p:cNvSpPr/>
          <p:nvPr/>
        </p:nvSpPr>
        <p:spPr>
          <a:xfrm>
            <a:off x="4998539" y="3471051"/>
            <a:ext cx="2187452" cy="2187452"/>
          </a:xfrm>
          <a:prstGeom prst="ellipse">
            <a:avLst/>
          </a:prstGeom>
          <a:solidFill>
            <a:srgbClr val="15484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rgbClr val="154844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Bono Poder de 3</a:t>
            </a:r>
            <a:endParaRPr b="1" i="0" sz="24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8" name="Google Shape;148;p2"/>
          <p:cNvSpPr/>
          <p:nvPr/>
        </p:nvSpPr>
        <p:spPr>
          <a:xfrm>
            <a:off x="7341509" y="3471051"/>
            <a:ext cx="2187452" cy="2187452"/>
          </a:xfrm>
          <a:prstGeom prst="ellipse">
            <a:avLst/>
          </a:prstGeom>
          <a:solidFill>
            <a:srgbClr val="15484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rgbClr val="154844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Uninivel</a:t>
            </a:r>
            <a:endParaRPr b="1" i="0" sz="24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9" name="Google Shape;149;p2"/>
          <p:cNvSpPr/>
          <p:nvPr/>
        </p:nvSpPr>
        <p:spPr>
          <a:xfrm>
            <a:off x="9684479" y="3471051"/>
            <a:ext cx="2187452" cy="2187452"/>
          </a:xfrm>
          <a:prstGeom prst="ellipse">
            <a:avLst/>
          </a:prstGeom>
          <a:solidFill>
            <a:srgbClr val="15484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Bonos por Rango</a:t>
            </a:r>
            <a:endParaRPr b="1" i="0" sz="24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ransition spd="slow" p14:dur="1500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97"/>
            <a:ext cx="12192000" cy="685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3"/>
          <p:cNvSpPr txBox="1"/>
          <p:nvPr/>
        </p:nvSpPr>
        <p:spPr>
          <a:xfrm>
            <a:off x="684397" y="2199499"/>
            <a:ext cx="4483951" cy="954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Ganamos 25% de nuestra venta directa.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3"/>
          <p:cNvSpPr txBox="1"/>
          <p:nvPr/>
        </p:nvSpPr>
        <p:spPr>
          <a:xfrm>
            <a:off x="733645" y="1267280"/>
            <a:ext cx="4941597" cy="8309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0E433F"/>
                </a:solidFill>
                <a:latin typeface="Arial"/>
                <a:ea typeface="Arial"/>
                <a:cs typeface="Arial"/>
                <a:sym typeface="Arial"/>
              </a:rPr>
              <a:t>Venta Directa</a:t>
            </a:r>
            <a:endParaRPr b="1" i="0" sz="4800" u="none" cap="none" strike="noStrike">
              <a:solidFill>
                <a:srgbClr val="0E43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3"/>
          <p:cNvSpPr/>
          <p:nvPr/>
        </p:nvSpPr>
        <p:spPr>
          <a:xfrm>
            <a:off x="801390" y="3573649"/>
            <a:ext cx="1778819" cy="1778819"/>
          </a:xfrm>
          <a:prstGeom prst="ellipse">
            <a:avLst/>
          </a:prstGeom>
          <a:solidFill>
            <a:srgbClr val="0E43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María</a:t>
            </a:r>
            <a:endParaRPr b="0" i="0" sz="2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Precio</a:t>
            </a:r>
            <a:endParaRPr b="0" i="0" sz="2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$30</a:t>
            </a:r>
            <a:endParaRPr b="0" i="0" sz="2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8" name="Google Shape;158;p3"/>
          <p:cNvSpPr/>
          <p:nvPr/>
        </p:nvSpPr>
        <p:spPr>
          <a:xfrm>
            <a:off x="4009234" y="3573649"/>
            <a:ext cx="1778819" cy="1778819"/>
          </a:xfrm>
          <a:prstGeom prst="ellipse">
            <a:avLst/>
          </a:prstGeom>
          <a:solidFill>
            <a:srgbClr val="0E43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José</a:t>
            </a:r>
            <a:endParaRPr b="0" i="0" sz="2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Precio</a:t>
            </a:r>
            <a:endParaRPr b="0" i="0" sz="2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$40</a:t>
            </a:r>
            <a:endParaRPr b="0" i="0" sz="2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159" name="Google Shape;159;p3"/>
          <p:cNvCxnSpPr/>
          <p:nvPr/>
        </p:nvCxnSpPr>
        <p:spPr>
          <a:xfrm>
            <a:off x="2637771" y="4490051"/>
            <a:ext cx="1310803" cy="2"/>
          </a:xfrm>
          <a:prstGeom prst="straightConnector1">
            <a:avLst/>
          </a:prstGeom>
          <a:noFill/>
          <a:ln cap="flat" cmpd="sng" w="38100">
            <a:solidFill>
              <a:srgbClr val="0E433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60" name="Google Shape;160;p3"/>
          <p:cNvSpPr txBox="1"/>
          <p:nvPr/>
        </p:nvSpPr>
        <p:spPr>
          <a:xfrm>
            <a:off x="1635280" y="5348801"/>
            <a:ext cx="3197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Ganancia = $10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97"/>
            <a:ext cx="12192000" cy="685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4"/>
          <p:cNvSpPr txBox="1"/>
          <p:nvPr/>
        </p:nvSpPr>
        <p:spPr>
          <a:xfrm>
            <a:off x="801515" y="1405232"/>
            <a:ext cx="4446346" cy="17542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0E433F"/>
                </a:solidFill>
                <a:latin typeface="Arial"/>
                <a:ea typeface="Arial"/>
                <a:cs typeface="Arial"/>
                <a:sym typeface="Arial"/>
              </a:rPr>
              <a:t>Inicio Rápido</a:t>
            </a:r>
            <a:endParaRPr b="1" i="0" sz="5400" u="none" cap="none" strike="noStrike">
              <a:solidFill>
                <a:srgbClr val="0E43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4"/>
          <p:cNvSpPr txBox="1"/>
          <p:nvPr/>
        </p:nvSpPr>
        <p:spPr>
          <a:xfrm>
            <a:off x="801516" y="3353207"/>
            <a:ext cx="3999084" cy="2308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El inicio rápido es un apoyo para que contengamos y apoyemos a nuestros nuevos inscritos.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5"/>
          <p:cNvSpPr txBox="1"/>
          <p:nvPr/>
        </p:nvSpPr>
        <p:spPr>
          <a:xfrm>
            <a:off x="934370" y="386655"/>
            <a:ext cx="5063471" cy="8309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0E433F"/>
                </a:solidFill>
                <a:latin typeface="Arial"/>
                <a:ea typeface="Arial"/>
                <a:cs typeface="Arial"/>
                <a:sym typeface="Arial"/>
              </a:rPr>
              <a:t>Inicio Rápido</a:t>
            </a:r>
            <a:endParaRPr b="1" i="0" sz="4800" u="none" cap="none" strike="noStrike">
              <a:solidFill>
                <a:srgbClr val="0E43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5"/>
          <p:cNvSpPr/>
          <p:nvPr/>
        </p:nvSpPr>
        <p:spPr>
          <a:xfrm>
            <a:off x="405829" y="1753501"/>
            <a:ext cx="1592062" cy="1592062"/>
          </a:xfrm>
          <a:prstGeom prst="ellipse">
            <a:avLst/>
          </a:prstGeom>
          <a:solidFill>
            <a:srgbClr val="0E43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María</a:t>
            </a:r>
            <a:endParaRPr b="0" i="0" sz="2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5" name="Google Shape;175;p5"/>
          <p:cNvSpPr/>
          <p:nvPr/>
        </p:nvSpPr>
        <p:spPr>
          <a:xfrm>
            <a:off x="3617008" y="1722924"/>
            <a:ext cx="1592062" cy="1592062"/>
          </a:xfrm>
          <a:prstGeom prst="ellipse">
            <a:avLst/>
          </a:prstGeom>
          <a:solidFill>
            <a:srgbClr val="0E43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José</a:t>
            </a:r>
            <a:endParaRPr b="0" i="0" sz="2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108PV</a:t>
            </a:r>
            <a:endParaRPr b="0" i="0" sz="2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6" name="Google Shape;176;p5"/>
          <p:cNvSpPr/>
          <p:nvPr/>
        </p:nvSpPr>
        <p:spPr>
          <a:xfrm>
            <a:off x="2205057" y="2269988"/>
            <a:ext cx="1227049" cy="49793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1AC9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E433F"/>
                </a:solidFill>
                <a:latin typeface="Raleway"/>
                <a:ea typeface="Raleway"/>
                <a:cs typeface="Raleway"/>
                <a:sym typeface="Raleway"/>
              </a:rPr>
              <a:t>INSCRIBE</a:t>
            </a:r>
            <a:endParaRPr b="1" i="0" sz="2000" u="none" cap="none" strike="noStrike">
              <a:solidFill>
                <a:srgbClr val="0E43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7" name="Google Shape;177;p5"/>
          <p:cNvSpPr/>
          <p:nvPr/>
        </p:nvSpPr>
        <p:spPr>
          <a:xfrm>
            <a:off x="1921788" y="1435837"/>
            <a:ext cx="1823437" cy="8309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0E433F"/>
                </a:solidFill>
                <a:latin typeface="Raleway"/>
                <a:ea typeface="Raleway"/>
                <a:cs typeface="Raleway"/>
                <a:sym typeface="Raleway"/>
              </a:rPr>
              <a:t>20%</a:t>
            </a:r>
            <a:endParaRPr b="1" i="0" sz="1200" u="none" cap="none" strike="noStrike">
              <a:solidFill>
                <a:srgbClr val="0E43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8" name="Google Shape;178;p5"/>
          <p:cNvSpPr txBox="1"/>
          <p:nvPr/>
        </p:nvSpPr>
        <p:spPr>
          <a:xfrm>
            <a:off x="1361533" y="3331519"/>
            <a:ext cx="2891834" cy="24006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Recibe el 20% del valor en puntos transferidos a dólares.</a:t>
            </a:r>
            <a:endParaRPr b="0" i="0" sz="15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Aquí María recibe 21.6PV</a:t>
            </a:r>
            <a:endParaRPr b="0" i="0" sz="15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21.4PV X 19 = $410</a:t>
            </a:r>
            <a:endParaRPr b="0" i="0" sz="15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Recibes el mismo % durante los primeros 60 días de tu inscripción. </a:t>
            </a:r>
            <a:endParaRPr b="0" i="0" sz="15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9" name="Google Shape;179;p5"/>
          <p:cNvSpPr/>
          <p:nvPr/>
        </p:nvSpPr>
        <p:spPr>
          <a:xfrm>
            <a:off x="1890533" y="2995328"/>
            <a:ext cx="224773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60 días</a:t>
            </a:r>
            <a:endParaRPr b="1" i="0" sz="2000" u="none" cap="none" strike="noStrike">
              <a:solidFill>
                <a:srgbClr val="FEFEF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5"/>
          <p:cNvSpPr/>
          <p:nvPr/>
        </p:nvSpPr>
        <p:spPr>
          <a:xfrm>
            <a:off x="5417643" y="2261473"/>
            <a:ext cx="1227049" cy="49793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1AC9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E433F"/>
                </a:solidFill>
                <a:latin typeface="Raleway"/>
                <a:ea typeface="Raleway"/>
                <a:cs typeface="Raleway"/>
                <a:sym typeface="Raleway"/>
              </a:rPr>
              <a:t>INSCRIBE</a:t>
            </a:r>
            <a:endParaRPr b="1" i="0" sz="2000" u="none" cap="none" strike="noStrike">
              <a:solidFill>
                <a:srgbClr val="0E43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1" name="Google Shape;181;p5"/>
          <p:cNvSpPr/>
          <p:nvPr/>
        </p:nvSpPr>
        <p:spPr>
          <a:xfrm>
            <a:off x="6869769" y="1717994"/>
            <a:ext cx="1592062" cy="1592062"/>
          </a:xfrm>
          <a:prstGeom prst="ellipse">
            <a:avLst/>
          </a:prstGeom>
          <a:solidFill>
            <a:srgbClr val="0E43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Fer</a:t>
            </a:r>
            <a:endParaRPr b="0" i="0" sz="2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108PV</a:t>
            </a:r>
            <a:endParaRPr b="0" i="0" sz="2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2" name="Google Shape;182;p5"/>
          <p:cNvSpPr/>
          <p:nvPr/>
        </p:nvSpPr>
        <p:spPr>
          <a:xfrm>
            <a:off x="4887714" y="2995328"/>
            <a:ext cx="224773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60 días</a:t>
            </a:r>
            <a:endParaRPr b="1" i="0" sz="2000" u="none" cap="none" strike="noStrike">
              <a:solidFill>
                <a:srgbClr val="FEFEF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5"/>
          <p:cNvSpPr txBox="1"/>
          <p:nvPr/>
        </p:nvSpPr>
        <p:spPr>
          <a:xfrm>
            <a:off x="4602853" y="3331519"/>
            <a:ext cx="2829732" cy="24006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Recibe el 10% del valor en puntos transferidos a dólares.</a:t>
            </a:r>
            <a:endParaRPr b="0" i="0" sz="15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Aquí María recibe 21.6PV</a:t>
            </a:r>
            <a:endParaRPr b="0" i="0" sz="15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10.8PV X 19 = $205</a:t>
            </a:r>
            <a:endParaRPr b="0" i="0" sz="15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Recibes el mismo % durante los primeros 60 días de tu inscripción. </a:t>
            </a:r>
            <a:endParaRPr b="0" i="0" sz="15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4" name="Google Shape;184;p5"/>
          <p:cNvSpPr/>
          <p:nvPr/>
        </p:nvSpPr>
        <p:spPr>
          <a:xfrm>
            <a:off x="5261151" y="1430766"/>
            <a:ext cx="1575627" cy="8309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0E433F"/>
                </a:solidFill>
                <a:latin typeface="Raleway"/>
                <a:ea typeface="Raleway"/>
                <a:cs typeface="Raleway"/>
                <a:sym typeface="Raleway"/>
              </a:rPr>
              <a:t>10%</a:t>
            </a:r>
            <a:endParaRPr b="1" i="0" sz="1200" u="none" cap="none" strike="noStrike">
              <a:solidFill>
                <a:srgbClr val="0E43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5" name="Google Shape;185;p5"/>
          <p:cNvSpPr/>
          <p:nvPr/>
        </p:nvSpPr>
        <p:spPr>
          <a:xfrm>
            <a:off x="8666156" y="2269988"/>
            <a:ext cx="1227049" cy="49793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1AC9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E433F"/>
                </a:solidFill>
                <a:latin typeface="Raleway"/>
                <a:ea typeface="Raleway"/>
                <a:cs typeface="Raleway"/>
                <a:sym typeface="Raleway"/>
              </a:rPr>
              <a:t>INSCRIBE</a:t>
            </a:r>
            <a:endParaRPr b="1" i="0" sz="2000" u="none" cap="none" strike="noStrike">
              <a:solidFill>
                <a:srgbClr val="0E43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6" name="Google Shape;186;p5"/>
          <p:cNvSpPr/>
          <p:nvPr/>
        </p:nvSpPr>
        <p:spPr>
          <a:xfrm>
            <a:off x="10103441" y="1717994"/>
            <a:ext cx="1592062" cy="1592062"/>
          </a:xfrm>
          <a:prstGeom prst="ellipse">
            <a:avLst/>
          </a:prstGeom>
          <a:solidFill>
            <a:srgbClr val="0E43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Ana</a:t>
            </a:r>
            <a:endParaRPr b="0" i="0" sz="2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108PV</a:t>
            </a:r>
            <a:endParaRPr b="0" i="0" sz="2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7" name="Google Shape;187;p5"/>
          <p:cNvSpPr/>
          <p:nvPr/>
        </p:nvSpPr>
        <p:spPr>
          <a:xfrm>
            <a:off x="7853324" y="2995328"/>
            <a:ext cx="224773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60 días</a:t>
            </a:r>
            <a:endParaRPr b="1" i="0" sz="2000" u="none" cap="none" strike="noStrike">
              <a:solidFill>
                <a:srgbClr val="FEFEF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5"/>
          <p:cNvSpPr txBox="1"/>
          <p:nvPr/>
        </p:nvSpPr>
        <p:spPr>
          <a:xfrm>
            <a:off x="7847048" y="3323054"/>
            <a:ext cx="2829731" cy="24006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Recibe el 5% del valor en puntos transferidos a dólares.</a:t>
            </a:r>
            <a:endParaRPr b="0" i="0" sz="15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Aquí María recibe 21.6PV</a:t>
            </a:r>
            <a:endParaRPr b="0" i="0" sz="15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5.4PV X 19 = $102.5</a:t>
            </a:r>
            <a:endParaRPr b="0" i="0" sz="15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Recibes el mismo % durante los primeros 60 días de tu inscripción. </a:t>
            </a:r>
            <a:endParaRPr b="0" i="0" sz="15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9" name="Google Shape;189;p5"/>
          <p:cNvSpPr/>
          <p:nvPr/>
        </p:nvSpPr>
        <p:spPr>
          <a:xfrm>
            <a:off x="8581901" y="1453532"/>
            <a:ext cx="1395557" cy="8309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0E433F"/>
                </a:solidFill>
                <a:latin typeface="Raleway"/>
                <a:ea typeface="Raleway"/>
                <a:cs typeface="Raleway"/>
                <a:sym typeface="Raleway"/>
              </a:rPr>
              <a:t>5%</a:t>
            </a:r>
            <a:endParaRPr b="1" i="0" sz="1200" u="none" cap="none" strike="noStrike">
              <a:solidFill>
                <a:srgbClr val="0E43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0" name="Google Shape;190;p5"/>
          <p:cNvSpPr txBox="1"/>
          <p:nvPr/>
        </p:nvSpPr>
        <p:spPr>
          <a:xfrm>
            <a:off x="1112053" y="5923824"/>
            <a:ext cx="9980013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*Este bono es por línea de inscripción, no colocación. Este es un bono secundario que se paga semanal. Recuerda tener tu plantilla de LRP guardada en 100PV para acceder a este. bono. </a:t>
            </a:r>
            <a:endParaRPr b="0" i="0" sz="1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6"/>
          <p:cNvSpPr txBox="1"/>
          <p:nvPr/>
        </p:nvSpPr>
        <p:spPr>
          <a:xfrm>
            <a:off x="496957" y="1186319"/>
            <a:ext cx="11257495" cy="50167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El bono de poder de 3 es el resultado de un buen seguimiento o proceso de onboarding.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Objetivo principal: Tener LRP activos en nuestra comunidad.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Tips para lograr esto: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171450" lvl="0" marL="1714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Bienvenida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Asegúrate de que tenga todas las herramientas y chats a su disposición.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Contáctala 3 días después de su compra para verificar si ya llegó su paquete.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Agenda un Open Box.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Contáctala 1 semana después de su Open Box para decidir qué tipo de usuario será y así colocarla.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En el siguiente mes contáctala para darle detalles de los beneficios de su LRP, rifa de fidelidad y producto del mes.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Check in el tercer mes para ver que todo esté claro y si tiene dudas de qué otros productos puede agregar a su colección.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6"/>
          <p:cNvSpPr txBox="1"/>
          <p:nvPr/>
        </p:nvSpPr>
        <p:spPr>
          <a:xfrm>
            <a:off x="496957" y="177682"/>
            <a:ext cx="5388664" cy="8309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0E433F"/>
                </a:solidFill>
                <a:latin typeface="Arial"/>
                <a:ea typeface="Arial"/>
                <a:cs typeface="Arial"/>
                <a:sym typeface="Arial"/>
              </a:rPr>
              <a:t>Poder de 3</a:t>
            </a:r>
            <a:endParaRPr b="0" i="0" sz="1400" u="none" cap="none" strike="noStrike">
              <a:solidFill>
                <a:srgbClr val="0E43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7"/>
          <p:cNvSpPr txBox="1"/>
          <p:nvPr/>
        </p:nvSpPr>
        <p:spPr>
          <a:xfrm>
            <a:off x="607576" y="391587"/>
            <a:ext cx="3607942" cy="8309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0E433F"/>
                </a:solidFill>
                <a:latin typeface="Arial"/>
                <a:ea typeface="Arial"/>
                <a:cs typeface="Arial"/>
                <a:sym typeface="Arial"/>
              </a:rPr>
              <a:t>Poder de 3</a:t>
            </a:r>
            <a:endParaRPr b="0" i="0" sz="1400" u="none" cap="none" strike="noStrike">
              <a:solidFill>
                <a:srgbClr val="0E43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7"/>
          <p:cNvSpPr txBox="1"/>
          <p:nvPr/>
        </p:nvSpPr>
        <p:spPr>
          <a:xfrm>
            <a:off x="1939419" y="6298696"/>
            <a:ext cx="10653459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*Este bono es mensual. Tienes del día 1 al último para cerrar los requisitos. Puedes generarlo cada mes.</a:t>
            </a:r>
            <a:endParaRPr b="0" i="0" sz="18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5" name="Google Shape;205;p7"/>
          <p:cNvSpPr/>
          <p:nvPr/>
        </p:nvSpPr>
        <p:spPr>
          <a:xfrm>
            <a:off x="5375729" y="1306997"/>
            <a:ext cx="1420516" cy="1420516"/>
          </a:xfrm>
          <a:prstGeom prst="ellipse">
            <a:avLst/>
          </a:prstGeom>
          <a:solidFill>
            <a:srgbClr val="0E43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María</a:t>
            </a:r>
            <a:endParaRPr b="1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100PV</a:t>
            </a:r>
            <a:endParaRPr b="1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6" name="Google Shape;206;p7"/>
          <p:cNvSpPr/>
          <p:nvPr/>
        </p:nvSpPr>
        <p:spPr>
          <a:xfrm>
            <a:off x="2277888" y="2928300"/>
            <a:ext cx="1420516" cy="1420516"/>
          </a:xfrm>
          <a:prstGeom prst="ellipse">
            <a:avLst/>
          </a:prstGeom>
          <a:solidFill>
            <a:srgbClr val="91AC9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Moni</a:t>
            </a:r>
            <a:endParaRPr b="1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50PV</a:t>
            </a:r>
            <a:endParaRPr b="1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7" name="Google Shape;207;p7"/>
          <p:cNvSpPr/>
          <p:nvPr/>
        </p:nvSpPr>
        <p:spPr>
          <a:xfrm>
            <a:off x="5386416" y="2928300"/>
            <a:ext cx="1420516" cy="1420516"/>
          </a:xfrm>
          <a:prstGeom prst="ellipse">
            <a:avLst/>
          </a:prstGeom>
          <a:solidFill>
            <a:srgbClr val="0E43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Fer</a:t>
            </a:r>
            <a:endParaRPr b="1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100PV</a:t>
            </a:r>
            <a:endParaRPr b="1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8" name="Google Shape;208;p7"/>
          <p:cNvSpPr/>
          <p:nvPr/>
        </p:nvSpPr>
        <p:spPr>
          <a:xfrm>
            <a:off x="8498194" y="2898367"/>
            <a:ext cx="1420516" cy="1420516"/>
          </a:xfrm>
          <a:prstGeom prst="ellipse">
            <a:avLst/>
          </a:prstGeom>
          <a:solidFill>
            <a:srgbClr val="91AC9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Sarah</a:t>
            </a:r>
            <a:endParaRPr b="1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50PV</a:t>
            </a:r>
            <a:endParaRPr b="1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9" name="Google Shape;209;p7"/>
          <p:cNvSpPr/>
          <p:nvPr/>
        </p:nvSpPr>
        <p:spPr>
          <a:xfrm>
            <a:off x="3832152" y="2913334"/>
            <a:ext cx="1420516" cy="1420516"/>
          </a:xfrm>
          <a:prstGeom prst="ellipse">
            <a:avLst/>
          </a:prstGeom>
          <a:solidFill>
            <a:srgbClr val="0E43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José</a:t>
            </a:r>
            <a:endParaRPr b="1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100PV</a:t>
            </a:r>
            <a:endParaRPr b="1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0" name="Google Shape;210;p7"/>
          <p:cNvSpPr/>
          <p:nvPr/>
        </p:nvSpPr>
        <p:spPr>
          <a:xfrm>
            <a:off x="6939334" y="2913334"/>
            <a:ext cx="1420516" cy="1420516"/>
          </a:xfrm>
          <a:prstGeom prst="ellipse">
            <a:avLst/>
          </a:prstGeom>
          <a:solidFill>
            <a:srgbClr val="0E43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Ana</a:t>
            </a:r>
            <a:endParaRPr b="1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100PV</a:t>
            </a:r>
            <a:endParaRPr b="1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1" name="Google Shape;211;p7"/>
          <p:cNvSpPr/>
          <p:nvPr/>
        </p:nvSpPr>
        <p:spPr>
          <a:xfrm>
            <a:off x="723624" y="2898366"/>
            <a:ext cx="1420516" cy="1420516"/>
          </a:xfrm>
          <a:prstGeom prst="ellipse">
            <a:avLst/>
          </a:prstGeom>
          <a:solidFill>
            <a:srgbClr val="91AC9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Caro</a:t>
            </a:r>
            <a:endParaRPr b="1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50PV</a:t>
            </a:r>
            <a:endParaRPr b="1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2" name="Google Shape;212;p7"/>
          <p:cNvSpPr/>
          <p:nvPr/>
        </p:nvSpPr>
        <p:spPr>
          <a:xfrm>
            <a:off x="10057054" y="2898365"/>
            <a:ext cx="1420516" cy="1420516"/>
          </a:xfrm>
          <a:prstGeom prst="ellipse">
            <a:avLst/>
          </a:prstGeom>
          <a:solidFill>
            <a:srgbClr val="91AC9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Ale</a:t>
            </a:r>
            <a:endParaRPr b="1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50PV</a:t>
            </a:r>
            <a:endParaRPr b="1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3" name="Google Shape;213;p7"/>
          <p:cNvSpPr txBox="1"/>
          <p:nvPr/>
        </p:nvSpPr>
        <p:spPr>
          <a:xfrm>
            <a:off x="607576" y="4653313"/>
            <a:ext cx="112545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Requisitos:</a:t>
            </a:r>
            <a:endParaRPr b="0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LRP 100PV</a:t>
            </a:r>
            <a:endParaRPr b="0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3 LRP de 100PV</a:t>
            </a:r>
            <a:endParaRPr b="0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Primera línea + tú = 600PV</a:t>
            </a:r>
            <a:endParaRPr b="0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4" name="Google Shape;214;p7"/>
          <p:cNvSpPr/>
          <p:nvPr/>
        </p:nvSpPr>
        <p:spPr>
          <a:xfrm>
            <a:off x="6713469" y="1564971"/>
            <a:ext cx="2593843" cy="9232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0E433F"/>
                </a:solidFill>
                <a:latin typeface="Raleway"/>
                <a:ea typeface="Raleway"/>
                <a:cs typeface="Raleway"/>
                <a:sym typeface="Raleway"/>
              </a:rPr>
              <a:t>$</a:t>
            </a:r>
            <a:r>
              <a:rPr b="1" lang="en-US" sz="5400">
                <a:solidFill>
                  <a:srgbClr val="0E433F"/>
                </a:solidFill>
                <a:latin typeface="Raleway"/>
                <a:ea typeface="Raleway"/>
                <a:cs typeface="Raleway"/>
                <a:sym typeface="Raleway"/>
              </a:rPr>
              <a:t>50</a:t>
            </a:r>
            <a:endParaRPr b="1" i="0" sz="5400" u="none" cap="none" strike="noStrike">
              <a:solidFill>
                <a:srgbClr val="0E43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8"/>
          <p:cNvSpPr/>
          <p:nvPr/>
        </p:nvSpPr>
        <p:spPr>
          <a:xfrm>
            <a:off x="5429390" y="1485899"/>
            <a:ext cx="1321344" cy="1321344"/>
          </a:xfrm>
          <a:prstGeom prst="ellipse">
            <a:avLst/>
          </a:prstGeom>
          <a:solidFill>
            <a:srgbClr val="0E43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María</a:t>
            </a:r>
            <a:endParaRPr b="1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100PV</a:t>
            </a:r>
            <a:endParaRPr b="1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21" name="Google Shape;221;p8"/>
          <p:cNvSpPr/>
          <p:nvPr/>
        </p:nvSpPr>
        <p:spPr>
          <a:xfrm>
            <a:off x="5429390" y="3425250"/>
            <a:ext cx="1321344" cy="1321344"/>
          </a:xfrm>
          <a:prstGeom prst="ellipse">
            <a:avLst/>
          </a:prstGeom>
          <a:solidFill>
            <a:srgbClr val="0E43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Fer</a:t>
            </a:r>
            <a:endParaRPr b="1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100PV</a:t>
            </a:r>
            <a:endParaRPr b="1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22" name="Google Shape;222;p8"/>
          <p:cNvSpPr/>
          <p:nvPr/>
        </p:nvSpPr>
        <p:spPr>
          <a:xfrm>
            <a:off x="3389147" y="3410284"/>
            <a:ext cx="1321344" cy="1321344"/>
          </a:xfrm>
          <a:prstGeom prst="ellipse">
            <a:avLst/>
          </a:prstGeom>
          <a:solidFill>
            <a:srgbClr val="0E43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José</a:t>
            </a:r>
            <a:endParaRPr b="1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100PV</a:t>
            </a:r>
            <a:endParaRPr b="1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23" name="Google Shape;223;p8"/>
          <p:cNvSpPr/>
          <p:nvPr/>
        </p:nvSpPr>
        <p:spPr>
          <a:xfrm>
            <a:off x="7485318" y="3410284"/>
            <a:ext cx="1321344" cy="1321344"/>
          </a:xfrm>
          <a:prstGeom prst="ellipse">
            <a:avLst/>
          </a:prstGeom>
          <a:solidFill>
            <a:srgbClr val="0E43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Ana</a:t>
            </a:r>
            <a:endParaRPr b="1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100PV</a:t>
            </a:r>
            <a:endParaRPr b="1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24" name="Google Shape;224;p8"/>
          <p:cNvSpPr txBox="1"/>
          <p:nvPr/>
        </p:nvSpPr>
        <p:spPr>
          <a:xfrm>
            <a:off x="607576" y="4878441"/>
            <a:ext cx="1125447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Requisitos:</a:t>
            </a:r>
            <a:endParaRPr b="0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Generar Bono de $50</a:t>
            </a:r>
            <a:endParaRPr b="0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Enseñar a 3 personas a generar su bono de $50</a:t>
            </a:r>
            <a:endParaRPr b="0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25" name="Google Shape;225;p8"/>
          <p:cNvSpPr/>
          <p:nvPr/>
        </p:nvSpPr>
        <p:spPr>
          <a:xfrm>
            <a:off x="4787446" y="619881"/>
            <a:ext cx="2605232" cy="9232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91AC9D"/>
                </a:solidFill>
                <a:latin typeface="Raleway"/>
                <a:ea typeface="Raleway"/>
                <a:cs typeface="Raleway"/>
                <a:sym typeface="Raleway"/>
              </a:rPr>
              <a:t>$</a:t>
            </a:r>
            <a:r>
              <a:rPr b="1" lang="en-US" sz="5400">
                <a:solidFill>
                  <a:srgbClr val="91AC9D"/>
                </a:solidFill>
                <a:latin typeface="Raleway"/>
                <a:ea typeface="Raleway"/>
                <a:cs typeface="Raleway"/>
                <a:sym typeface="Raleway"/>
              </a:rPr>
              <a:t>250</a:t>
            </a:r>
            <a:endParaRPr b="1" i="0" sz="5400" u="none" cap="none" strike="noStrike">
              <a:solidFill>
                <a:srgbClr val="91AC9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26" name="Google Shape;226;p8"/>
          <p:cNvSpPr/>
          <p:nvPr/>
        </p:nvSpPr>
        <p:spPr>
          <a:xfrm>
            <a:off x="7032061" y="2830879"/>
            <a:ext cx="2196022" cy="7078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91AC9D"/>
                </a:solidFill>
                <a:latin typeface="Raleway"/>
                <a:ea typeface="Raleway"/>
                <a:cs typeface="Raleway"/>
                <a:sym typeface="Raleway"/>
              </a:rPr>
              <a:t>$</a:t>
            </a:r>
            <a:r>
              <a:rPr b="1" lang="en-US" sz="4000">
                <a:solidFill>
                  <a:srgbClr val="91AC9D"/>
                </a:solidFill>
                <a:latin typeface="Raleway"/>
                <a:ea typeface="Raleway"/>
                <a:cs typeface="Raleway"/>
                <a:sym typeface="Raleway"/>
              </a:rPr>
              <a:t>50</a:t>
            </a:r>
            <a:endParaRPr b="1" i="0" sz="4000" u="none" cap="none" strike="noStrike">
              <a:solidFill>
                <a:srgbClr val="91AC9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27" name="Google Shape;227;p8"/>
          <p:cNvSpPr/>
          <p:nvPr/>
        </p:nvSpPr>
        <p:spPr>
          <a:xfrm>
            <a:off x="4907789" y="2845675"/>
            <a:ext cx="2364546" cy="7078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91AC9D"/>
                </a:solidFill>
                <a:latin typeface="Raleway"/>
                <a:ea typeface="Raleway"/>
                <a:cs typeface="Raleway"/>
                <a:sym typeface="Raleway"/>
              </a:rPr>
              <a:t>$</a:t>
            </a:r>
            <a:r>
              <a:rPr b="1" lang="en-US" sz="4000">
                <a:solidFill>
                  <a:srgbClr val="91AC9D"/>
                </a:solidFill>
                <a:latin typeface="Raleway"/>
                <a:ea typeface="Raleway"/>
                <a:cs typeface="Raleway"/>
                <a:sym typeface="Raleway"/>
              </a:rPr>
              <a:t>50</a:t>
            </a:r>
            <a:endParaRPr b="1" i="0" sz="4000" u="none" cap="none" strike="noStrike">
              <a:solidFill>
                <a:srgbClr val="91AC9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28" name="Google Shape;228;p8"/>
          <p:cNvSpPr/>
          <p:nvPr/>
        </p:nvSpPr>
        <p:spPr>
          <a:xfrm>
            <a:off x="2462898" y="2821900"/>
            <a:ext cx="3154326" cy="7078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91AC9D"/>
                </a:solidFill>
                <a:latin typeface="Raleway"/>
                <a:ea typeface="Raleway"/>
                <a:cs typeface="Raleway"/>
                <a:sym typeface="Raleway"/>
              </a:rPr>
              <a:t>$</a:t>
            </a:r>
            <a:r>
              <a:rPr b="1" lang="en-US" sz="4000">
                <a:solidFill>
                  <a:srgbClr val="91AC9D"/>
                </a:solidFill>
                <a:latin typeface="Raleway"/>
                <a:ea typeface="Raleway"/>
                <a:cs typeface="Raleway"/>
                <a:sym typeface="Raleway"/>
              </a:rPr>
              <a:t>50</a:t>
            </a:r>
            <a:endParaRPr b="1" i="0" sz="4000" u="none" cap="none" strike="noStrike">
              <a:solidFill>
                <a:srgbClr val="91AC9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29" name="Google Shape;229;p8"/>
          <p:cNvSpPr txBox="1"/>
          <p:nvPr/>
        </p:nvSpPr>
        <p:spPr>
          <a:xfrm>
            <a:off x="607576" y="391587"/>
            <a:ext cx="3607942" cy="8309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0E433F"/>
                </a:solidFill>
                <a:latin typeface="Arial"/>
                <a:ea typeface="Arial"/>
                <a:cs typeface="Arial"/>
                <a:sym typeface="Arial"/>
              </a:rPr>
              <a:t>Poder de 3</a:t>
            </a:r>
            <a:endParaRPr b="0" i="0" sz="1400" u="none" cap="none" strike="noStrike">
              <a:solidFill>
                <a:srgbClr val="0E43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8"/>
          <p:cNvSpPr txBox="1"/>
          <p:nvPr/>
        </p:nvSpPr>
        <p:spPr>
          <a:xfrm>
            <a:off x="1033670" y="6071474"/>
            <a:ext cx="7269785" cy="584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*Este bono es mensual. Tienes del día 1 al último para cerrar los requisitos. Puedes generarlo cada mes.</a:t>
            </a:r>
            <a:endParaRPr b="0" i="0" sz="18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9"/>
          <p:cNvSpPr/>
          <p:nvPr/>
        </p:nvSpPr>
        <p:spPr>
          <a:xfrm>
            <a:off x="5429390" y="1485899"/>
            <a:ext cx="1321344" cy="1321344"/>
          </a:xfrm>
          <a:prstGeom prst="ellipse">
            <a:avLst/>
          </a:prstGeom>
          <a:solidFill>
            <a:srgbClr val="0E43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María</a:t>
            </a:r>
            <a:endParaRPr b="1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100PV</a:t>
            </a:r>
            <a:endParaRPr b="1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7" name="Google Shape;237;p9"/>
          <p:cNvSpPr/>
          <p:nvPr/>
        </p:nvSpPr>
        <p:spPr>
          <a:xfrm>
            <a:off x="5429390" y="3425250"/>
            <a:ext cx="1321344" cy="1321344"/>
          </a:xfrm>
          <a:prstGeom prst="ellipse">
            <a:avLst/>
          </a:prstGeom>
          <a:solidFill>
            <a:srgbClr val="0E43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Fer</a:t>
            </a:r>
            <a:endParaRPr b="1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100PV</a:t>
            </a:r>
            <a:endParaRPr b="1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8" name="Google Shape;238;p9"/>
          <p:cNvSpPr/>
          <p:nvPr/>
        </p:nvSpPr>
        <p:spPr>
          <a:xfrm>
            <a:off x="3389147" y="3410284"/>
            <a:ext cx="1321344" cy="1321344"/>
          </a:xfrm>
          <a:prstGeom prst="ellipse">
            <a:avLst/>
          </a:prstGeom>
          <a:solidFill>
            <a:srgbClr val="0E43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José</a:t>
            </a:r>
            <a:endParaRPr b="1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100PV</a:t>
            </a:r>
            <a:endParaRPr b="1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9" name="Google Shape;239;p9"/>
          <p:cNvSpPr/>
          <p:nvPr/>
        </p:nvSpPr>
        <p:spPr>
          <a:xfrm>
            <a:off x="7485318" y="3410284"/>
            <a:ext cx="1321344" cy="1321344"/>
          </a:xfrm>
          <a:prstGeom prst="ellipse">
            <a:avLst/>
          </a:prstGeom>
          <a:solidFill>
            <a:srgbClr val="0E43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Ana</a:t>
            </a:r>
            <a:endParaRPr b="1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100PV</a:t>
            </a:r>
            <a:endParaRPr b="1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0" name="Google Shape;240;p9"/>
          <p:cNvSpPr txBox="1"/>
          <p:nvPr/>
        </p:nvSpPr>
        <p:spPr>
          <a:xfrm>
            <a:off x="607576" y="4878441"/>
            <a:ext cx="1125447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Requisitos:</a:t>
            </a:r>
            <a:endParaRPr b="0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Generar Bono de $50</a:t>
            </a:r>
            <a:endParaRPr b="0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Enseñar a 3 personas a generar su bono de $250</a:t>
            </a:r>
            <a:endParaRPr b="0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1" name="Google Shape;241;p9"/>
          <p:cNvSpPr/>
          <p:nvPr/>
        </p:nvSpPr>
        <p:spPr>
          <a:xfrm>
            <a:off x="4675723" y="730063"/>
            <a:ext cx="2865684" cy="9232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91AC9D"/>
                </a:solidFill>
                <a:latin typeface="Raleway"/>
                <a:ea typeface="Raleway"/>
                <a:cs typeface="Raleway"/>
                <a:sym typeface="Raleway"/>
              </a:rPr>
              <a:t>$</a:t>
            </a:r>
            <a:r>
              <a:rPr b="1" lang="en-US" sz="5400">
                <a:solidFill>
                  <a:srgbClr val="91AC9D"/>
                </a:solidFill>
                <a:latin typeface="Raleway"/>
                <a:ea typeface="Raleway"/>
                <a:cs typeface="Raleway"/>
                <a:sym typeface="Raleway"/>
              </a:rPr>
              <a:t>1500</a:t>
            </a:r>
            <a:endParaRPr b="1" i="0" sz="5400" u="none" cap="none" strike="noStrike">
              <a:solidFill>
                <a:srgbClr val="91AC9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2" name="Google Shape;242;p9"/>
          <p:cNvSpPr/>
          <p:nvPr/>
        </p:nvSpPr>
        <p:spPr>
          <a:xfrm>
            <a:off x="7032061" y="2830879"/>
            <a:ext cx="2196022" cy="7078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91AC9D"/>
                </a:solidFill>
                <a:latin typeface="Raleway"/>
                <a:ea typeface="Raleway"/>
                <a:cs typeface="Raleway"/>
                <a:sym typeface="Raleway"/>
              </a:rPr>
              <a:t>$</a:t>
            </a:r>
            <a:r>
              <a:rPr b="1" lang="en-US" sz="4000">
                <a:solidFill>
                  <a:srgbClr val="91AC9D"/>
                </a:solidFill>
                <a:latin typeface="Raleway"/>
                <a:ea typeface="Raleway"/>
                <a:cs typeface="Raleway"/>
                <a:sym typeface="Raleway"/>
              </a:rPr>
              <a:t>250</a:t>
            </a:r>
            <a:endParaRPr b="1" i="0" sz="4000" u="none" cap="none" strike="noStrike">
              <a:solidFill>
                <a:srgbClr val="91AC9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3" name="Google Shape;243;p9"/>
          <p:cNvSpPr/>
          <p:nvPr/>
        </p:nvSpPr>
        <p:spPr>
          <a:xfrm>
            <a:off x="4907789" y="2845675"/>
            <a:ext cx="2364546" cy="7078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91AC9D"/>
                </a:solidFill>
                <a:latin typeface="Raleway"/>
                <a:ea typeface="Raleway"/>
                <a:cs typeface="Raleway"/>
                <a:sym typeface="Raleway"/>
              </a:rPr>
              <a:t>$</a:t>
            </a:r>
            <a:r>
              <a:rPr b="1" lang="en-US" sz="4000">
                <a:solidFill>
                  <a:srgbClr val="91AC9D"/>
                </a:solidFill>
                <a:latin typeface="Raleway"/>
                <a:ea typeface="Raleway"/>
                <a:cs typeface="Raleway"/>
                <a:sym typeface="Raleway"/>
              </a:rPr>
              <a:t>250</a:t>
            </a:r>
            <a:endParaRPr b="1" i="0" sz="4000" u="none" cap="none" strike="noStrike">
              <a:solidFill>
                <a:srgbClr val="91AC9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4" name="Google Shape;244;p9"/>
          <p:cNvSpPr/>
          <p:nvPr/>
        </p:nvSpPr>
        <p:spPr>
          <a:xfrm>
            <a:off x="2462898" y="2821900"/>
            <a:ext cx="3154326" cy="7078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91AC9D"/>
                </a:solidFill>
                <a:latin typeface="Raleway"/>
                <a:ea typeface="Raleway"/>
                <a:cs typeface="Raleway"/>
                <a:sym typeface="Raleway"/>
              </a:rPr>
              <a:t>$</a:t>
            </a:r>
            <a:r>
              <a:rPr b="1" lang="en-US" sz="4000">
                <a:solidFill>
                  <a:srgbClr val="91AC9D"/>
                </a:solidFill>
                <a:latin typeface="Raleway"/>
                <a:ea typeface="Raleway"/>
                <a:cs typeface="Raleway"/>
                <a:sym typeface="Raleway"/>
              </a:rPr>
              <a:t>250</a:t>
            </a:r>
            <a:endParaRPr b="1" i="0" sz="4000" u="none" cap="none" strike="noStrike">
              <a:solidFill>
                <a:srgbClr val="91AC9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5" name="Google Shape;245;p9"/>
          <p:cNvSpPr txBox="1"/>
          <p:nvPr/>
        </p:nvSpPr>
        <p:spPr>
          <a:xfrm>
            <a:off x="607576" y="391587"/>
            <a:ext cx="3607942" cy="8309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0E433F"/>
                </a:solidFill>
                <a:latin typeface="Arial"/>
                <a:ea typeface="Arial"/>
                <a:cs typeface="Arial"/>
                <a:sym typeface="Arial"/>
              </a:rPr>
              <a:t>Poder de 3</a:t>
            </a:r>
            <a:endParaRPr b="0" i="0" sz="1400" u="none" cap="none" strike="noStrike">
              <a:solidFill>
                <a:srgbClr val="0E43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9"/>
          <p:cNvSpPr txBox="1"/>
          <p:nvPr/>
        </p:nvSpPr>
        <p:spPr>
          <a:xfrm>
            <a:off x="4710491" y="6043354"/>
            <a:ext cx="7269785" cy="584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*Este bono es mensual. Tienes del día 1 al último para cerrar los requisitos. Puedes generarlo cada mes.</a:t>
            </a:r>
            <a:endParaRPr b="0" i="0" sz="18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2018-07-16T07:46:13Z</dcterms:created>
  <dc:creator>gummy deeshan</dc:creator>
</cp:coreProperties>
</file>