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Noto Sans" panose="020B0502040504020204" pitchFamily="34" charset="0"/>
      <p:regular r:id="rId48"/>
      <p:bold r:id="rId49"/>
      <p:italic r:id="rId50"/>
      <p:boldItalic r:id="rId51"/>
    </p:embeddedFont>
    <p:embeddedFont>
      <p:font typeface="Raleway"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juc2clINUgrR2fZ6orgKVK34xhq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C8A9"/>
    <a:srgbClr val="C59E7A"/>
    <a:srgbClr val="2D9B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0" name="Google Shape;21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4" name="Google Shape;22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2" name="Google Shape;2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0" name="Google Shape;240;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8" name="Google Shape;26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2" name="Google Shape;29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9" name="Google Shape;29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7" name="Google Shape;32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4" name="Google Shape;33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1" name="Google Shape;34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3" name="Google Shape;353;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4" name="Google Shape;37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1" name="Google Shape;38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9" name="Google Shape;39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7" name="Google Shape;40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1" name="Google Shape;42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0" name="Google Shape;43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7" name="Google Shape;43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4" name="Google Shape;44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1" name="Google Shape;45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0" name="Google Shape;46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7" name="Google Shape;46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4" name="Google Shape;474;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2" name="Google Shape;48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9" name="Google Shape;48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8" name="Google Shape;10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6" name="Google Shape;49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3" name="Google Shape;50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6" name="Google Shape;136;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4" name="Google Shape;19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4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4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2"/>
          <p:cNvSpPr>
            <a:spLocks noGrp="1"/>
          </p:cNvSpPr>
          <p:nvPr>
            <p:ph type="pic" idx="2"/>
          </p:nvPr>
        </p:nvSpPr>
        <p:spPr>
          <a:xfrm>
            <a:off x="5183188" y="987425"/>
            <a:ext cx="6172200" cy="4873625"/>
          </a:xfrm>
          <a:prstGeom prst="rect">
            <a:avLst/>
          </a:prstGeom>
          <a:noFill/>
          <a:ln>
            <a:noFill/>
          </a:ln>
        </p:spPr>
      </p:sp>
      <p:sp>
        <p:nvSpPr>
          <p:cNvPr id="68" name="Google Shape;68;p5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5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23"/>
        <p:cNvGrpSpPr/>
        <p:nvPr/>
      </p:nvGrpSpPr>
      <p:grpSpPr>
        <a:xfrm>
          <a:off x="0" y="0"/>
          <a:ext cx="0" cy="0"/>
          <a:chOff x="0" y="0"/>
          <a:chExt cx="0" cy="0"/>
        </a:xfrm>
      </p:grpSpPr>
      <p:sp>
        <p:nvSpPr>
          <p:cNvPr id="24" name="Google Shape;24;p45"/>
          <p:cNvSpPr txBox="1">
            <a:spLocks noGrp="1"/>
          </p:cNvSpPr>
          <p:nvPr>
            <p:ph type="title"/>
          </p:nvPr>
        </p:nvSpPr>
        <p:spPr>
          <a:xfrm>
            <a:off x="609600" y="274639"/>
            <a:ext cx="10972801" cy="1143001"/>
          </a:xfrm>
          <a:prstGeom prst="rect">
            <a:avLst/>
          </a:prstGeom>
          <a:noFill/>
          <a:ln>
            <a:noFill/>
          </a:ln>
        </p:spPr>
        <p:txBody>
          <a:bodyPr spcFirstLastPara="1" wrap="square" lIns="121900" tIns="121900" rIns="121900" bIns="121900" anchor="ctr" anchorCtr="0">
            <a:normAutofit/>
          </a:bodyPr>
          <a:lstStyle>
            <a:lvl1pPr lvl="0" algn="l">
              <a:lnSpc>
                <a:spcPct val="90000"/>
              </a:lnSpc>
              <a:spcBef>
                <a:spcPts val="0"/>
              </a:spcBef>
              <a:spcAft>
                <a:spcPts val="0"/>
              </a:spcAft>
              <a:buClr>
                <a:schemeClr val="dk1"/>
              </a:buClr>
              <a:buSzPts val="5800"/>
              <a:buFont typeface="Calibri"/>
              <a:buNone/>
              <a:defRPr sz="58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5"/>
          <p:cNvSpPr txBox="1">
            <a:spLocks noGrp="1"/>
          </p:cNvSpPr>
          <p:nvPr>
            <p:ph type="body" idx="1"/>
          </p:nvPr>
        </p:nvSpPr>
        <p:spPr>
          <a:xfrm>
            <a:off x="609600" y="1600201"/>
            <a:ext cx="10972801" cy="4525963"/>
          </a:xfrm>
          <a:prstGeom prst="rect">
            <a:avLst/>
          </a:prstGeom>
          <a:noFill/>
          <a:ln>
            <a:noFill/>
          </a:ln>
        </p:spPr>
        <p:txBody>
          <a:bodyPr spcFirstLastPara="1" wrap="square" lIns="121900" tIns="121900" rIns="121900" bIns="121900" anchor="t" anchorCtr="0">
            <a:normAutofit/>
          </a:bodyPr>
          <a:lstStyle>
            <a:lvl1pPr marL="457200" lvl="0" indent="-495300" algn="l">
              <a:lnSpc>
                <a:spcPct val="90000"/>
              </a:lnSpc>
              <a:spcBef>
                <a:spcPts val="1000"/>
              </a:spcBef>
              <a:spcAft>
                <a:spcPts val="0"/>
              </a:spcAft>
              <a:buClr>
                <a:schemeClr val="dk1"/>
              </a:buClr>
              <a:buSzPts val="4200"/>
              <a:buFont typeface="Arial"/>
              <a:buChar char="•"/>
              <a:defRPr sz="4200">
                <a:latin typeface="Calibri"/>
                <a:ea typeface="Calibri"/>
                <a:cs typeface="Calibri"/>
                <a:sym typeface="Calibri"/>
              </a:defRPr>
            </a:lvl1pPr>
            <a:lvl2pPr marL="914400" lvl="1" indent="-495300" algn="l">
              <a:lnSpc>
                <a:spcPct val="90000"/>
              </a:lnSpc>
              <a:spcBef>
                <a:spcPts val="1000"/>
              </a:spcBef>
              <a:spcAft>
                <a:spcPts val="0"/>
              </a:spcAft>
              <a:buClr>
                <a:schemeClr val="dk1"/>
              </a:buClr>
              <a:buSzPts val="4200"/>
              <a:buFont typeface="Arial"/>
              <a:buChar char="–"/>
              <a:defRPr sz="4200">
                <a:latin typeface="Calibri"/>
                <a:ea typeface="Calibri"/>
                <a:cs typeface="Calibri"/>
                <a:sym typeface="Calibri"/>
              </a:defRPr>
            </a:lvl2pPr>
            <a:lvl3pPr marL="1371600" lvl="2" indent="-495300" algn="l">
              <a:lnSpc>
                <a:spcPct val="90000"/>
              </a:lnSpc>
              <a:spcBef>
                <a:spcPts val="1000"/>
              </a:spcBef>
              <a:spcAft>
                <a:spcPts val="0"/>
              </a:spcAft>
              <a:buClr>
                <a:schemeClr val="dk1"/>
              </a:buClr>
              <a:buSzPts val="4200"/>
              <a:buFont typeface="Arial"/>
              <a:buChar char="•"/>
              <a:defRPr sz="4200">
                <a:latin typeface="Calibri"/>
                <a:ea typeface="Calibri"/>
                <a:cs typeface="Calibri"/>
                <a:sym typeface="Calibri"/>
              </a:defRPr>
            </a:lvl3pPr>
            <a:lvl4pPr marL="1828800" lvl="3" indent="-495300" algn="l">
              <a:lnSpc>
                <a:spcPct val="90000"/>
              </a:lnSpc>
              <a:spcBef>
                <a:spcPts val="1000"/>
              </a:spcBef>
              <a:spcAft>
                <a:spcPts val="0"/>
              </a:spcAft>
              <a:buClr>
                <a:schemeClr val="dk1"/>
              </a:buClr>
              <a:buSzPts val="4200"/>
              <a:buFont typeface="Arial"/>
              <a:buChar char="–"/>
              <a:defRPr sz="4200">
                <a:latin typeface="Calibri"/>
                <a:ea typeface="Calibri"/>
                <a:cs typeface="Calibri"/>
                <a:sym typeface="Calibri"/>
              </a:defRPr>
            </a:lvl4pPr>
            <a:lvl5pPr marL="2286000" lvl="4" indent="-495300" algn="l">
              <a:lnSpc>
                <a:spcPct val="90000"/>
              </a:lnSpc>
              <a:spcBef>
                <a:spcPts val="1000"/>
              </a:spcBef>
              <a:spcAft>
                <a:spcPts val="0"/>
              </a:spcAft>
              <a:buClr>
                <a:schemeClr val="dk1"/>
              </a:buClr>
              <a:buSzPts val="4200"/>
              <a:buFont typeface="Arial"/>
              <a:buChar char="»"/>
              <a:defRPr sz="42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5"/>
          <p:cNvSpPr txBox="1">
            <a:spLocks noGrp="1"/>
          </p:cNvSpPr>
          <p:nvPr>
            <p:ph type="sldNum" idx="12"/>
          </p:nvPr>
        </p:nvSpPr>
        <p:spPr>
          <a:xfrm>
            <a:off x="11248152" y="6354128"/>
            <a:ext cx="334249" cy="369571"/>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4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4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89" name="Google Shape;89;p1"/>
          <p:cNvSpPr txBox="1">
            <a:spLocks noGrp="1"/>
          </p:cNvSpPr>
          <p:nvPr>
            <p:ph type="ctrTitle"/>
          </p:nvPr>
        </p:nvSpPr>
        <p:spPr>
          <a:xfrm>
            <a:off x="430696" y="3160642"/>
            <a:ext cx="9144000" cy="166128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s-MX" sz="5400" dirty="0">
                <a:solidFill>
                  <a:srgbClr val="154844"/>
                </a:solidFill>
                <a:latin typeface="Arial"/>
                <a:ea typeface="Arial"/>
                <a:cs typeface="Arial"/>
                <a:sym typeface="Arial"/>
              </a:rPr>
              <a:t>INSCRIPCIONES EFECTIVAS</a:t>
            </a:r>
            <a:endParaRPr dirty="0"/>
          </a:p>
        </p:txBody>
      </p:sp>
      <p:pic>
        <p:nvPicPr>
          <p:cNvPr id="90" name="Google Shape;90;p1"/>
          <p:cNvPicPr preferRelativeResize="0"/>
          <p:nvPr/>
        </p:nvPicPr>
        <p:blipFill rotWithShape="1">
          <a:blip r:embed="rId4">
            <a:alphaModFix/>
          </a:blip>
          <a:srcRect/>
          <a:stretch/>
        </p:blipFill>
        <p:spPr>
          <a:xfrm>
            <a:off x="550732" y="555540"/>
            <a:ext cx="2644955" cy="1570787"/>
          </a:xfrm>
          <a:prstGeom prst="rect">
            <a:avLst/>
          </a:prstGeom>
          <a:noFill/>
          <a:ln>
            <a:noFill/>
          </a:ln>
        </p:spPr>
      </p:pic>
      <p:pic>
        <p:nvPicPr>
          <p:cNvPr id="91" name="Google Shape;91;p1"/>
          <p:cNvPicPr preferRelativeResize="0"/>
          <p:nvPr/>
        </p:nvPicPr>
        <p:blipFill rotWithShape="1">
          <a:blip r:embed="rId5">
            <a:alphaModFix/>
          </a:blip>
          <a:srcRect/>
          <a:stretch/>
        </p:blipFill>
        <p:spPr>
          <a:xfrm>
            <a:off x="550732" y="5552241"/>
            <a:ext cx="6132872" cy="1066837"/>
          </a:xfrm>
          <a:prstGeom prst="rect">
            <a:avLst/>
          </a:prstGeom>
          <a:noFill/>
          <a:ln>
            <a:noFill/>
          </a:ln>
        </p:spPr>
      </p:pic>
      <p:sp>
        <p:nvSpPr>
          <p:cNvPr id="7" name="CuadroTexto 6">
            <a:extLst>
              <a:ext uri="{FF2B5EF4-FFF2-40B4-BE49-F238E27FC236}">
                <a16:creationId xmlns:a16="http://schemas.microsoft.com/office/drawing/2014/main" id="{2F38A386-2632-48C9-BEEE-21CB923E0B2A}"/>
              </a:ext>
            </a:extLst>
          </p:cNvPr>
          <p:cNvSpPr txBox="1"/>
          <p:nvPr/>
        </p:nvSpPr>
        <p:spPr>
          <a:xfrm>
            <a:off x="477831" y="5103674"/>
            <a:ext cx="6094428" cy="1754326"/>
          </a:xfrm>
          <a:prstGeom prst="rect">
            <a:avLst/>
          </a:prstGeom>
          <a:noFill/>
        </p:spPr>
        <p:txBody>
          <a:bodyPr wrap="square">
            <a:spAutoFit/>
          </a:bodyPr>
          <a:lstStyle/>
          <a:p>
            <a:pPr rtl="0">
              <a:spcBef>
                <a:spcPts val="0"/>
              </a:spcBef>
              <a:spcAft>
                <a:spcPts val="0"/>
              </a:spcAft>
            </a:pPr>
            <a:r>
              <a:rPr lang="es-MX" sz="3600" b="1" i="0" u="none" strike="noStrike" dirty="0">
                <a:solidFill>
                  <a:srgbClr val="FFFFFF"/>
                </a:solidFill>
                <a:effectLst/>
                <a:latin typeface="Raleway" pitchFamily="2" charset="0"/>
              </a:rPr>
              <a:t>SEMANA 4</a:t>
            </a:r>
            <a:endParaRPr lang="es-MX" sz="3600" b="0" dirty="0">
              <a:effectLst/>
            </a:endParaRPr>
          </a:p>
          <a:p>
            <a:br>
              <a:rPr lang="es-MX" sz="3600" dirty="0"/>
            </a:br>
            <a:endParaRPr lang="es-MX"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9"/>
          <p:cNvPicPr preferRelativeResize="0"/>
          <p:nvPr/>
        </p:nvPicPr>
        <p:blipFill rotWithShape="1">
          <a:blip r:embed="rId3">
            <a:alphaModFix/>
          </a:blip>
          <a:srcRect/>
          <a:stretch/>
        </p:blipFill>
        <p:spPr>
          <a:xfrm>
            <a:off x="-1" y="0"/>
            <a:ext cx="12192000" cy="6858000"/>
          </a:xfrm>
          <a:prstGeom prst="rect">
            <a:avLst/>
          </a:prstGeom>
          <a:noFill/>
          <a:ln>
            <a:noFill/>
          </a:ln>
        </p:spPr>
      </p:pic>
      <p:sp>
        <p:nvSpPr>
          <p:cNvPr id="213" name="Google Shape;213;p9"/>
          <p:cNvSpPr txBox="1">
            <a:spLocks noGrp="1"/>
          </p:cNvSpPr>
          <p:nvPr>
            <p:ph type="body" idx="1"/>
          </p:nvPr>
        </p:nvSpPr>
        <p:spPr>
          <a:xfrm>
            <a:off x="646043" y="1437698"/>
            <a:ext cx="10707757" cy="450590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91AC9D"/>
              </a:buClr>
              <a:buSzPts val="2800"/>
              <a:buChar char="•"/>
            </a:pPr>
            <a:r>
              <a:rPr lang="es-MX" sz="2200" b="1" dirty="0">
                <a:solidFill>
                  <a:srgbClr val="91AC9D"/>
                </a:solidFill>
                <a:latin typeface="Raleway"/>
                <a:ea typeface="Raleway"/>
                <a:cs typeface="Raleway"/>
                <a:sym typeface="Raleway"/>
              </a:rPr>
              <a:t>CIERRE EN SEGUIMIENTO </a:t>
            </a:r>
          </a:p>
          <a:p>
            <a:pPr marL="0" lvl="0" indent="0" algn="l" rtl="0">
              <a:lnSpc>
                <a:spcPct val="90000"/>
              </a:lnSpc>
              <a:spcBef>
                <a:spcPts val="0"/>
              </a:spcBef>
              <a:spcAft>
                <a:spcPts val="0"/>
              </a:spcAft>
              <a:buClr>
                <a:srgbClr val="91AC9D"/>
              </a:buClr>
              <a:buSzPts val="2800"/>
              <a:buNone/>
            </a:pPr>
            <a:r>
              <a:rPr lang="es-MX" sz="2200" b="1" dirty="0">
                <a:solidFill>
                  <a:srgbClr val="91AC9D"/>
                </a:solidFill>
                <a:latin typeface="Raleway"/>
                <a:ea typeface="Raleway"/>
                <a:cs typeface="Raleway"/>
                <a:sym typeface="Raleway"/>
              </a:rPr>
              <a:t>     </a:t>
            </a:r>
            <a:r>
              <a:rPr lang="es-MX" sz="2200" b="1" dirty="0">
                <a:solidFill>
                  <a:srgbClr val="CDC8A9"/>
                </a:solidFill>
                <a:latin typeface="Raleway"/>
                <a:ea typeface="Raleway"/>
                <a:cs typeface="Raleway"/>
                <a:sym typeface="Raleway"/>
              </a:rPr>
              <a:t>PRESENCIAL, ONLINE, POR REDES, GRUPAL O PERSONAL</a:t>
            </a:r>
            <a:endParaRPr sz="2200" b="1" dirty="0">
              <a:solidFill>
                <a:srgbClr val="CDC8A9"/>
              </a:solidFill>
              <a:latin typeface="Raleway"/>
              <a:ea typeface="Raleway"/>
              <a:cs typeface="Raleway"/>
              <a:sym typeface="Raleway"/>
            </a:endParaRPr>
          </a:p>
          <a:p>
            <a:pPr marL="228600" lvl="0" indent="-50800" algn="l" rtl="0">
              <a:lnSpc>
                <a:spcPct val="90000"/>
              </a:lnSpc>
              <a:spcBef>
                <a:spcPts val="1000"/>
              </a:spcBef>
              <a:spcAft>
                <a:spcPts val="0"/>
              </a:spcAft>
              <a:buClr>
                <a:schemeClr val="dk1"/>
              </a:buClr>
              <a:buSzPts val="2800"/>
              <a:buNone/>
            </a:pPr>
            <a:endParaRPr sz="2200" dirty="0">
              <a:latin typeface="Raleway"/>
              <a:ea typeface="Raleway"/>
              <a:cs typeface="Raleway"/>
              <a:sym typeface="Raleway"/>
            </a:endParaRPr>
          </a:p>
          <a:p>
            <a:pPr marL="685800" lvl="1" indent="-228600" algn="l" rtl="0">
              <a:lnSpc>
                <a:spcPct val="90000"/>
              </a:lnSpc>
              <a:spcBef>
                <a:spcPts val="500"/>
              </a:spcBef>
              <a:spcAft>
                <a:spcPts val="0"/>
              </a:spcAft>
              <a:buClr>
                <a:schemeClr val="dk1"/>
              </a:buClr>
              <a:buSzPts val="2400"/>
              <a:buChar char="•"/>
            </a:pPr>
            <a:r>
              <a:rPr lang="es-MX" sz="2200" dirty="0">
                <a:solidFill>
                  <a:srgbClr val="3F3F3F"/>
                </a:solidFill>
                <a:latin typeface="Raleway"/>
                <a:ea typeface="Raleway"/>
                <a:cs typeface="Raleway"/>
                <a:sym typeface="Raleway"/>
              </a:rPr>
              <a:t>Cuando después de la clase </a:t>
            </a:r>
            <a:r>
              <a:rPr lang="es-MX" sz="2200" b="1" dirty="0">
                <a:solidFill>
                  <a:srgbClr val="3F3F3F"/>
                </a:solidFill>
                <a:latin typeface="Raleway"/>
                <a:ea typeface="Raleway"/>
                <a:cs typeface="Raleway"/>
                <a:sym typeface="Raleway"/>
              </a:rPr>
              <a:t>la persona aún no se siente lista para inscribirse </a:t>
            </a:r>
            <a:r>
              <a:rPr lang="es-MX" sz="2200" dirty="0">
                <a:solidFill>
                  <a:srgbClr val="3F3F3F"/>
                </a:solidFill>
                <a:latin typeface="Raleway"/>
                <a:ea typeface="Raleway"/>
                <a:cs typeface="Raleway"/>
                <a:sym typeface="Raleway"/>
              </a:rPr>
              <a:t>es muy importante darle su tiempo y mantener los contactos de enamoramiento con el producto.</a:t>
            </a:r>
            <a:endParaRPr sz="2200" dirty="0">
              <a:solidFill>
                <a:srgbClr val="3F3F3F"/>
              </a:solidFill>
              <a:latin typeface="Raleway"/>
              <a:ea typeface="Raleway"/>
              <a:cs typeface="Raleway"/>
              <a:sym typeface="Raleway"/>
            </a:endParaRPr>
          </a:p>
          <a:p>
            <a:pPr marL="685800" lvl="1" indent="-228600" algn="l" rtl="0">
              <a:lnSpc>
                <a:spcPct val="90000"/>
              </a:lnSpc>
              <a:spcBef>
                <a:spcPts val="500"/>
              </a:spcBef>
              <a:spcAft>
                <a:spcPts val="0"/>
              </a:spcAft>
              <a:buClr>
                <a:schemeClr val="dk1"/>
              </a:buClr>
              <a:buSzPts val="2400"/>
              <a:buChar char="•"/>
            </a:pPr>
            <a:r>
              <a:rPr lang="es-MX" sz="2200" dirty="0">
                <a:solidFill>
                  <a:srgbClr val="3F3F3F"/>
                </a:solidFill>
                <a:latin typeface="Raleway"/>
                <a:ea typeface="Raleway"/>
                <a:cs typeface="Raleway"/>
                <a:sym typeface="Raleway"/>
              </a:rPr>
              <a:t>Se pueden requerir entre 5 y 10 contactos antes de lograr la inscripción, así que pregunta:</a:t>
            </a:r>
            <a:endParaRPr sz="2200" dirty="0">
              <a:solidFill>
                <a:srgbClr val="3F3F3F"/>
              </a:solidFill>
              <a:latin typeface="Raleway"/>
              <a:ea typeface="Raleway"/>
              <a:cs typeface="Raleway"/>
              <a:sym typeface="Raleway"/>
            </a:endParaRPr>
          </a:p>
          <a:p>
            <a:pPr marL="1143000" lvl="2" indent="-228600" algn="l" rtl="0">
              <a:lnSpc>
                <a:spcPct val="90000"/>
              </a:lnSpc>
              <a:spcBef>
                <a:spcPts val="500"/>
              </a:spcBef>
              <a:spcAft>
                <a:spcPts val="0"/>
              </a:spcAft>
              <a:buClr>
                <a:schemeClr val="dk1"/>
              </a:buClr>
              <a:buSzPts val="2000"/>
              <a:buChar char="•"/>
            </a:pPr>
            <a:r>
              <a:rPr lang="es-MX" sz="2200" dirty="0">
                <a:solidFill>
                  <a:srgbClr val="3F3F3F"/>
                </a:solidFill>
                <a:latin typeface="Raleway"/>
                <a:ea typeface="Raleway"/>
                <a:cs typeface="Raleway"/>
                <a:sym typeface="Raleway"/>
              </a:rPr>
              <a:t>Te queda bien que llame, escriba, contacte el martes a las 4 o a las 8 pm.</a:t>
            </a:r>
            <a:endParaRPr sz="2200" dirty="0">
              <a:solidFill>
                <a:srgbClr val="3F3F3F"/>
              </a:solidFill>
              <a:latin typeface="Raleway"/>
              <a:ea typeface="Raleway"/>
              <a:cs typeface="Raleway"/>
              <a:sym typeface="Raleway"/>
            </a:endParaRPr>
          </a:p>
          <a:p>
            <a:pPr marL="1143000" lvl="2" indent="-228600" algn="l" rtl="0">
              <a:lnSpc>
                <a:spcPct val="90000"/>
              </a:lnSpc>
              <a:spcBef>
                <a:spcPts val="500"/>
              </a:spcBef>
              <a:spcAft>
                <a:spcPts val="0"/>
              </a:spcAft>
              <a:buClr>
                <a:schemeClr val="dk1"/>
              </a:buClr>
              <a:buSzPts val="2000"/>
              <a:buChar char="•"/>
            </a:pPr>
            <a:r>
              <a:rPr lang="es-MX" sz="2200" dirty="0">
                <a:solidFill>
                  <a:srgbClr val="3F3F3F"/>
                </a:solidFill>
                <a:latin typeface="Raleway"/>
                <a:ea typeface="Raleway"/>
                <a:cs typeface="Raleway"/>
                <a:sym typeface="Raleway"/>
              </a:rPr>
              <a:t>Ten siempre presente su información (a través del formulario de Google) para que puedas enviar información adicional según las necesidades del prospecto.</a:t>
            </a:r>
            <a:endParaRPr sz="2200" dirty="0">
              <a:solidFill>
                <a:srgbClr val="3F3F3F"/>
              </a:solidFill>
              <a:latin typeface="Raleway"/>
              <a:ea typeface="Raleway"/>
              <a:cs typeface="Raleway"/>
              <a:sym typeface="Raleway"/>
            </a:endParaRPr>
          </a:p>
          <a:p>
            <a:pPr marL="1143000" lvl="2" indent="-228600" algn="l" rtl="0">
              <a:lnSpc>
                <a:spcPct val="90000"/>
              </a:lnSpc>
              <a:spcBef>
                <a:spcPts val="500"/>
              </a:spcBef>
              <a:spcAft>
                <a:spcPts val="0"/>
              </a:spcAft>
              <a:buClr>
                <a:schemeClr val="dk1"/>
              </a:buClr>
              <a:buSzPts val="2000"/>
              <a:buChar char="•"/>
            </a:pPr>
            <a:r>
              <a:rPr lang="es-MX" sz="2200" dirty="0">
                <a:solidFill>
                  <a:srgbClr val="3F3F3F"/>
                </a:solidFill>
                <a:latin typeface="Raleway"/>
                <a:ea typeface="Raleway"/>
                <a:cs typeface="Raleway"/>
                <a:sym typeface="Raleway"/>
              </a:rPr>
              <a:t>Recuérdale los beneficios de pertenecer a tu comunidad.</a:t>
            </a:r>
            <a:endParaRPr sz="2200" dirty="0">
              <a:solidFill>
                <a:srgbClr val="3F3F3F"/>
              </a:solidFill>
              <a:latin typeface="Raleway"/>
              <a:ea typeface="Raleway"/>
              <a:cs typeface="Raleway"/>
              <a:sym typeface="Raleway"/>
            </a:endParaRPr>
          </a:p>
          <a:p>
            <a:pPr marL="685800" lvl="1" indent="-76200" algn="l" rtl="0">
              <a:lnSpc>
                <a:spcPct val="90000"/>
              </a:lnSpc>
              <a:spcBef>
                <a:spcPts val="500"/>
              </a:spcBef>
              <a:spcAft>
                <a:spcPts val="0"/>
              </a:spcAft>
              <a:buClr>
                <a:schemeClr val="dk1"/>
              </a:buClr>
              <a:buSzPts val="2400"/>
              <a:buNone/>
            </a:pPr>
            <a:endParaRPr sz="2200" dirty="0">
              <a:latin typeface="Raleway"/>
              <a:ea typeface="Raleway"/>
              <a:cs typeface="Raleway"/>
              <a:sym typeface="Raleway"/>
            </a:endParaRPr>
          </a:p>
          <a:p>
            <a:pPr marL="685800" lvl="1" indent="-76200" algn="l" rtl="0">
              <a:lnSpc>
                <a:spcPct val="90000"/>
              </a:lnSpc>
              <a:spcBef>
                <a:spcPts val="500"/>
              </a:spcBef>
              <a:spcAft>
                <a:spcPts val="0"/>
              </a:spcAft>
              <a:buClr>
                <a:schemeClr val="dk1"/>
              </a:buClr>
              <a:buSzPts val="2400"/>
              <a:buNone/>
            </a:pPr>
            <a:endParaRPr sz="2200" dirty="0">
              <a:latin typeface="Raleway"/>
              <a:ea typeface="Raleway"/>
              <a:cs typeface="Raleway"/>
              <a:sym typeface="Raleway"/>
            </a:endParaRPr>
          </a:p>
          <a:p>
            <a:pPr marL="685800" lvl="1" indent="-76200" algn="l" rtl="0">
              <a:lnSpc>
                <a:spcPct val="90000"/>
              </a:lnSpc>
              <a:spcBef>
                <a:spcPts val="500"/>
              </a:spcBef>
              <a:spcAft>
                <a:spcPts val="0"/>
              </a:spcAft>
              <a:buClr>
                <a:schemeClr val="dk1"/>
              </a:buClr>
              <a:buSzPts val="2400"/>
              <a:buNone/>
            </a:pPr>
            <a:endParaRPr sz="2200" dirty="0">
              <a:latin typeface="Raleway"/>
              <a:ea typeface="Raleway"/>
              <a:cs typeface="Raleway"/>
              <a:sym typeface="Raleway"/>
            </a:endParaRPr>
          </a:p>
          <a:p>
            <a:pPr marL="457200" lvl="1" indent="0" algn="l" rtl="0">
              <a:lnSpc>
                <a:spcPct val="90000"/>
              </a:lnSpc>
              <a:spcBef>
                <a:spcPts val="500"/>
              </a:spcBef>
              <a:spcAft>
                <a:spcPts val="0"/>
              </a:spcAft>
              <a:buClr>
                <a:schemeClr val="dk1"/>
              </a:buClr>
              <a:buSzPts val="2400"/>
              <a:buNone/>
            </a:pPr>
            <a:endParaRPr sz="2200" dirty="0">
              <a:latin typeface="Raleway"/>
              <a:ea typeface="Raleway"/>
              <a:cs typeface="Raleway"/>
              <a:sym typeface="Raleway"/>
            </a:endParaRPr>
          </a:p>
        </p:txBody>
      </p:sp>
      <p:sp>
        <p:nvSpPr>
          <p:cNvPr id="214" name="Google Shape;214;p9"/>
          <p:cNvSpPr txBox="1"/>
          <p:nvPr/>
        </p:nvSpPr>
        <p:spPr>
          <a:xfrm>
            <a:off x="838200" y="436136"/>
            <a:ext cx="7600122" cy="100156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s-MX" sz="4400" b="0" i="0" u="none" strike="noStrike" cap="none">
                <a:solidFill>
                  <a:srgbClr val="154844"/>
                </a:solidFill>
                <a:latin typeface="Arial"/>
                <a:ea typeface="Arial"/>
                <a:cs typeface="Arial"/>
                <a:sym typeface="Arial"/>
              </a:rPr>
              <a:t>Proceso de la inscripción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20" name="Google Shape;220;p10"/>
          <p:cNvSpPr txBox="1">
            <a:spLocks noGrp="1"/>
          </p:cNvSpPr>
          <p:nvPr>
            <p:ph type="body" idx="1"/>
          </p:nvPr>
        </p:nvSpPr>
        <p:spPr>
          <a:xfrm>
            <a:off x="645531" y="1321100"/>
            <a:ext cx="10376454" cy="4987642"/>
          </a:xfrm>
          <a:prstGeom prst="rect">
            <a:avLst/>
          </a:prstGeom>
          <a:noFill/>
          <a:ln>
            <a:noFill/>
          </a:ln>
        </p:spPr>
        <p:txBody>
          <a:bodyPr spcFirstLastPara="1" wrap="square" lIns="91425" tIns="45700" rIns="91425" bIns="45700" anchor="t" anchorCtr="0">
            <a:noAutofit/>
          </a:bodyPr>
          <a:lstStyle/>
          <a:p>
            <a:pPr marL="228600" lvl="0" indent="-203200" algn="just" rtl="0">
              <a:lnSpc>
                <a:spcPct val="100000"/>
              </a:lnSpc>
              <a:spcBef>
                <a:spcPts val="0"/>
              </a:spcBef>
              <a:spcAft>
                <a:spcPts val="0"/>
              </a:spcAft>
              <a:buClr>
                <a:srgbClr val="91AC9D"/>
              </a:buClr>
              <a:buSzPts val="2100"/>
              <a:buChar char="•"/>
            </a:pPr>
            <a:r>
              <a:rPr lang="es-MX" sz="2400" b="1" dirty="0">
                <a:solidFill>
                  <a:srgbClr val="91AC9D"/>
                </a:solidFill>
                <a:latin typeface="Raleway"/>
                <a:ea typeface="Raleway"/>
                <a:cs typeface="Raleway"/>
                <a:sym typeface="Raleway"/>
              </a:rPr>
              <a:t>CIERRE EN SEGUIMIENTO </a:t>
            </a:r>
          </a:p>
          <a:p>
            <a:pPr marL="25400" lvl="0" indent="0" algn="just" rtl="0">
              <a:lnSpc>
                <a:spcPct val="100000"/>
              </a:lnSpc>
              <a:spcBef>
                <a:spcPts val="0"/>
              </a:spcBef>
              <a:spcAft>
                <a:spcPts val="0"/>
              </a:spcAft>
              <a:buClr>
                <a:srgbClr val="91AC9D"/>
              </a:buClr>
              <a:buSzPts val="2100"/>
              <a:buNone/>
            </a:pPr>
            <a:r>
              <a:rPr lang="es-MX" sz="2400" b="1" dirty="0">
                <a:solidFill>
                  <a:srgbClr val="91AC9D"/>
                </a:solidFill>
                <a:latin typeface="Raleway"/>
                <a:ea typeface="Raleway"/>
                <a:cs typeface="Raleway"/>
                <a:sym typeface="Raleway"/>
              </a:rPr>
              <a:t>   </a:t>
            </a:r>
            <a:r>
              <a:rPr lang="es-MX" sz="2400" b="1" dirty="0">
                <a:solidFill>
                  <a:srgbClr val="CDC8A9"/>
                </a:solidFill>
                <a:latin typeface="Raleway"/>
                <a:ea typeface="Raleway"/>
                <a:cs typeface="Raleway"/>
                <a:sym typeface="Raleway"/>
              </a:rPr>
              <a:t>ONLINE, POR REDES, GRUPAL O PERSONAL</a:t>
            </a:r>
          </a:p>
          <a:p>
            <a:pPr marL="25400" lvl="0" indent="0" algn="just" rtl="0">
              <a:lnSpc>
                <a:spcPct val="100000"/>
              </a:lnSpc>
              <a:spcBef>
                <a:spcPts val="0"/>
              </a:spcBef>
              <a:spcAft>
                <a:spcPts val="0"/>
              </a:spcAft>
              <a:buClr>
                <a:srgbClr val="91AC9D"/>
              </a:buClr>
              <a:buSzPts val="2100"/>
              <a:buNone/>
            </a:pPr>
            <a:endParaRPr lang="es-MX" sz="2400" b="1" dirty="0">
              <a:solidFill>
                <a:srgbClr val="CDC8A9"/>
              </a:solidFill>
              <a:latin typeface="Raleway"/>
              <a:ea typeface="Raleway"/>
              <a:cs typeface="Raleway"/>
              <a:sym typeface="Raleway"/>
            </a:endParaRPr>
          </a:p>
          <a:p>
            <a:pPr marL="353060" algn="just">
              <a:lnSpc>
                <a:spcPct val="100000"/>
              </a:lnSpc>
              <a:buSzPts val="1340"/>
            </a:pPr>
            <a:r>
              <a:rPr lang="es-MX" sz="2000" dirty="0">
                <a:solidFill>
                  <a:srgbClr val="3F3F3F"/>
                </a:solidFill>
                <a:latin typeface="Raleway"/>
                <a:sym typeface="Raleway"/>
              </a:rPr>
              <a:t>Cuando después los diferentes </a:t>
            </a:r>
            <a:r>
              <a:rPr lang="es-MX" sz="2000" dirty="0">
                <a:latin typeface="Raleway"/>
                <a:ea typeface="Raleway"/>
                <a:cs typeface="Raleway"/>
                <a:sym typeface="Raleway"/>
              </a:rPr>
              <a:t>contactos de seguimiento </a:t>
            </a:r>
            <a:r>
              <a:rPr lang="es-MX" sz="2000" b="1" dirty="0">
                <a:latin typeface="Raleway"/>
                <a:ea typeface="Raleway"/>
                <a:cs typeface="Raleway"/>
                <a:sym typeface="Raleway"/>
              </a:rPr>
              <a:t>la persona ya está lista para inscribirse</a:t>
            </a:r>
            <a:r>
              <a:rPr lang="es-MX" sz="2000" dirty="0">
                <a:latin typeface="Raleway"/>
                <a:ea typeface="Raleway"/>
                <a:cs typeface="Raleway"/>
                <a:sym typeface="Raleway"/>
              </a:rPr>
              <a:t> continúa con los 7 pasos de la inscripción efectiva:</a:t>
            </a:r>
            <a:endParaRPr sz="2000" dirty="0">
              <a:latin typeface="Raleway"/>
              <a:ea typeface="Raleway"/>
              <a:cs typeface="Raleway"/>
              <a:sym typeface="Raleway"/>
            </a:endParaRPr>
          </a:p>
          <a:p>
            <a:pPr marL="685800" lvl="1" indent="-133350" algn="just" rtl="0">
              <a:lnSpc>
                <a:spcPct val="100000"/>
              </a:lnSpc>
              <a:spcBef>
                <a:spcPts val="500"/>
              </a:spcBef>
              <a:spcAft>
                <a:spcPts val="0"/>
              </a:spcAft>
              <a:buClr>
                <a:schemeClr val="dk1"/>
              </a:buClr>
              <a:buSzPts val="1140"/>
              <a:buNone/>
            </a:pPr>
            <a:endParaRPr sz="2000" dirty="0">
              <a:latin typeface="Raleway"/>
              <a:ea typeface="Raleway"/>
              <a:cs typeface="Raleway"/>
              <a:sym typeface="Raleway"/>
            </a:endParaRPr>
          </a:p>
          <a:p>
            <a:pPr marL="914400" lvl="1" indent="-447040" algn="just" rtl="0">
              <a:lnSpc>
                <a:spcPct val="100000"/>
              </a:lnSpc>
              <a:spcBef>
                <a:spcPts val="500"/>
              </a:spcBef>
              <a:spcAft>
                <a:spcPts val="0"/>
              </a:spcAft>
              <a:buClr>
                <a:schemeClr val="dk1"/>
              </a:buClr>
              <a:buSzPts val="1340"/>
              <a:buFont typeface="Calibri"/>
              <a:buAutoNum type="arabicPeriod"/>
            </a:pPr>
            <a:r>
              <a:rPr lang="es-MX" sz="2000" dirty="0">
                <a:latin typeface="Raleway"/>
                <a:ea typeface="Raleway"/>
                <a:cs typeface="Raleway"/>
                <a:sym typeface="Raleway"/>
              </a:rPr>
              <a:t>Contacta al prospecto justo después de la clase. Si el contacto fue por redes continúen por WHATSAPP o </a:t>
            </a:r>
            <a:r>
              <a:rPr lang="es-MX" sz="2000" dirty="0" err="1">
                <a:latin typeface="Raleway"/>
                <a:ea typeface="Raleway"/>
                <a:cs typeface="Raleway"/>
                <a:sym typeface="Raleway"/>
              </a:rPr>
              <a:t>Telegram</a:t>
            </a:r>
            <a:r>
              <a:rPr lang="es-MX" sz="2000" dirty="0">
                <a:latin typeface="Raleway"/>
                <a:ea typeface="Raleway"/>
                <a:cs typeface="Raleway"/>
                <a:sym typeface="Raleway"/>
              </a:rPr>
              <a:t>.</a:t>
            </a:r>
            <a:endParaRPr sz="2000" dirty="0">
              <a:latin typeface="Raleway"/>
              <a:ea typeface="Raleway"/>
              <a:cs typeface="Raleway"/>
              <a:sym typeface="Raleway"/>
            </a:endParaRPr>
          </a:p>
          <a:p>
            <a:pPr marL="914400" lvl="1" indent="-447040" algn="just" rtl="0">
              <a:lnSpc>
                <a:spcPct val="100000"/>
              </a:lnSpc>
              <a:spcBef>
                <a:spcPts val="500"/>
              </a:spcBef>
              <a:spcAft>
                <a:spcPts val="0"/>
              </a:spcAft>
              <a:buClr>
                <a:schemeClr val="dk1"/>
              </a:buClr>
              <a:buSzPts val="1340"/>
              <a:buFont typeface="Calibri"/>
              <a:buAutoNum type="arabicPeriod"/>
            </a:pPr>
            <a:r>
              <a:rPr lang="es-MX" sz="2000" dirty="0">
                <a:latin typeface="Raleway"/>
                <a:ea typeface="Raleway"/>
                <a:cs typeface="Raleway"/>
                <a:sym typeface="Raleway"/>
              </a:rPr>
              <a:t>Manifiéstale tu agradecimiento por haberse conectado y pregúntale que fue lo que más le gustó de la clase y si tiene dudas.</a:t>
            </a:r>
            <a:endParaRPr sz="2000" dirty="0">
              <a:latin typeface="Raleway"/>
              <a:ea typeface="Raleway"/>
              <a:cs typeface="Raleway"/>
              <a:sym typeface="Raleway"/>
            </a:endParaRPr>
          </a:p>
          <a:p>
            <a:pPr marL="914400" lvl="1" indent="-447040" algn="just" rtl="0">
              <a:lnSpc>
                <a:spcPct val="100000"/>
              </a:lnSpc>
              <a:spcBef>
                <a:spcPts val="500"/>
              </a:spcBef>
              <a:spcAft>
                <a:spcPts val="0"/>
              </a:spcAft>
              <a:buClr>
                <a:schemeClr val="dk1"/>
              </a:buClr>
              <a:buSzPts val="1340"/>
              <a:buFont typeface="Calibri"/>
              <a:buAutoNum type="arabicPeriod"/>
            </a:pPr>
            <a:r>
              <a:rPr lang="es-MX" sz="2000" dirty="0">
                <a:latin typeface="Raleway"/>
                <a:ea typeface="Raleway"/>
                <a:cs typeface="Raleway"/>
                <a:sym typeface="Raleway"/>
              </a:rPr>
              <a:t>Envíale la guía de la A </a:t>
            </a:r>
            <a:r>
              <a:rPr lang="es-MX" sz="2000" dirty="0" err="1">
                <a:latin typeface="Raleway"/>
                <a:ea typeface="Raleway"/>
                <a:cs typeface="Raleway"/>
                <a:sym typeface="Raleway"/>
              </a:rPr>
              <a:t>a</a:t>
            </a:r>
            <a:r>
              <a:rPr lang="es-MX" sz="2000" dirty="0">
                <a:latin typeface="Raleway"/>
                <a:ea typeface="Raleway"/>
                <a:cs typeface="Raleway"/>
                <a:sym typeface="Raleway"/>
              </a:rPr>
              <a:t> la Z y pregúntale si ya sabe con cuál kit le gustaría comenzar.</a:t>
            </a:r>
            <a:endParaRPr sz="2000" dirty="0">
              <a:latin typeface="Raleway"/>
              <a:ea typeface="Raleway"/>
              <a:cs typeface="Raleway"/>
              <a:sym typeface="Raleway"/>
            </a:endParaRPr>
          </a:p>
          <a:p>
            <a:pPr marL="914400" lvl="1" indent="-447040" algn="just" rtl="0">
              <a:lnSpc>
                <a:spcPct val="100000"/>
              </a:lnSpc>
              <a:spcBef>
                <a:spcPts val="500"/>
              </a:spcBef>
              <a:spcAft>
                <a:spcPts val="0"/>
              </a:spcAft>
              <a:buClr>
                <a:schemeClr val="dk1"/>
              </a:buClr>
              <a:buSzPts val="1340"/>
              <a:buFont typeface="Calibri"/>
              <a:buAutoNum type="arabicPeriod"/>
            </a:pPr>
            <a:r>
              <a:rPr lang="es-MX" sz="2000" dirty="0">
                <a:latin typeface="Raleway"/>
                <a:ea typeface="Raleway"/>
                <a:cs typeface="Raleway"/>
                <a:sym typeface="Raleway"/>
              </a:rPr>
              <a:t>Envíale los diferentes paquetes de inscripción y las promociones de su mercado y ayúdale a escoger los dos que más se adapten a sus necesidades.</a:t>
            </a:r>
            <a:endParaRPr sz="2000" dirty="0">
              <a:latin typeface="Raleway"/>
              <a:ea typeface="Raleway"/>
              <a:cs typeface="Raleway"/>
              <a:sym typeface="Raleway"/>
            </a:endParaRPr>
          </a:p>
          <a:p>
            <a:pPr marL="685800" lvl="1" indent="-133350" algn="just" rtl="0">
              <a:lnSpc>
                <a:spcPct val="100000"/>
              </a:lnSpc>
              <a:spcBef>
                <a:spcPts val="500"/>
              </a:spcBef>
              <a:spcAft>
                <a:spcPts val="0"/>
              </a:spcAft>
              <a:buClr>
                <a:schemeClr val="dk1"/>
              </a:buClr>
              <a:buSzPts val="1140"/>
              <a:buNone/>
            </a:pPr>
            <a:endParaRPr sz="2000" dirty="0">
              <a:latin typeface="Raleway"/>
              <a:ea typeface="Raleway"/>
              <a:cs typeface="Raleway"/>
              <a:sym typeface="Raleway"/>
            </a:endParaRPr>
          </a:p>
          <a:p>
            <a:pPr marL="685800" lvl="1" indent="-133350" algn="just" rtl="0">
              <a:lnSpc>
                <a:spcPct val="100000"/>
              </a:lnSpc>
              <a:spcBef>
                <a:spcPts val="500"/>
              </a:spcBef>
              <a:spcAft>
                <a:spcPts val="0"/>
              </a:spcAft>
              <a:buClr>
                <a:schemeClr val="dk1"/>
              </a:buClr>
              <a:buSzPts val="1140"/>
              <a:buNone/>
            </a:pPr>
            <a:endParaRPr dirty="0">
              <a:latin typeface="Raleway"/>
              <a:ea typeface="Raleway"/>
              <a:cs typeface="Raleway"/>
              <a:sym typeface="Raleway"/>
            </a:endParaRPr>
          </a:p>
          <a:p>
            <a:pPr marL="457200" lvl="1" indent="0" algn="just" rtl="0">
              <a:lnSpc>
                <a:spcPct val="100000"/>
              </a:lnSpc>
              <a:spcBef>
                <a:spcPts val="500"/>
              </a:spcBef>
              <a:spcAft>
                <a:spcPts val="0"/>
              </a:spcAft>
              <a:buClr>
                <a:schemeClr val="dk1"/>
              </a:buClr>
              <a:buSzPts val="1140"/>
              <a:buNone/>
            </a:pPr>
            <a:endParaRPr dirty="0">
              <a:latin typeface="Raleway"/>
              <a:ea typeface="Raleway"/>
              <a:cs typeface="Raleway"/>
              <a:sym typeface="Raleway"/>
            </a:endParaRPr>
          </a:p>
        </p:txBody>
      </p:sp>
      <p:sp>
        <p:nvSpPr>
          <p:cNvPr id="221" name="Google Shape;221;p10"/>
          <p:cNvSpPr txBox="1"/>
          <p:nvPr/>
        </p:nvSpPr>
        <p:spPr>
          <a:xfrm>
            <a:off x="838200" y="436136"/>
            <a:ext cx="7600122" cy="100156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s-MX" sz="4400" b="0" i="0" u="none" strike="noStrike" cap="none">
                <a:solidFill>
                  <a:srgbClr val="154844"/>
                </a:solidFill>
                <a:latin typeface="Arial"/>
                <a:ea typeface="Arial"/>
                <a:cs typeface="Arial"/>
                <a:sym typeface="Arial"/>
              </a:rPr>
              <a:t>Proceso de la inscripción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5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27" name="Google Shape;227;p57"/>
          <p:cNvSpPr txBox="1">
            <a:spLocks noGrp="1"/>
          </p:cNvSpPr>
          <p:nvPr>
            <p:ph type="body" idx="1"/>
          </p:nvPr>
        </p:nvSpPr>
        <p:spPr>
          <a:xfrm>
            <a:off x="748749" y="1516025"/>
            <a:ext cx="6019799" cy="4805262"/>
          </a:xfrm>
          <a:prstGeom prst="rect">
            <a:avLst/>
          </a:prstGeom>
          <a:noFill/>
          <a:ln>
            <a:noFill/>
          </a:ln>
        </p:spPr>
        <p:txBody>
          <a:bodyPr spcFirstLastPara="1" wrap="square" lIns="91425" tIns="45700" rIns="91425" bIns="45700" anchor="t" anchorCtr="0">
            <a:noAutofit/>
          </a:bodyPr>
          <a:lstStyle/>
          <a:p>
            <a:pPr marL="924560" lvl="1" indent="-457200" algn="just" rtl="0">
              <a:lnSpc>
                <a:spcPct val="100000"/>
              </a:lnSpc>
              <a:spcBef>
                <a:spcPts val="500"/>
              </a:spcBef>
              <a:spcAft>
                <a:spcPts val="0"/>
              </a:spcAft>
              <a:buClr>
                <a:schemeClr val="dk1"/>
              </a:buClr>
              <a:buSzPts val="1340"/>
              <a:buAutoNum type="arabicPeriod" startAt="5"/>
            </a:pPr>
            <a:r>
              <a:rPr lang="es-MX" sz="2000" dirty="0">
                <a:latin typeface="Raleway"/>
                <a:ea typeface="Raleway"/>
                <a:cs typeface="Raleway"/>
                <a:sym typeface="Raleway"/>
              </a:rPr>
              <a:t>Envíale el link para la inscripción.</a:t>
            </a:r>
            <a:endParaRPr dirty="0"/>
          </a:p>
          <a:p>
            <a:pPr marL="924560" lvl="1" indent="-372110" algn="just" rtl="0">
              <a:lnSpc>
                <a:spcPct val="100000"/>
              </a:lnSpc>
              <a:spcBef>
                <a:spcPts val="500"/>
              </a:spcBef>
              <a:spcAft>
                <a:spcPts val="0"/>
              </a:spcAft>
              <a:buClr>
                <a:schemeClr val="dk1"/>
              </a:buClr>
              <a:buSzPts val="1340"/>
              <a:buNone/>
            </a:pPr>
            <a:endParaRPr sz="2000" dirty="0">
              <a:latin typeface="Raleway"/>
              <a:ea typeface="Raleway"/>
              <a:cs typeface="Raleway"/>
              <a:sym typeface="Raleway"/>
            </a:endParaRPr>
          </a:p>
          <a:p>
            <a:pPr marL="467360" lvl="1" indent="0" algn="just" rtl="0">
              <a:lnSpc>
                <a:spcPct val="100000"/>
              </a:lnSpc>
              <a:spcBef>
                <a:spcPts val="500"/>
              </a:spcBef>
              <a:spcAft>
                <a:spcPts val="0"/>
              </a:spcAft>
              <a:buClr>
                <a:schemeClr val="dk1"/>
              </a:buClr>
              <a:buSzPts val="1340"/>
              <a:buNone/>
            </a:pPr>
            <a:r>
              <a:rPr lang="es-MX" sz="1200" dirty="0">
                <a:latin typeface="Raleway"/>
                <a:ea typeface="Raleway"/>
                <a:cs typeface="Raleway"/>
                <a:sym typeface="Raleway"/>
              </a:rPr>
              <a:t>6.</a:t>
            </a:r>
            <a:r>
              <a:rPr lang="es-MX" dirty="0">
                <a:latin typeface="Raleway"/>
                <a:ea typeface="Raleway"/>
                <a:cs typeface="Raleway"/>
                <a:sym typeface="Raleway"/>
              </a:rPr>
              <a:t> </a:t>
            </a:r>
            <a:r>
              <a:rPr lang="es-MX" sz="2000" dirty="0">
                <a:latin typeface="Raleway"/>
                <a:ea typeface="Raleway"/>
                <a:cs typeface="Raleway"/>
                <a:sym typeface="Raleway"/>
              </a:rPr>
              <a:t>	Ofrécele un incentivo para inscribirse en 	ese momento (opcional).</a:t>
            </a:r>
            <a:endParaRPr dirty="0"/>
          </a:p>
          <a:p>
            <a:pPr marL="924560" lvl="1" indent="-372110" algn="just" rtl="0">
              <a:lnSpc>
                <a:spcPct val="100000"/>
              </a:lnSpc>
              <a:spcBef>
                <a:spcPts val="500"/>
              </a:spcBef>
              <a:spcAft>
                <a:spcPts val="0"/>
              </a:spcAft>
              <a:buClr>
                <a:schemeClr val="dk1"/>
              </a:buClr>
              <a:buSzPts val="1340"/>
              <a:buNone/>
            </a:pPr>
            <a:endParaRPr sz="2000" dirty="0">
              <a:latin typeface="Raleway"/>
              <a:ea typeface="Raleway"/>
              <a:cs typeface="Raleway"/>
              <a:sym typeface="Raleway"/>
            </a:endParaRPr>
          </a:p>
          <a:p>
            <a:pPr marL="467360" lvl="1" indent="0" algn="just" rtl="0">
              <a:lnSpc>
                <a:spcPct val="100000"/>
              </a:lnSpc>
              <a:spcBef>
                <a:spcPts val="500"/>
              </a:spcBef>
              <a:spcAft>
                <a:spcPts val="0"/>
              </a:spcAft>
              <a:buClr>
                <a:schemeClr val="dk1"/>
              </a:buClr>
              <a:buSzPts val="1340"/>
              <a:buNone/>
            </a:pPr>
            <a:r>
              <a:rPr lang="es-MX" sz="1200" dirty="0">
                <a:latin typeface="Raleway"/>
                <a:ea typeface="Raleway"/>
                <a:cs typeface="Raleway"/>
                <a:sym typeface="Raleway"/>
              </a:rPr>
              <a:t>7.</a:t>
            </a:r>
            <a:r>
              <a:rPr lang="es-MX" sz="1800" dirty="0">
                <a:latin typeface="Raleway"/>
                <a:ea typeface="Raleway"/>
                <a:cs typeface="Raleway"/>
                <a:sym typeface="Raleway"/>
              </a:rPr>
              <a:t> </a:t>
            </a:r>
            <a:r>
              <a:rPr lang="es-MX" sz="2000" dirty="0">
                <a:latin typeface="Raleway"/>
                <a:ea typeface="Raleway"/>
                <a:cs typeface="Raleway"/>
                <a:sym typeface="Raleway"/>
              </a:rPr>
              <a:t>	Explícale los próximos pasos:</a:t>
            </a:r>
            <a:endParaRPr sz="2000" dirty="0">
              <a:latin typeface="Raleway"/>
              <a:ea typeface="Raleway"/>
              <a:cs typeface="Raleway"/>
              <a:sym typeface="Raleway"/>
            </a:endParaRPr>
          </a:p>
          <a:p>
            <a:pPr marL="1143000" lvl="2" indent="-222250" algn="just" rtl="0">
              <a:lnSpc>
                <a:spcPct val="100000"/>
              </a:lnSpc>
              <a:spcBef>
                <a:spcPts val="500"/>
              </a:spcBef>
              <a:spcAft>
                <a:spcPts val="0"/>
              </a:spcAft>
              <a:buClr>
                <a:schemeClr val="dk1"/>
              </a:buClr>
              <a:buSzPts val="1150"/>
              <a:buChar char="•"/>
            </a:pPr>
            <a:r>
              <a:rPr lang="es-MX" dirty="0">
                <a:latin typeface="Raleway"/>
                <a:ea typeface="Raleway"/>
                <a:cs typeface="Raleway"/>
                <a:sym typeface="Raleway"/>
              </a:rPr>
              <a:t>Vas a recibir un correo de bienvenida con información sobre mi comunidad educativa. Que lo ingresarás a un grupo de WhatsApp, </a:t>
            </a:r>
            <a:r>
              <a:rPr lang="es-MX" dirty="0" err="1">
                <a:latin typeface="Raleway"/>
                <a:ea typeface="Raleway"/>
                <a:cs typeface="Raleway"/>
                <a:sym typeface="Raleway"/>
              </a:rPr>
              <a:t>Telegram</a:t>
            </a:r>
            <a:r>
              <a:rPr lang="es-MX" dirty="0">
                <a:latin typeface="Raleway"/>
                <a:ea typeface="Raleway"/>
                <a:cs typeface="Raleway"/>
                <a:sym typeface="Raleway"/>
              </a:rPr>
              <a:t> o FB.</a:t>
            </a:r>
            <a:endParaRPr dirty="0">
              <a:latin typeface="Raleway"/>
              <a:ea typeface="Raleway"/>
              <a:cs typeface="Raleway"/>
              <a:sym typeface="Raleway"/>
            </a:endParaRPr>
          </a:p>
          <a:p>
            <a:pPr marL="1143000" lvl="2" indent="-222250" algn="just" rtl="0">
              <a:lnSpc>
                <a:spcPct val="100000"/>
              </a:lnSpc>
              <a:spcBef>
                <a:spcPts val="500"/>
              </a:spcBef>
              <a:spcAft>
                <a:spcPts val="0"/>
              </a:spcAft>
              <a:buClr>
                <a:schemeClr val="dk1"/>
              </a:buClr>
              <a:buSzPts val="1150"/>
              <a:buChar char="•"/>
            </a:pPr>
            <a:r>
              <a:rPr lang="es-MX" dirty="0">
                <a:latin typeface="Raleway"/>
                <a:ea typeface="Raleway"/>
                <a:cs typeface="Raleway"/>
                <a:sym typeface="Raleway"/>
              </a:rPr>
              <a:t>Por favor avísame cuando recibas tu paquete de inscripción para agendar tu consulta de bienestar para enseñarte a aprovechar al máximo tu compra.</a:t>
            </a:r>
            <a:endParaRPr dirty="0">
              <a:latin typeface="Raleway"/>
              <a:ea typeface="Raleway"/>
              <a:cs typeface="Raleway"/>
              <a:sym typeface="Raleway"/>
            </a:endParaRPr>
          </a:p>
          <a:p>
            <a:pPr marL="914400" lvl="1" indent="-361950" algn="just" rtl="0">
              <a:lnSpc>
                <a:spcPct val="100000"/>
              </a:lnSpc>
              <a:spcBef>
                <a:spcPts val="500"/>
              </a:spcBef>
              <a:spcAft>
                <a:spcPts val="0"/>
              </a:spcAft>
              <a:buClr>
                <a:schemeClr val="dk1"/>
              </a:buClr>
              <a:buSzPts val="1140"/>
              <a:buFont typeface="Calibri"/>
              <a:buNone/>
            </a:pPr>
            <a:endParaRPr sz="2000" dirty="0">
              <a:latin typeface="Raleway"/>
              <a:ea typeface="Raleway"/>
              <a:cs typeface="Raleway"/>
              <a:sym typeface="Raleway"/>
            </a:endParaRPr>
          </a:p>
          <a:p>
            <a:pPr marL="914400" lvl="1" indent="-361950" algn="just" rtl="0">
              <a:lnSpc>
                <a:spcPct val="100000"/>
              </a:lnSpc>
              <a:spcBef>
                <a:spcPts val="500"/>
              </a:spcBef>
              <a:spcAft>
                <a:spcPts val="0"/>
              </a:spcAft>
              <a:buClr>
                <a:schemeClr val="dk1"/>
              </a:buClr>
              <a:buSzPts val="1140"/>
              <a:buFont typeface="Calibri"/>
              <a:buNone/>
            </a:pPr>
            <a:endParaRPr sz="2000" dirty="0">
              <a:latin typeface="Raleway"/>
              <a:ea typeface="Raleway"/>
              <a:cs typeface="Raleway"/>
              <a:sym typeface="Raleway"/>
            </a:endParaRPr>
          </a:p>
          <a:p>
            <a:pPr marL="685800" lvl="1" indent="-133350" algn="just" rtl="0">
              <a:lnSpc>
                <a:spcPct val="100000"/>
              </a:lnSpc>
              <a:spcBef>
                <a:spcPts val="500"/>
              </a:spcBef>
              <a:spcAft>
                <a:spcPts val="0"/>
              </a:spcAft>
              <a:buClr>
                <a:schemeClr val="dk1"/>
              </a:buClr>
              <a:buSzPts val="1140"/>
              <a:buNone/>
            </a:pPr>
            <a:endParaRPr sz="2000" dirty="0">
              <a:latin typeface="Raleway"/>
              <a:ea typeface="Raleway"/>
              <a:cs typeface="Raleway"/>
              <a:sym typeface="Raleway"/>
            </a:endParaRPr>
          </a:p>
          <a:p>
            <a:pPr marL="685800" lvl="1" indent="-133350" algn="just" rtl="0">
              <a:lnSpc>
                <a:spcPct val="100000"/>
              </a:lnSpc>
              <a:spcBef>
                <a:spcPts val="500"/>
              </a:spcBef>
              <a:spcAft>
                <a:spcPts val="0"/>
              </a:spcAft>
              <a:buClr>
                <a:schemeClr val="dk1"/>
              </a:buClr>
              <a:buSzPts val="1140"/>
              <a:buNone/>
            </a:pPr>
            <a:endParaRPr sz="2000" dirty="0">
              <a:latin typeface="Raleway"/>
              <a:ea typeface="Raleway"/>
              <a:cs typeface="Raleway"/>
              <a:sym typeface="Raleway"/>
            </a:endParaRPr>
          </a:p>
          <a:p>
            <a:pPr marL="685800" lvl="1" indent="-133350" algn="just" rtl="0">
              <a:lnSpc>
                <a:spcPct val="100000"/>
              </a:lnSpc>
              <a:spcBef>
                <a:spcPts val="500"/>
              </a:spcBef>
              <a:spcAft>
                <a:spcPts val="0"/>
              </a:spcAft>
              <a:buClr>
                <a:schemeClr val="dk1"/>
              </a:buClr>
              <a:buSzPts val="1140"/>
              <a:buNone/>
            </a:pPr>
            <a:endParaRPr sz="2000" dirty="0">
              <a:latin typeface="Raleway"/>
              <a:ea typeface="Raleway"/>
              <a:cs typeface="Raleway"/>
              <a:sym typeface="Raleway"/>
            </a:endParaRPr>
          </a:p>
          <a:p>
            <a:pPr marL="685800" lvl="1" indent="-133350" algn="just" rtl="0">
              <a:lnSpc>
                <a:spcPct val="100000"/>
              </a:lnSpc>
              <a:spcBef>
                <a:spcPts val="500"/>
              </a:spcBef>
              <a:spcAft>
                <a:spcPts val="0"/>
              </a:spcAft>
              <a:buClr>
                <a:schemeClr val="dk1"/>
              </a:buClr>
              <a:buSzPts val="1140"/>
              <a:buNone/>
            </a:pPr>
            <a:endParaRPr sz="2000" dirty="0">
              <a:latin typeface="Raleway"/>
              <a:ea typeface="Raleway"/>
              <a:cs typeface="Raleway"/>
              <a:sym typeface="Raleway"/>
            </a:endParaRPr>
          </a:p>
          <a:p>
            <a:pPr marL="457200" lvl="1" indent="0" algn="just" rtl="0">
              <a:lnSpc>
                <a:spcPct val="100000"/>
              </a:lnSpc>
              <a:spcBef>
                <a:spcPts val="500"/>
              </a:spcBef>
              <a:spcAft>
                <a:spcPts val="0"/>
              </a:spcAft>
              <a:buClr>
                <a:schemeClr val="dk1"/>
              </a:buClr>
              <a:buSzPts val="1140"/>
              <a:buNone/>
            </a:pPr>
            <a:endParaRPr sz="2000" dirty="0">
              <a:latin typeface="Raleway"/>
              <a:ea typeface="Raleway"/>
              <a:cs typeface="Raleway"/>
              <a:sym typeface="Raleway"/>
            </a:endParaRPr>
          </a:p>
        </p:txBody>
      </p:sp>
      <p:sp>
        <p:nvSpPr>
          <p:cNvPr id="228" name="Google Shape;228;p57"/>
          <p:cNvSpPr txBox="1"/>
          <p:nvPr/>
        </p:nvSpPr>
        <p:spPr>
          <a:xfrm>
            <a:off x="838200" y="436136"/>
            <a:ext cx="7600122" cy="100156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s-MX" sz="4400" b="0" i="0" u="none" strike="noStrike" cap="none">
                <a:solidFill>
                  <a:srgbClr val="154844"/>
                </a:solidFill>
                <a:latin typeface="Arial"/>
                <a:ea typeface="Arial"/>
                <a:cs typeface="Arial"/>
                <a:sym typeface="Arial"/>
              </a:rPr>
              <a:t>Proceso de la inscripción</a:t>
            </a:r>
            <a:endParaRPr/>
          </a:p>
        </p:txBody>
      </p:sp>
      <p:pic>
        <p:nvPicPr>
          <p:cNvPr id="229" name="Google Shape;229;p57"/>
          <p:cNvPicPr preferRelativeResize="0"/>
          <p:nvPr/>
        </p:nvPicPr>
        <p:blipFill rotWithShape="1">
          <a:blip r:embed="rId4">
            <a:alphaModFix/>
          </a:blip>
          <a:srcRect/>
          <a:stretch/>
        </p:blipFill>
        <p:spPr>
          <a:xfrm>
            <a:off x="7189302" y="1956270"/>
            <a:ext cx="4383157" cy="438315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1"/>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235" name="Google Shape;235;p11"/>
          <p:cNvSpPr txBox="1">
            <a:spLocks noGrp="1"/>
          </p:cNvSpPr>
          <p:nvPr>
            <p:ph type="body" idx="1"/>
          </p:nvPr>
        </p:nvSpPr>
        <p:spPr>
          <a:xfrm>
            <a:off x="6328864" y="434803"/>
            <a:ext cx="5327400" cy="5685300"/>
          </a:xfrm>
          <a:prstGeom prst="rect">
            <a:avLst/>
          </a:prstGeom>
          <a:noFill/>
          <a:ln>
            <a:noFill/>
          </a:ln>
        </p:spPr>
        <p:txBody>
          <a:bodyPr spcFirstLastPara="1" wrap="square" lIns="91425" tIns="45700" rIns="91425" bIns="45700" anchor="t" anchorCtr="0">
            <a:noAutofit/>
          </a:bodyPr>
          <a:lstStyle/>
          <a:p>
            <a:pPr marL="228600" lvl="0" indent="-228600" algn="just" rtl="0">
              <a:lnSpc>
                <a:spcPct val="100000"/>
              </a:lnSpc>
              <a:spcBef>
                <a:spcPts val="0"/>
              </a:spcBef>
              <a:spcAft>
                <a:spcPts val="0"/>
              </a:spcAft>
              <a:buClr>
                <a:srgbClr val="154844"/>
              </a:buClr>
              <a:buSzPts val="2800"/>
              <a:buChar char="•"/>
            </a:pPr>
            <a:r>
              <a:rPr lang="es-MX" sz="2200">
                <a:solidFill>
                  <a:srgbClr val="154844"/>
                </a:solidFill>
                <a:latin typeface="Raleway"/>
                <a:ea typeface="Raleway"/>
                <a:cs typeface="Raleway"/>
                <a:sym typeface="Raleway"/>
              </a:rPr>
              <a:t>PRR: Programa de recompensas por referidos.</a:t>
            </a:r>
            <a:endParaRPr sz="2200">
              <a:solidFill>
                <a:srgbClr val="154844"/>
              </a:solidFill>
              <a:latin typeface="Raleway"/>
              <a:ea typeface="Raleway"/>
              <a:cs typeface="Raleway"/>
              <a:sym typeface="Raleway"/>
            </a:endParaRPr>
          </a:p>
          <a:p>
            <a:pPr marL="228600" lvl="0" indent="-228600" algn="just" rtl="0">
              <a:lnSpc>
                <a:spcPct val="100000"/>
              </a:lnSpc>
              <a:spcBef>
                <a:spcPts val="1000"/>
              </a:spcBef>
              <a:spcAft>
                <a:spcPts val="0"/>
              </a:spcAft>
              <a:buClr>
                <a:srgbClr val="154844"/>
              </a:buClr>
              <a:buSzPts val="2800"/>
              <a:buChar char="•"/>
            </a:pPr>
            <a:r>
              <a:rPr lang="es-MX" sz="2200">
                <a:solidFill>
                  <a:srgbClr val="154844"/>
                </a:solidFill>
                <a:latin typeface="Raleway"/>
                <a:ea typeface="Raleway"/>
                <a:cs typeface="Raleway"/>
                <a:sym typeface="Raleway"/>
              </a:rPr>
              <a:t>Incentiva a los asistentes de tu clase por referirte amigos y familiares que estén buscando soluciones naturales para sus condiciones.</a:t>
            </a:r>
            <a:endParaRPr sz="2200">
              <a:solidFill>
                <a:srgbClr val="154844"/>
              </a:solidFill>
              <a:latin typeface="Raleway"/>
              <a:ea typeface="Raleway"/>
              <a:cs typeface="Raleway"/>
              <a:sym typeface="Raleway"/>
            </a:endParaRPr>
          </a:p>
          <a:p>
            <a:pPr marL="228600" lvl="0" indent="-228600" algn="just" rtl="0">
              <a:lnSpc>
                <a:spcPct val="100000"/>
              </a:lnSpc>
              <a:spcBef>
                <a:spcPts val="1000"/>
              </a:spcBef>
              <a:spcAft>
                <a:spcPts val="0"/>
              </a:spcAft>
              <a:buClr>
                <a:srgbClr val="154844"/>
              </a:buClr>
              <a:buSzPts val="2800"/>
              <a:buChar char="•"/>
            </a:pPr>
            <a:r>
              <a:rPr lang="es-MX" sz="2200">
                <a:solidFill>
                  <a:srgbClr val="154844"/>
                </a:solidFill>
                <a:latin typeface="Raleway"/>
                <a:ea typeface="Raleway"/>
                <a:cs typeface="Raleway"/>
                <a:sym typeface="Raleway"/>
              </a:rPr>
              <a:t>Recomendamos que la recompensa no supere la mitad de Bono de Inicio rápido si es que llegan a inscribirse.</a:t>
            </a:r>
            <a:endParaRPr sz="2200">
              <a:solidFill>
                <a:srgbClr val="154844"/>
              </a:solidFill>
              <a:latin typeface="Raleway"/>
              <a:ea typeface="Raleway"/>
              <a:cs typeface="Raleway"/>
              <a:sym typeface="Raleway"/>
            </a:endParaRPr>
          </a:p>
          <a:p>
            <a:pPr marL="228600" lvl="0" indent="-228600" algn="just" rtl="0">
              <a:lnSpc>
                <a:spcPct val="100000"/>
              </a:lnSpc>
              <a:spcBef>
                <a:spcPts val="1000"/>
              </a:spcBef>
              <a:spcAft>
                <a:spcPts val="0"/>
              </a:spcAft>
              <a:buClr>
                <a:srgbClr val="154844"/>
              </a:buClr>
              <a:buSzPts val="2800"/>
              <a:buChar char="•"/>
            </a:pPr>
            <a:r>
              <a:rPr lang="es-MX" sz="2200">
                <a:solidFill>
                  <a:srgbClr val="154844"/>
                </a:solidFill>
                <a:latin typeface="Raleway"/>
                <a:ea typeface="Raleway"/>
                <a:cs typeface="Raleway"/>
                <a:sym typeface="Raleway"/>
              </a:rPr>
              <a:t>Puedes ofrecerlo en dinero, en puntos o en experiencias de bienestar.</a:t>
            </a:r>
            <a:endParaRPr/>
          </a:p>
          <a:p>
            <a:pPr marL="228600" lvl="0" indent="-228600" algn="just" rtl="0">
              <a:lnSpc>
                <a:spcPct val="100000"/>
              </a:lnSpc>
              <a:spcBef>
                <a:spcPts val="1000"/>
              </a:spcBef>
              <a:spcAft>
                <a:spcPts val="0"/>
              </a:spcAft>
              <a:buClr>
                <a:srgbClr val="154844"/>
              </a:buClr>
              <a:buSzPts val="2800"/>
              <a:buChar char="•"/>
            </a:pPr>
            <a:r>
              <a:rPr lang="es-MX" sz="1800">
                <a:solidFill>
                  <a:srgbClr val="154844"/>
                </a:solidFill>
                <a:latin typeface="Raleway"/>
                <a:ea typeface="Raleway"/>
                <a:cs typeface="Raleway"/>
                <a:sym typeface="Raleway"/>
              </a:rPr>
              <a:t>Por ejemplo: si dos amigos tuyos se inscriben conmigo con mínimo 100pv cada uno tú recibirás 20 PV para canjearlos o una aceite de Abeto Siberiano o un Purify.</a:t>
            </a:r>
            <a:endParaRPr sz="1800">
              <a:solidFill>
                <a:srgbClr val="154844"/>
              </a:solidFill>
              <a:latin typeface="Raleway"/>
              <a:ea typeface="Raleway"/>
              <a:cs typeface="Raleway"/>
              <a:sym typeface="Raleway"/>
            </a:endParaRPr>
          </a:p>
        </p:txBody>
      </p:sp>
      <p:pic>
        <p:nvPicPr>
          <p:cNvPr id="236" name="Google Shape;236;p11"/>
          <p:cNvPicPr preferRelativeResize="0"/>
          <p:nvPr/>
        </p:nvPicPr>
        <p:blipFill rotWithShape="1">
          <a:blip r:embed="rId4">
            <a:alphaModFix/>
          </a:blip>
          <a:srcRect/>
          <a:stretch/>
        </p:blipFill>
        <p:spPr>
          <a:xfrm rot="5400000">
            <a:off x="833971" y="3529307"/>
            <a:ext cx="2305878" cy="3973819"/>
          </a:xfrm>
          <a:prstGeom prst="rect">
            <a:avLst/>
          </a:prstGeom>
          <a:noFill/>
          <a:ln>
            <a:noFill/>
          </a:ln>
        </p:spPr>
      </p:pic>
      <p:sp>
        <p:nvSpPr>
          <p:cNvPr id="237" name="Google Shape;237;p11"/>
          <p:cNvSpPr txBox="1">
            <a:spLocks noGrp="1"/>
          </p:cNvSpPr>
          <p:nvPr>
            <p:ph type="title"/>
          </p:nvPr>
        </p:nvSpPr>
        <p:spPr>
          <a:xfrm>
            <a:off x="261731" y="4436997"/>
            <a:ext cx="3710276" cy="213803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11111"/>
              <a:buFont typeface="Calibri"/>
              <a:buNone/>
            </a:pPr>
            <a:r>
              <a:rPr lang="es-MX">
                <a:solidFill>
                  <a:schemeClr val="lt1"/>
                </a:solidFill>
                <a:latin typeface="Arial"/>
                <a:ea typeface="Arial"/>
                <a:cs typeface="Arial"/>
                <a:sym typeface="Arial"/>
              </a:rPr>
              <a:t>Aprovecha para obtener referidos</a:t>
            </a:r>
            <a:endParaRPr>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5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43" name="Google Shape;243;p58"/>
          <p:cNvSpPr txBox="1">
            <a:spLocks noGrp="1"/>
          </p:cNvSpPr>
          <p:nvPr>
            <p:ph type="title"/>
          </p:nvPr>
        </p:nvSpPr>
        <p:spPr>
          <a:xfrm>
            <a:off x="653718" y="155943"/>
            <a:ext cx="10969487" cy="9683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sz="4200">
                <a:solidFill>
                  <a:srgbClr val="154844"/>
                </a:solidFill>
                <a:latin typeface="Arial"/>
                <a:ea typeface="Arial"/>
                <a:cs typeface="Arial"/>
                <a:sym typeface="Arial"/>
              </a:rPr>
              <a:t>Elementos para una inscripción efectiva</a:t>
            </a:r>
            <a:endParaRPr sz="4200">
              <a:solidFill>
                <a:srgbClr val="154844"/>
              </a:solidFill>
              <a:latin typeface="Arial"/>
              <a:ea typeface="Arial"/>
              <a:cs typeface="Arial"/>
              <a:sym typeface="Arial"/>
            </a:endParaRPr>
          </a:p>
        </p:txBody>
      </p:sp>
      <p:grpSp>
        <p:nvGrpSpPr>
          <p:cNvPr id="244" name="Google Shape;244;p58"/>
          <p:cNvGrpSpPr/>
          <p:nvPr/>
        </p:nvGrpSpPr>
        <p:grpSpPr>
          <a:xfrm>
            <a:off x="518275" y="1240466"/>
            <a:ext cx="11154891" cy="5327172"/>
            <a:chOff x="3818526" y="1277400"/>
            <a:chExt cx="9664608" cy="4713894"/>
          </a:xfrm>
        </p:grpSpPr>
        <p:sp>
          <p:nvSpPr>
            <p:cNvPr id="245" name="Google Shape;245;p58"/>
            <p:cNvSpPr/>
            <p:nvPr/>
          </p:nvSpPr>
          <p:spPr>
            <a:xfrm>
              <a:off x="5582433" y="3033946"/>
              <a:ext cx="7900701" cy="2652510"/>
            </a:xfrm>
            <a:prstGeom prst="roundRect">
              <a:avLst>
                <a:gd name="adj" fmla="val 10000"/>
              </a:avLst>
            </a:prstGeom>
            <a:solidFill>
              <a:srgbClr val="E7EDEA">
                <a:alpha val="8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246" name="Google Shape;246;p58"/>
            <p:cNvSpPr txBox="1"/>
            <p:nvPr/>
          </p:nvSpPr>
          <p:spPr>
            <a:xfrm>
              <a:off x="5915547" y="4340230"/>
              <a:ext cx="3370029" cy="1651064"/>
            </a:xfrm>
            <a:prstGeom prst="rect">
              <a:avLst/>
            </a:prstGeom>
            <a:noFill/>
            <a:ln>
              <a:noFill/>
            </a:ln>
          </p:spPr>
          <p:txBody>
            <a:bodyPr spcFirstLastPara="1" wrap="square" lIns="41900" tIns="41900" rIns="41900" bIns="41900" anchor="t" anchorCtr="0">
              <a:noAutofit/>
            </a:bodyPr>
            <a:lstStyle/>
            <a:p>
              <a:pPr marL="0" marR="0" lvl="1" indent="0" algn="just" rtl="0">
                <a:lnSpc>
                  <a:spcPct val="100000"/>
                </a:lnSpc>
                <a:spcBef>
                  <a:spcPts val="0"/>
                </a:spcBef>
                <a:spcAft>
                  <a:spcPts val="0"/>
                </a:spcAft>
                <a:buClr>
                  <a:srgbClr val="3F3F3F"/>
                </a:buClr>
                <a:buSzPts val="1800"/>
                <a:buFont typeface="Calibri"/>
                <a:buChar char="•"/>
              </a:pPr>
              <a:r>
                <a:rPr lang="es-MX" sz="1800" b="0" i="0" u="none" strike="noStrike" cap="none">
                  <a:solidFill>
                    <a:srgbClr val="3F3F3F"/>
                  </a:solidFill>
                  <a:latin typeface="Raleway"/>
                  <a:ea typeface="Raleway"/>
                  <a:cs typeface="Raleway"/>
                  <a:sym typeface="Raleway"/>
                </a:rPr>
                <a:t>Da por hecho la inscripción/venta.</a:t>
              </a:r>
              <a:endParaRPr sz="1800" b="0" i="0" u="none" strike="noStrike" cap="none">
                <a:solidFill>
                  <a:srgbClr val="3F3F3F"/>
                </a:solidFill>
                <a:latin typeface="Raleway"/>
                <a:ea typeface="Raleway"/>
                <a:cs typeface="Raleway"/>
                <a:sym typeface="Raleway"/>
              </a:endParaRPr>
            </a:p>
            <a:p>
              <a:pPr marL="0" marR="0" lvl="1" indent="0" algn="just" rtl="0">
                <a:lnSpc>
                  <a:spcPct val="100000"/>
                </a:lnSpc>
                <a:spcBef>
                  <a:spcPts val="270"/>
                </a:spcBef>
                <a:spcAft>
                  <a:spcPts val="0"/>
                </a:spcAft>
                <a:buClr>
                  <a:srgbClr val="3F3F3F"/>
                </a:buClr>
                <a:buSzPts val="1800"/>
                <a:buFont typeface="Calibri"/>
                <a:buChar char="•"/>
              </a:pPr>
              <a:r>
                <a:rPr lang="es-MX" sz="1800" b="0" i="0" u="none" strike="noStrike" cap="none">
                  <a:solidFill>
                    <a:srgbClr val="3F3F3F"/>
                  </a:solidFill>
                  <a:latin typeface="Raleway"/>
                  <a:ea typeface="Raleway"/>
                  <a:cs typeface="Raleway"/>
                  <a:sym typeface="Raleway"/>
                </a:rPr>
                <a:t>No pienses con el bolsillo del otro.</a:t>
              </a:r>
              <a:endParaRPr sz="1800" b="0" i="0" u="none" strike="noStrike" cap="none">
                <a:solidFill>
                  <a:srgbClr val="3F3F3F"/>
                </a:solidFill>
                <a:latin typeface="Raleway"/>
                <a:ea typeface="Raleway"/>
                <a:cs typeface="Raleway"/>
                <a:sym typeface="Raleway"/>
              </a:endParaRPr>
            </a:p>
            <a:p>
              <a:pPr marL="0" marR="0" lvl="1" indent="0" algn="just" rtl="0">
                <a:lnSpc>
                  <a:spcPct val="100000"/>
                </a:lnSpc>
                <a:spcBef>
                  <a:spcPts val="270"/>
                </a:spcBef>
                <a:spcAft>
                  <a:spcPts val="0"/>
                </a:spcAft>
                <a:buClr>
                  <a:srgbClr val="3F3F3F"/>
                </a:buClr>
                <a:buSzPts val="1800"/>
                <a:buFont typeface="Calibri"/>
                <a:buChar char="•"/>
              </a:pPr>
              <a:r>
                <a:rPr lang="es-MX" sz="1800" b="0" i="0" u="none" strike="noStrike" cap="none">
                  <a:solidFill>
                    <a:srgbClr val="3F3F3F"/>
                  </a:solidFill>
                  <a:latin typeface="Raleway"/>
                  <a:ea typeface="Raleway"/>
                  <a:cs typeface="Raleway"/>
                  <a:sym typeface="Raleway"/>
                </a:rPr>
                <a:t>Demuestra tu deseo genuino de ayudar.</a:t>
              </a:r>
              <a:endParaRPr sz="1800" b="0" i="0" u="none" strike="noStrike" cap="none">
                <a:solidFill>
                  <a:srgbClr val="3F3F3F"/>
                </a:solidFill>
                <a:latin typeface="Raleway"/>
                <a:ea typeface="Raleway"/>
                <a:cs typeface="Raleway"/>
                <a:sym typeface="Raleway"/>
              </a:endParaRPr>
            </a:p>
          </p:txBody>
        </p:sp>
        <p:sp>
          <p:nvSpPr>
            <p:cNvPr id="247" name="Google Shape;247;p58"/>
            <p:cNvSpPr/>
            <p:nvPr/>
          </p:nvSpPr>
          <p:spPr>
            <a:xfrm>
              <a:off x="3818526" y="1277401"/>
              <a:ext cx="1473304" cy="1473304"/>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548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248" name="Google Shape;248;p58"/>
            <p:cNvSpPr txBox="1"/>
            <p:nvPr/>
          </p:nvSpPr>
          <p:spPr>
            <a:xfrm>
              <a:off x="4079401" y="1722121"/>
              <a:ext cx="1187493" cy="678314"/>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400" b="0" i="0" u="none" strike="noStrike" cap="none">
                  <a:solidFill>
                    <a:schemeClr val="lt1"/>
                  </a:solidFill>
                  <a:latin typeface="Raleway"/>
                  <a:ea typeface="Raleway"/>
                  <a:cs typeface="Raleway"/>
                  <a:sym typeface="Raleway"/>
                </a:rPr>
                <a:t>Proceso</a:t>
              </a:r>
              <a:endParaRPr sz="1400" b="0" i="0" u="none" strike="noStrike" cap="none">
                <a:solidFill>
                  <a:srgbClr val="000000"/>
                </a:solidFill>
                <a:latin typeface="Raleway"/>
                <a:ea typeface="Raleway"/>
                <a:cs typeface="Raleway"/>
                <a:sym typeface="Raleway"/>
              </a:endParaRPr>
            </a:p>
          </p:txBody>
        </p:sp>
        <p:sp>
          <p:nvSpPr>
            <p:cNvPr id="249" name="Google Shape;249;p58"/>
            <p:cNvSpPr/>
            <p:nvPr/>
          </p:nvSpPr>
          <p:spPr>
            <a:xfrm rot="5400000">
              <a:off x="5354622" y="1277400"/>
              <a:ext cx="1473304" cy="1473304"/>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548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250" name="Google Shape;250;p58"/>
            <p:cNvSpPr txBox="1"/>
            <p:nvPr/>
          </p:nvSpPr>
          <p:spPr>
            <a:xfrm>
              <a:off x="5347487" y="1695297"/>
              <a:ext cx="1284127" cy="746366"/>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400" b="0" i="0" u="none" strike="noStrike" cap="none">
                  <a:solidFill>
                    <a:schemeClr val="lt1"/>
                  </a:solidFill>
                  <a:latin typeface="Raleway"/>
                  <a:ea typeface="Raleway"/>
                  <a:cs typeface="Raleway"/>
                  <a:sym typeface="Raleway"/>
                </a:rPr>
                <a:t>Beneficios Estratégicos</a:t>
              </a:r>
              <a:endParaRPr sz="1400" b="0" i="0" u="none" strike="noStrike" cap="none">
                <a:solidFill>
                  <a:srgbClr val="000000"/>
                </a:solidFill>
                <a:latin typeface="Raleway"/>
                <a:ea typeface="Raleway"/>
                <a:cs typeface="Raleway"/>
                <a:sym typeface="Raleway"/>
              </a:endParaRPr>
            </a:p>
          </p:txBody>
        </p:sp>
        <p:sp>
          <p:nvSpPr>
            <p:cNvPr id="251" name="Google Shape;251;p58"/>
            <p:cNvSpPr/>
            <p:nvPr/>
          </p:nvSpPr>
          <p:spPr>
            <a:xfrm rot="10800000">
              <a:off x="5354613" y="2796422"/>
              <a:ext cx="1473304" cy="1473304"/>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2D9B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252" name="Google Shape;252;p58"/>
            <p:cNvSpPr txBox="1"/>
            <p:nvPr/>
          </p:nvSpPr>
          <p:spPr>
            <a:xfrm>
              <a:off x="5406799" y="3123196"/>
              <a:ext cx="1284128" cy="635673"/>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400" b="0" i="0" u="none" strike="noStrike" cap="none">
                  <a:solidFill>
                    <a:schemeClr val="lt1"/>
                  </a:solidFill>
                  <a:latin typeface="Arial"/>
                  <a:ea typeface="Arial"/>
                  <a:cs typeface="Arial"/>
                  <a:sym typeface="Arial"/>
                </a:rPr>
                <a:t>Mentalidad</a:t>
              </a:r>
              <a:endParaRPr sz="1400" b="0" i="0" u="none" strike="noStrike" cap="none">
                <a:solidFill>
                  <a:srgbClr val="000000"/>
                </a:solidFill>
                <a:latin typeface="Arial"/>
                <a:ea typeface="Arial"/>
                <a:cs typeface="Arial"/>
                <a:sym typeface="Arial"/>
              </a:endParaRPr>
            </a:p>
          </p:txBody>
        </p:sp>
        <p:sp>
          <p:nvSpPr>
            <p:cNvPr id="253" name="Google Shape;253;p58"/>
            <p:cNvSpPr/>
            <p:nvPr/>
          </p:nvSpPr>
          <p:spPr>
            <a:xfrm rot="-5400000">
              <a:off x="3818528" y="2796429"/>
              <a:ext cx="1473302" cy="1473302"/>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548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254" name="Google Shape;254;p58"/>
            <p:cNvSpPr txBox="1"/>
            <p:nvPr/>
          </p:nvSpPr>
          <p:spPr>
            <a:xfrm>
              <a:off x="3969303" y="3068160"/>
              <a:ext cx="1360889" cy="756694"/>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400" b="0" i="0" u="none" strike="noStrike" cap="none">
                  <a:solidFill>
                    <a:schemeClr val="lt1"/>
                  </a:solidFill>
                  <a:latin typeface="Raleway"/>
                  <a:ea typeface="Raleway"/>
                  <a:cs typeface="Raleway"/>
                  <a:sym typeface="Raleway"/>
                </a:rPr>
                <a:t>Técnica y Herramientas</a:t>
              </a:r>
              <a:endParaRPr sz="1400" b="0" i="0" u="none" strike="noStrike" cap="none">
                <a:solidFill>
                  <a:srgbClr val="000000"/>
                </a:solidFill>
                <a:latin typeface="Raleway"/>
                <a:ea typeface="Raleway"/>
                <a:cs typeface="Raleway"/>
                <a:sym typeface="Raleway"/>
              </a:endParaRPr>
            </a:p>
          </p:txBody>
        </p:sp>
        <p:sp>
          <p:nvSpPr>
            <p:cNvPr id="255" name="Google Shape;255;p58"/>
            <p:cNvSpPr/>
            <p:nvPr/>
          </p:nvSpPr>
          <p:spPr>
            <a:xfrm>
              <a:off x="4886383" y="2287580"/>
              <a:ext cx="857015" cy="856862"/>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91A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256" name="Google Shape;256;p58"/>
            <p:cNvSpPr/>
            <p:nvPr/>
          </p:nvSpPr>
          <p:spPr>
            <a:xfrm rot="10800000">
              <a:off x="4887744" y="2400436"/>
              <a:ext cx="857015" cy="856862"/>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91A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grpSp>
      <p:sp>
        <p:nvSpPr>
          <p:cNvPr id="257" name="Google Shape;257;p58"/>
          <p:cNvSpPr txBox="1"/>
          <p:nvPr/>
        </p:nvSpPr>
        <p:spPr>
          <a:xfrm>
            <a:off x="7370826" y="4643073"/>
            <a:ext cx="3889796" cy="1341189"/>
          </a:xfrm>
          <a:prstGeom prst="rect">
            <a:avLst/>
          </a:prstGeom>
          <a:noFill/>
          <a:ln>
            <a:noFill/>
          </a:ln>
        </p:spPr>
        <p:txBody>
          <a:bodyPr spcFirstLastPara="1" wrap="square" lIns="41900" tIns="41900" rIns="41900" bIns="41900" anchor="t" anchorCtr="0">
            <a:noAutofit/>
          </a:bodyPr>
          <a:lstStyle/>
          <a:p>
            <a:pPr marL="0" marR="0" lvl="1" indent="0" algn="just" rtl="0">
              <a:lnSpc>
                <a:spcPct val="100000"/>
              </a:lnSpc>
              <a:spcBef>
                <a:spcPts val="270"/>
              </a:spcBef>
              <a:spcAft>
                <a:spcPts val="0"/>
              </a:spcAft>
              <a:buClr>
                <a:srgbClr val="3F3F3F"/>
              </a:buClr>
              <a:buSzPts val="1800"/>
              <a:buFont typeface="Calibri"/>
              <a:buChar char="•"/>
            </a:pPr>
            <a:r>
              <a:rPr lang="es-MX" sz="1800" b="0" i="0" u="none" strike="noStrike" cap="none">
                <a:solidFill>
                  <a:srgbClr val="3F3F3F"/>
                </a:solidFill>
                <a:latin typeface="Raleway"/>
                <a:ea typeface="Raleway"/>
                <a:cs typeface="Raleway"/>
                <a:sym typeface="Raleway"/>
              </a:rPr>
              <a:t>Aprende a manejar las objeciones.</a:t>
            </a:r>
            <a:endParaRPr sz="1800" b="0" i="0" u="none" strike="noStrike" cap="none">
              <a:solidFill>
                <a:srgbClr val="3F3F3F"/>
              </a:solidFill>
              <a:latin typeface="Raleway"/>
              <a:ea typeface="Raleway"/>
              <a:cs typeface="Raleway"/>
              <a:sym typeface="Raleway"/>
            </a:endParaRPr>
          </a:p>
          <a:p>
            <a:pPr marL="0" marR="0" lvl="1" indent="0" algn="just" rtl="0">
              <a:lnSpc>
                <a:spcPct val="100000"/>
              </a:lnSpc>
              <a:spcBef>
                <a:spcPts val="270"/>
              </a:spcBef>
              <a:spcAft>
                <a:spcPts val="0"/>
              </a:spcAft>
              <a:buClr>
                <a:srgbClr val="3F3F3F"/>
              </a:buClr>
              <a:buSzPts val="1800"/>
              <a:buFont typeface="Calibri"/>
              <a:buChar char="•"/>
            </a:pPr>
            <a:r>
              <a:rPr lang="es-MX" sz="1800" b="0" i="0" u="none" strike="noStrike" cap="none">
                <a:solidFill>
                  <a:srgbClr val="3F3F3F"/>
                </a:solidFill>
                <a:latin typeface="Raleway"/>
                <a:ea typeface="Raleway"/>
                <a:cs typeface="Raleway"/>
                <a:sym typeface="Raleway"/>
              </a:rPr>
              <a:t>Trabaja siempre desde tus fortalezas.</a:t>
            </a:r>
            <a:endParaRPr sz="1800" b="0" i="0" u="none" strike="noStrike" cap="none">
              <a:solidFill>
                <a:srgbClr val="3F3F3F"/>
              </a:solidFill>
              <a:latin typeface="Raleway"/>
              <a:ea typeface="Raleway"/>
              <a:cs typeface="Raleway"/>
              <a:sym typeface="Raleway"/>
            </a:endParaRPr>
          </a:p>
          <a:p>
            <a:pPr marL="0" marR="0" lvl="1" indent="0" algn="just" rtl="0">
              <a:lnSpc>
                <a:spcPct val="100000"/>
              </a:lnSpc>
              <a:spcBef>
                <a:spcPts val="270"/>
              </a:spcBef>
              <a:spcAft>
                <a:spcPts val="0"/>
              </a:spcAft>
              <a:buClr>
                <a:srgbClr val="3F3F3F"/>
              </a:buClr>
              <a:buSzPts val="1800"/>
              <a:buFont typeface="Calibri"/>
              <a:buChar char="•"/>
            </a:pPr>
            <a:r>
              <a:rPr lang="es-MX" sz="1800" b="0" i="0" u="none" strike="noStrike" cap="none">
                <a:solidFill>
                  <a:srgbClr val="3F3F3F"/>
                </a:solidFill>
                <a:latin typeface="Raleway"/>
                <a:ea typeface="Raleway"/>
                <a:cs typeface="Raleway"/>
                <a:sym typeface="Raleway"/>
              </a:rPr>
              <a:t>Involucra a tu pareja y familia.</a:t>
            </a:r>
            <a:endParaRPr sz="1800" b="0" i="0" u="none" strike="noStrike" cap="none">
              <a:solidFill>
                <a:srgbClr val="3F3F3F"/>
              </a:solidFill>
              <a:latin typeface="Raleway"/>
              <a:ea typeface="Raleway"/>
              <a:cs typeface="Raleway"/>
              <a:sym typeface="Raleway"/>
            </a:endParaRPr>
          </a:p>
          <a:p>
            <a:pPr marL="57150" marR="0" lvl="1" indent="0" algn="just" rtl="0">
              <a:lnSpc>
                <a:spcPct val="100000"/>
              </a:lnSpc>
              <a:spcBef>
                <a:spcPts val="0"/>
              </a:spcBef>
              <a:spcAft>
                <a:spcPts val="0"/>
              </a:spcAft>
              <a:buClr>
                <a:srgbClr val="000000"/>
              </a:buClr>
              <a:buSzPts val="1100"/>
              <a:buFont typeface="Calibri"/>
              <a:buNone/>
            </a:pPr>
            <a:endParaRPr sz="1800" b="0" i="0" u="none" strike="noStrike" cap="none">
              <a:solidFill>
                <a:srgbClr val="3F3F3F"/>
              </a:solidFill>
              <a:latin typeface="Raleway"/>
              <a:ea typeface="Raleway"/>
              <a:cs typeface="Raleway"/>
              <a:sym typeface="Raleway"/>
            </a:endParaRPr>
          </a:p>
        </p:txBody>
      </p:sp>
      <p:pic>
        <p:nvPicPr>
          <p:cNvPr id="258" name="Google Shape;258;p58"/>
          <p:cNvPicPr preferRelativeResize="0"/>
          <p:nvPr/>
        </p:nvPicPr>
        <p:blipFill rotWithShape="1">
          <a:blip r:embed="rId4">
            <a:alphaModFix/>
          </a:blip>
          <a:srcRect/>
          <a:stretch/>
        </p:blipFill>
        <p:spPr>
          <a:xfrm>
            <a:off x="4972927" y="1240476"/>
            <a:ext cx="5244500" cy="317101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3"/>
          <p:cNvPicPr preferRelativeResize="0"/>
          <p:nvPr/>
        </p:nvPicPr>
        <p:blipFill rotWithShape="1">
          <a:blip r:embed="rId3">
            <a:alphaModFix/>
          </a:blip>
          <a:srcRect/>
          <a:stretch/>
        </p:blipFill>
        <p:spPr>
          <a:xfrm>
            <a:off x="-1" y="0"/>
            <a:ext cx="12192000" cy="6858000"/>
          </a:xfrm>
          <a:prstGeom prst="rect">
            <a:avLst/>
          </a:prstGeom>
          <a:noFill/>
          <a:ln>
            <a:noFill/>
          </a:ln>
        </p:spPr>
      </p:pic>
      <p:sp>
        <p:nvSpPr>
          <p:cNvPr id="264" name="Google Shape;264;p13"/>
          <p:cNvSpPr txBox="1">
            <a:spLocks noGrp="1"/>
          </p:cNvSpPr>
          <p:nvPr>
            <p:ph type="title"/>
          </p:nvPr>
        </p:nvSpPr>
        <p:spPr>
          <a:xfrm>
            <a:off x="576470" y="365126"/>
            <a:ext cx="10777330" cy="103629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sz="4000">
                <a:solidFill>
                  <a:srgbClr val="154844"/>
                </a:solidFill>
                <a:latin typeface="Arial"/>
                <a:ea typeface="Arial"/>
                <a:cs typeface="Arial"/>
                <a:sym typeface="Arial"/>
              </a:rPr>
              <a:t>APRENDE A MANEJAR LAS OBJECIONES</a:t>
            </a:r>
            <a:endParaRPr sz="4000">
              <a:solidFill>
                <a:srgbClr val="154844"/>
              </a:solidFill>
              <a:latin typeface="Arial"/>
              <a:ea typeface="Arial"/>
              <a:cs typeface="Arial"/>
              <a:sym typeface="Arial"/>
            </a:endParaRPr>
          </a:p>
        </p:txBody>
      </p:sp>
      <p:sp>
        <p:nvSpPr>
          <p:cNvPr id="265" name="Google Shape;265;p13"/>
          <p:cNvSpPr txBox="1">
            <a:spLocks noGrp="1"/>
          </p:cNvSpPr>
          <p:nvPr>
            <p:ph type="body" idx="1"/>
          </p:nvPr>
        </p:nvSpPr>
        <p:spPr>
          <a:xfrm>
            <a:off x="357809" y="1540564"/>
            <a:ext cx="11141765" cy="4952309"/>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rgbClr val="595959"/>
              </a:buClr>
              <a:buSzPts val="2800"/>
              <a:buChar char="•"/>
            </a:pPr>
            <a:r>
              <a:rPr lang="es-MX" sz="2600">
                <a:solidFill>
                  <a:srgbClr val="595959"/>
                </a:solidFill>
                <a:latin typeface="Raleway"/>
                <a:ea typeface="Raleway"/>
                <a:cs typeface="Raleway"/>
                <a:sym typeface="Raleway"/>
              </a:rPr>
              <a:t>NO SE SI LLEVAR EL TRATAMIENTO DE MI HIJO O EL MÍO, NO PUEDO LLEVAR TODO.</a:t>
            </a:r>
            <a:endParaRPr sz="2600">
              <a:solidFill>
                <a:srgbClr val="595959"/>
              </a:solidFill>
              <a:latin typeface="Raleway"/>
              <a:ea typeface="Raleway"/>
              <a:cs typeface="Raleway"/>
              <a:sym typeface="Raleway"/>
            </a:endParaRPr>
          </a:p>
          <a:p>
            <a:pPr marL="685800" lvl="1" indent="-228600" algn="just" rtl="0">
              <a:lnSpc>
                <a:spcPct val="100000"/>
              </a:lnSpc>
              <a:spcBef>
                <a:spcPts val="500"/>
              </a:spcBef>
              <a:spcAft>
                <a:spcPts val="0"/>
              </a:spcAft>
              <a:buClr>
                <a:srgbClr val="595959"/>
              </a:buClr>
              <a:buSzPts val="2400"/>
              <a:buChar char="•"/>
            </a:pPr>
            <a:r>
              <a:rPr lang="es-MX" sz="2300">
                <a:solidFill>
                  <a:srgbClr val="595959"/>
                </a:solidFill>
                <a:latin typeface="Raleway"/>
                <a:ea typeface="Raleway"/>
                <a:cs typeface="Raleway"/>
                <a:sym typeface="Raleway"/>
              </a:rPr>
              <a:t>Procura identificar aquellas condiciones de salud que podrán ver una mejoría más rápida y proponer el paquete de inscripción que contenga aceites versátiles para ambas personas.</a:t>
            </a:r>
            <a:endParaRPr sz="2300">
              <a:solidFill>
                <a:srgbClr val="595959"/>
              </a:solidFill>
              <a:latin typeface="Raleway"/>
              <a:ea typeface="Raleway"/>
              <a:cs typeface="Raleway"/>
              <a:sym typeface="Raleway"/>
            </a:endParaRPr>
          </a:p>
          <a:p>
            <a:pPr marL="952500" lvl="1" indent="-190500" algn="just" rtl="0">
              <a:lnSpc>
                <a:spcPct val="100000"/>
              </a:lnSpc>
              <a:spcBef>
                <a:spcPts val="500"/>
              </a:spcBef>
              <a:spcAft>
                <a:spcPts val="0"/>
              </a:spcAft>
              <a:buClr>
                <a:schemeClr val="dk1"/>
              </a:buClr>
              <a:buSzPts val="2400"/>
              <a:buNone/>
            </a:pPr>
            <a:endParaRPr>
              <a:solidFill>
                <a:srgbClr val="595959"/>
              </a:solidFill>
              <a:latin typeface="Raleway"/>
              <a:ea typeface="Raleway"/>
              <a:cs typeface="Raleway"/>
              <a:sym typeface="Raleway"/>
            </a:endParaRPr>
          </a:p>
          <a:p>
            <a:pPr marL="180976" lvl="1" indent="-152400" algn="just" rtl="0">
              <a:lnSpc>
                <a:spcPct val="100000"/>
              </a:lnSpc>
              <a:spcBef>
                <a:spcPts val="500"/>
              </a:spcBef>
              <a:spcAft>
                <a:spcPts val="0"/>
              </a:spcAft>
              <a:buClr>
                <a:srgbClr val="595959"/>
              </a:buClr>
              <a:buSzPts val="2400"/>
              <a:buChar char="•"/>
            </a:pPr>
            <a:r>
              <a:rPr lang="es-MX">
                <a:solidFill>
                  <a:srgbClr val="595959"/>
                </a:solidFill>
                <a:latin typeface="Raleway"/>
                <a:ea typeface="Raleway"/>
                <a:cs typeface="Raleway"/>
                <a:sym typeface="Raleway"/>
              </a:rPr>
              <a:t>NO TENGO SUFICIENTE DINERO PARA UN KIT DE INSCRIPCIÓN</a:t>
            </a:r>
            <a:endParaRPr>
              <a:solidFill>
                <a:srgbClr val="595959"/>
              </a:solidFill>
              <a:latin typeface="Raleway"/>
              <a:ea typeface="Raleway"/>
              <a:cs typeface="Raleway"/>
              <a:sym typeface="Raleway"/>
            </a:endParaRPr>
          </a:p>
          <a:p>
            <a:pPr marL="638176" lvl="2" indent="-127000" algn="just" rtl="0">
              <a:lnSpc>
                <a:spcPct val="100000"/>
              </a:lnSpc>
              <a:spcBef>
                <a:spcPts val="500"/>
              </a:spcBef>
              <a:spcAft>
                <a:spcPts val="0"/>
              </a:spcAft>
              <a:buClr>
                <a:srgbClr val="595959"/>
              </a:buClr>
              <a:buSzPts val="2000"/>
              <a:buChar char="•"/>
            </a:pPr>
            <a:r>
              <a:rPr lang="es-MX" sz="2300">
                <a:solidFill>
                  <a:srgbClr val="595959"/>
                </a:solidFill>
                <a:latin typeface="Raleway"/>
                <a:ea typeface="Raleway"/>
                <a:cs typeface="Raleway"/>
                <a:sym typeface="Raleway"/>
              </a:rPr>
              <a:t>Pregúntale cuál es su presupuesto y ayúdalo a encontrar algo que se adapte.</a:t>
            </a:r>
            <a:endParaRPr sz="2300">
              <a:solidFill>
                <a:srgbClr val="595959"/>
              </a:solidFill>
              <a:latin typeface="Raleway"/>
              <a:ea typeface="Raleway"/>
              <a:cs typeface="Raleway"/>
              <a:sym typeface="Raleway"/>
            </a:endParaRPr>
          </a:p>
          <a:p>
            <a:pPr marL="638176" lvl="2" indent="-127000" algn="just" rtl="0">
              <a:lnSpc>
                <a:spcPct val="100000"/>
              </a:lnSpc>
              <a:spcBef>
                <a:spcPts val="500"/>
              </a:spcBef>
              <a:spcAft>
                <a:spcPts val="0"/>
              </a:spcAft>
              <a:buClr>
                <a:srgbClr val="595959"/>
              </a:buClr>
              <a:buSzPts val="2000"/>
              <a:buChar char="•"/>
            </a:pPr>
            <a:r>
              <a:rPr lang="es-MX" sz="2300">
                <a:solidFill>
                  <a:srgbClr val="595959"/>
                </a:solidFill>
                <a:latin typeface="Raleway"/>
                <a:ea typeface="Raleway"/>
                <a:cs typeface="Raleway"/>
                <a:sym typeface="Raleway"/>
              </a:rPr>
              <a:t>Ofrécele ser anfitrión de una clase y darle las comisiones de los amigos que se inscriban para que pueda comprar el suyo o bien si no se inscriben, pero quieren comprar, que la ganancia de esas ventas sean para su inscripción.</a:t>
            </a:r>
            <a:endParaRPr sz="2300">
              <a:solidFill>
                <a:srgbClr val="595959"/>
              </a:solidFill>
              <a:latin typeface="Raleway"/>
              <a:ea typeface="Raleway"/>
              <a:cs typeface="Raleway"/>
              <a:sym typeface="Raleway"/>
            </a:endParaRPr>
          </a:p>
          <a:p>
            <a:pPr marL="342900" lvl="1" indent="-190500" algn="just" rtl="0">
              <a:lnSpc>
                <a:spcPct val="100000"/>
              </a:lnSpc>
              <a:spcBef>
                <a:spcPts val="500"/>
              </a:spcBef>
              <a:spcAft>
                <a:spcPts val="0"/>
              </a:spcAft>
              <a:buClr>
                <a:schemeClr val="dk1"/>
              </a:buClr>
              <a:buSzPts val="2400"/>
              <a:buNone/>
            </a:pPr>
            <a:endParaRPr>
              <a:solidFill>
                <a:srgbClr val="595959"/>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1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1" name="Google Shape;27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a:solidFill>
                  <a:srgbClr val="154844"/>
                </a:solidFill>
                <a:latin typeface="Arial"/>
                <a:ea typeface="Arial"/>
                <a:cs typeface="Arial"/>
                <a:sym typeface="Arial"/>
              </a:rPr>
              <a:t>Cambia tu percepción sobre el NO</a:t>
            </a:r>
            <a:endParaRPr>
              <a:solidFill>
                <a:srgbClr val="154844"/>
              </a:solidFill>
              <a:latin typeface="Arial"/>
              <a:ea typeface="Arial"/>
              <a:cs typeface="Arial"/>
              <a:sym typeface="Arial"/>
            </a:endParaRPr>
          </a:p>
        </p:txBody>
      </p:sp>
      <p:sp>
        <p:nvSpPr>
          <p:cNvPr id="272" name="Google Shape;272;p14"/>
          <p:cNvSpPr txBox="1">
            <a:spLocks noGrp="1"/>
          </p:cNvSpPr>
          <p:nvPr>
            <p:ph type="body" idx="1"/>
          </p:nvPr>
        </p:nvSpPr>
        <p:spPr>
          <a:xfrm>
            <a:off x="838200" y="1825624"/>
            <a:ext cx="10515600" cy="4465845"/>
          </a:xfrm>
          <a:prstGeom prst="rect">
            <a:avLst/>
          </a:prstGeom>
          <a:noFill/>
          <a:ln>
            <a:noFill/>
          </a:ln>
        </p:spPr>
        <p:txBody>
          <a:bodyPr spcFirstLastPara="1" wrap="square" lIns="91425" tIns="45700" rIns="91425" bIns="45700" anchor="t" anchorCtr="0">
            <a:normAutofit/>
          </a:bodyPr>
          <a:lstStyle/>
          <a:p>
            <a:pPr marL="514350" lvl="0" indent="-514350" algn="just" rtl="0">
              <a:lnSpc>
                <a:spcPct val="100000"/>
              </a:lnSpc>
              <a:spcBef>
                <a:spcPts val="0"/>
              </a:spcBef>
              <a:spcAft>
                <a:spcPts val="0"/>
              </a:spcAft>
              <a:buClr>
                <a:srgbClr val="3F3F3F"/>
              </a:buClr>
              <a:buSzPts val="2800"/>
              <a:buFont typeface="Calibri"/>
              <a:buAutoNum type="arabicPeriod"/>
            </a:pPr>
            <a:r>
              <a:rPr lang="es-MX">
                <a:solidFill>
                  <a:srgbClr val="3F3F3F"/>
                </a:solidFill>
                <a:latin typeface="Raleway"/>
                <a:ea typeface="Raleway"/>
                <a:cs typeface="Raleway"/>
                <a:sym typeface="Raleway"/>
              </a:rPr>
              <a:t>Entiende que el No, no significa un rechazo a tu persona, si no más bien un: 	</a:t>
            </a:r>
            <a:endParaRPr>
              <a:solidFill>
                <a:srgbClr val="3F3F3F"/>
              </a:solidFill>
              <a:latin typeface="Raleway"/>
              <a:ea typeface="Raleway"/>
              <a:cs typeface="Raleway"/>
              <a:sym typeface="Raleway"/>
            </a:endParaRPr>
          </a:p>
          <a:p>
            <a:pPr marL="514350" lvl="0" indent="-514350" algn="just" rtl="0">
              <a:lnSpc>
                <a:spcPct val="100000"/>
              </a:lnSpc>
              <a:spcBef>
                <a:spcPts val="1000"/>
              </a:spcBef>
              <a:spcAft>
                <a:spcPts val="0"/>
              </a:spcAft>
              <a:buClr>
                <a:srgbClr val="3F3F3F"/>
              </a:buClr>
              <a:buSzPts val="2800"/>
              <a:buFont typeface="Calibri"/>
              <a:buAutoNum type="arabicPeriod"/>
            </a:pPr>
            <a:r>
              <a:rPr lang="es-MX">
                <a:solidFill>
                  <a:srgbClr val="3F3F3F"/>
                </a:solidFill>
                <a:latin typeface="Raleway"/>
                <a:ea typeface="Raleway"/>
                <a:cs typeface="Raleway"/>
                <a:sym typeface="Raleway"/>
              </a:rPr>
              <a:t>Un NO hoy, puede ser un SI mañana, no dejes de estar en contacto con esa persona dándole más oportunidades de conocer dōTERRA.</a:t>
            </a:r>
            <a:endParaRPr>
              <a:solidFill>
                <a:srgbClr val="3F3F3F"/>
              </a:solidFill>
              <a:latin typeface="Raleway"/>
              <a:ea typeface="Raleway"/>
              <a:cs typeface="Raleway"/>
              <a:sym typeface="Raleway"/>
            </a:endParaRPr>
          </a:p>
          <a:p>
            <a:pPr marL="514350" lvl="0" indent="-514350" algn="just" rtl="0">
              <a:lnSpc>
                <a:spcPct val="100000"/>
              </a:lnSpc>
              <a:spcBef>
                <a:spcPts val="1000"/>
              </a:spcBef>
              <a:spcAft>
                <a:spcPts val="0"/>
              </a:spcAft>
              <a:buClr>
                <a:srgbClr val="3F3F3F"/>
              </a:buClr>
              <a:buSzPts val="2800"/>
              <a:buFont typeface="Calibri"/>
              <a:buAutoNum type="arabicPeriod"/>
            </a:pPr>
            <a:r>
              <a:rPr lang="es-MX">
                <a:solidFill>
                  <a:srgbClr val="3F3F3F"/>
                </a:solidFill>
                <a:latin typeface="Raleway"/>
                <a:ea typeface="Raleway"/>
                <a:cs typeface="Raleway"/>
                <a:sym typeface="Raleway"/>
              </a:rPr>
              <a:t>Siempre pide referidos. Tal vez no es el momento de esta persona para pertenecer a dōTERRA, pero puede conocer a alguien que esté buscando este tipo de soluciones naturales.</a:t>
            </a:r>
            <a:endParaRPr>
              <a:solidFill>
                <a:srgbClr val="3F3F3F"/>
              </a:solidFill>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8" name="Google Shape;278;p15"/>
          <p:cNvSpPr txBox="1">
            <a:spLocks noGrp="1"/>
          </p:cNvSpPr>
          <p:nvPr>
            <p:ph type="title"/>
          </p:nvPr>
        </p:nvSpPr>
        <p:spPr>
          <a:xfrm>
            <a:off x="819278" y="-6439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s-MX" sz="4000">
                <a:solidFill>
                  <a:srgbClr val="154844"/>
                </a:solidFill>
                <a:latin typeface="Arial"/>
                <a:ea typeface="Arial"/>
                <a:cs typeface="Arial"/>
                <a:sym typeface="Arial"/>
              </a:rPr>
              <a:t>Cierra la venta según tus fortalezas</a:t>
            </a:r>
            <a:endParaRPr sz="4000">
              <a:solidFill>
                <a:srgbClr val="154844"/>
              </a:solidFill>
              <a:latin typeface="Arial"/>
              <a:ea typeface="Arial"/>
              <a:cs typeface="Arial"/>
              <a:sym typeface="Arial"/>
            </a:endParaRPr>
          </a:p>
        </p:txBody>
      </p:sp>
      <p:sp>
        <p:nvSpPr>
          <p:cNvPr id="279" name="Google Shape;279;p15"/>
          <p:cNvSpPr txBox="1">
            <a:spLocks noGrp="1"/>
          </p:cNvSpPr>
          <p:nvPr>
            <p:ph type="body" idx="1"/>
          </p:nvPr>
        </p:nvSpPr>
        <p:spPr>
          <a:xfrm>
            <a:off x="435933" y="2352438"/>
            <a:ext cx="2243884" cy="425191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accent1"/>
              </a:buClr>
              <a:buSzPts val="1900"/>
              <a:buNone/>
            </a:pPr>
            <a:r>
              <a:rPr lang="es-MX" sz="1900" b="1">
                <a:solidFill>
                  <a:srgbClr val="91AC9D"/>
                </a:solidFill>
                <a:latin typeface="Raleway"/>
                <a:ea typeface="Raleway"/>
                <a:cs typeface="Raleway"/>
                <a:sym typeface="Raleway"/>
              </a:rPr>
              <a:t>RELACIONES</a:t>
            </a:r>
            <a:endParaRPr sz="1900" b="1">
              <a:solidFill>
                <a:srgbClr val="91AC9D"/>
              </a:solidFill>
              <a:latin typeface="Raleway"/>
              <a:ea typeface="Raleway"/>
              <a:cs typeface="Raleway"/>
              <a:sym typeface="Raleway"/>
            </a:endParaRPr>
          </a:p>
          <a:p>
            <a:pPr marL="0" lvl="0" indent="0" algn="ctr" rtl="0">
              <a:lnSpc>
                <a:spcPct val="100000"/>
              </a:lnSpc>
              <a:spcBef>
                <a:spcPts val="1000"/>
              </a:spcBef>
              <a:spcAft>
                <a:spcPts val="0"/>
              </a:spcAft>
              <a:buClr>
                <a:schemeClr val="dk1"/>
              </a:buClr>
              <a:buSzPts val="1900"/>
              <a:buNone/>
            </a:pPr>
            <a:r>
              <a:rPr lang="es-MX" sz="1900" i="1">
                <a:latin typeface="Raleway"/>
                <a:ea typeface="Raleway"/>
                <a:cs typeface="Raleway"/>
                <a:sym typeface="Raleway"/>
              </a:rPr>
              <a:t>Honra tu  deseo de conectar con las personas.</a:t>
            </a:r>
            <a:endParaRPr sz="1900">
              <a:latin typeface="Raleway"/>
              <a:ea typeface="Raleway"/>
              <a:cs typeface="Raleway"/>
              <a:sym typeface="Raleway"/>
            </a:endParaRPr>
          </a:p>
          <a:p>
            <a:pPr marL="0" lvl="0" indent="0" algn="ctr" rtl="0">
              <a:lnSpc>
                <a:spcPct val="100000"/>
              </a:lnSpc>
              <a:spcBef>
                <a:spcPts val="1000"/>
              </a:spcBef>
              <a:spcAft>
                <a:spcPts val="0"/>
              </a:spcAft>
              <a:buClr>
                <a:schemeClr val="dk1"/>
              </a:buClr>
              <a:buSzPts val="1900"/>
              <a:buNone/>
            </a:pPr>
            <a:r>
              <a:rPr lang="es-MX" sz="1900">
                <a:latin typeface="Raleway"/>
                <a:ea typeface="Raleway"/>
                <a:cs typeface="Raleway"/>
                <a:sym typeface="Raleway"/>
              </a:rPr>
              <a:t>“Siento cuáles son tus necesidades y lo mucho que deseas sentirte mejor. Aquí están estos dos kits, elige uno y lograremos tu bienestar juntos”.</a:t>
            </a:r>
            <a:endParaRPr sz="1900">
              <a:latin typeface="Raleway"/>
              <a:ea typeface="Raleway"/>
              <a:cs typeface="Raleway"/>
              <a:sym typeface="Raleway"/>
            </a:endParaRPr>
          </a:p>
          <a:p>
            <a:pPr marL="0" lvl="0" indent="0" algn="ctr" rtl="0">
              <a:lnSpc>
                <a:spcPct val="100000"/>
              </a:lnSpc>
              <a:spcBef>
                <a:spcPts val="1000"/>
              </a:spcBef>
              <a:spcAft>
                <a:spcPts val="0"/>
              </a:spcAft>
              <a:buClr>
                <a:schemeClr val="dk1"/>
              </a:buClr>
              <a:buSzPts val="1900"/>
              <a:buNone/>
            </a:pPr>
            <a:endParaRPr sz="1900">
              <a:latin typeface="Raleway"/>
              <a:ea typeface="Raleway"/>
              <a:cs typeface="Raleway"/>
              <a:sym typeface="Raleway"/>
            </a:endParaRPr>
          </a:p>
        </p:txBody>
      </p:sp>
      <p:sp>
        <p:nvSpPr>
          <p:cNvPr id="280" name="Google Shape;280;p15"/>
          <p:cNvSpPr txBox="1"/>
          <p:nvPr/>
        </p:nvSpPr>
        <p:spPr>
          <a:xfrm>
            <a:off x="2998872" y="2352438"/>
            <a:ext cx="2700996" cy="42519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2"/>
              </a:buClr>
              <a:buSzPts val="1900"/>
              <a:buFont typeface="Arial"/>
              <a:buNone/>
            </a:pPr>
            <a:r>
              <a:rPr lang="es-MX" sz="1900" b="1" i="0" u="none" strike="noStrike" cap="none">
                <a:solidFill>
                  <a:srgbClr val="91AC9D"/>
                </a:solidFill>
                <a:latin typeface="Raleway"/>
                <a:ea typeface="Raleway"/>
                <a:cs typeface="Raleway"/>
                <a:sym typeface="Raleway"/>
              </a:rPr>
              <a:t>INFLUENCIA</a:t>
            </a:r>
            <a:endParaRPr sz="1900" b="1" i="0" u="none" strike="noStrike" cap="none">
              <a:solidFill>
                <a:srgbClr val="91AC9D"/>
              </a:solidFill>
              <a:latin typeface="Raleway"/>
              <a:ea typeface="Raleway"/>
              <a:cs typeface="Raleway"/>
              <a:sym typeface="Raleway"/>
            </a:endParaRPr>
          </a:p>
          <a:p>
            <a:pPr marL="0" marR="0" lvl="0" indent="0" algn="ctr" rtl="0">
              <a:lnSpc>
                <a:spcPct val="100000"/>
              </a:lnSpc>
              <a:spcBef>
                <a:spcPts val="1000"/>
              </a:spcBef>
              <a:spcAft>
                <a:spcPts val="0"/>
              </a:spcAft>
              <a:buClr>
                <a:schemeClr val="dk1"/>
              </a:buClr>
              <a:buSzPts val="1900"/>
              <a:buFont typeface="Arial"/>
              <a:buNone/>
            </a:pPr>
            <a:r>
              <a:rPr lang="es-MX" sz="1900" b="0" i="1" u="none" strike="noStrike" cap="none">
                <a:solidFill>
                  <a:schemeClr val="dk1"/>
                </a:solidFill>
                <a:latin typeface="Raleway"/>
                <a:ea typeface="Raleway"/>
                <a:cs typeface="Raleway"/>
                <a:sym typeface="Raleway"/>
              </a:rPr>
              <a:t>Honra tu  deseo de ayudar a las personas a avanzar.</a:t>
            </a:r>
            <a:endParaRPr sz="1900" b="0" i="0" u="none" strike="noStrike" cap="none">
              <a:solidFill>
                <a:srgbClr val="000000"/>
              </a:solidFill>
              <a:latin typeface="Raleway"/>
              <a:ea typeface="Raleway"/>
              <a:cs typeface="Raleway"/>
              <a:sym typeface="Raleway"/>
            </a:endParaRPr>
          </a:p>
          <a:p>
            <a:pPr marL="0" marR="0" lvl="0" indent="0" algn="ctr" rtl="0">
              <a:lnSpc>
                <a:spcPct val="100000"/>
              </a:lnSpc>
              <a:spcBef>
                <a:spcPts val="1000"/>
              </a:spcBef>
              <a:spcAft>
                <a:spcPts val="0"/>
              </a:spcAft>
              <a:buNone/>
            </a:pPr>
            <a:r>
              <a:rPr lang="es-MX" sz="1900" b="0" i="0" u="none" strike="noStrike" cap="none">
                <a:solidFill>
                  <a:schemeClr val="dk1"/>
                </a:solidFill>
                <a:latin typeface="Raleway"/>
                <a:ea typeface="Raleway"/>
                <a:cs typeface="Raleway"/>
                <a:sym typeface="Raleway"/>
              </a:rPr>
              <a:t>“Aquí es donde estás ahora y así es como quieres sentirte. Aquí están estos dos kits, elige uno y yo te ayudaré a ir desde donde estás ahora hasta donde quieres llegar”.</a:t>
            </a:r>
            <a:endParaRPr sz="1900" b="0" i="0" u="none" strike="noStrike" cap="none">
              <a:solidFill>
                <a:srgbClr val="000000"/>
              </a:solidFill>
              <a:latin typeface="Raleway"/>
              <a:ea typeface="Raleway"/>
              <a:cs typeface="Raleway"/>
              <a:sym typeface="Raleway"/>
            </a:endParaRPr>
          </a:p>
          <a:p>
            <a:pPr marL="0" marR="0" lvl="0" indent="0" algn="ctr" rtl="0">
              <a:lnSpc>
                <a:spcPct val="100000"/>
              </a:lnSpc>
              <a:spcBef>
                <a:spcPts val="1000"/>
              </a:spcBef>
              <a:spcAft>
                <a:spcPts val="0"/>
              </a:spcAft>
              <a:buClr>
                <a:schemeClr val="dk1"/>
              </a:buClr>
              <a:buSzPts val="1900"/>
              <a:buFont typeface="Arial"/>
              <a:buNone/>
            </a:pPr>
            <a:endParaRPr sz="1900" b="0" i="0" u="none" strike="noStrike" cap="none">
              <a:solidFill>
                <a:schemeClr val="dk1"/>
              </a:solidFill>
              <a:latin typeface="Raleway"/>
              <a:ea typeface="Raleway"/>
              <a:cs typeface="Raleway"/>
              <a:sym typeface="Raleway"/>
            </a:endParaRPr>
          </a:p>
        </p:txBody>
      </p:sp>
      <p:sp>
        <p:nvSpPr>
          <p:cNvPr id="281" name="Google Shape;281;p15"/>
          <p:cNvSpPr txBox="1"/>
          <p:nvPr/>
        </p:nvSpPr>
        <p:spPr>
          <a:xfrm>
            <a:off x="6077078" y="2372486"/>
            <a:ext cx="2528805" cy="42519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30A0"/>
              </a:buClr>
              <a:buSzPts val="1900"/>
              <a:buFont typeface="Arial"/>
              <a:buNone/>
            </a:pPr>
            <a:r>
              <a:rPr lang="es-MX" sz="1900" b="1" i="0" u="none" strike="noStrike" cap="none">
                <a:solidFill>
                  <a:srgbClr val="91AC9D"/>
                </a:solidFill>
                <a:latin typeface="Raleway"/>
                <a:ea typeface="Raleway"/>
                <a:cs typeface="Raleway"/>
                <a:sym typeface="Raleway"/>
              </a:rPr>
              <a:t>EJECUCIÓN</a:t>
            </a:r>
            <a:endParaRPr sz="1900" b="1" i="0" u="none" strike="noStrike" cap="none">
              <a:solidFill>
                <a:srgbClr val="91AC9D"/>
              </a:solidFill>
              <a:latin typeface="Raleway"/>
              <a:ea typeface="Raleway"/>
              <a:cs typeface="Raleway"/>
              <a:sym typeface="Raleway"/>
            </a:endParaRPr>
          </a:p>
          <a:p>
            <a:pPr marL="0" marR="0" lvl="0" indent="0" algn="ctr" rtl="0">
              <a:lnSpc>
                <a:spcPct val="100000"/>
              </a:lnSpc>
              <a:spcBef>
                <a:spcPts val="1000"/>
              </a:spcBef>
              <a:spcAft>
                <a:spcPts val="0"/>
              </a:spcAft>
              <a:buClr>
                <a:schemeClr val="dk1"/>
              </a:buClr>
              <a:buSzPts val="1900"/>
              <a:buFont typeface="Arial"/>
              <a:buNone/>
            </a:pPr>
            <a:r>
              <a:rPr lang="es-MX" sz="1900" b="0" i="1" u="none" strike="noStrike" cap="none">
                <a:solidFill>
                  <a:schemeClr val="dk1"/>
                </a:solidFill>
                <a:latin typeface="Raleway"/>
                <a:ea typeface="Raleway"/>
                <a:cs typeface="Raleway"/>
                <a:sym typeface="Raleway"/>
              </a:rPr>
              <a:t>Honra tu  deseo de hacer las cosas bien.</a:t>
            </a:r>
            <a:endParaRPr sz="1900" b="0" i="0" u="none" strike="noStrike" cap="none">
              <a:solidFill>
                <a:srgbClr val="000000"/>
              </a:solidFill>
              <a:latin typeface="Raleway"/>
              <a:ea typeface="Raleway"/>
              <a:cs typeface="Raleway"/>
              <a:sym typeface="Raleway"/>
            </a:endParaRPr>
          </a:p>
          <a:p>
            <a:pPr marL="0" marR="0" lvl="0" indent="0" algn="ctr" rtl="0">
              <a:lnSpc>
                <a:spcPct val="100000"/>
              </a:lnSpc>
              <a:spcBef>
                <a:spcPts val="1000"/>
              </a:spcBef>
              <a:spcAft>
                <a:spcPts val="0"/>
              </a:spcAft>
              <a:buNone/>
            </a:pPr>
            <a:r>
              <a:rPr lang="es-MX" sz="1900" b="0" i="0" u="none" strike="noStrike" cap="none">
                <a:solidFill>
                  <a:schemeClr val="dk1"/>
                </a:solidFill>
                <a:latin typeface="Raleway"/>
                <a:ea typeface="Raleway"/>
                <a:cs typeface="Raleway"/>
                <a:sym typeface="Raleway"/>
              </a:rPr>
              <a:t>“Aquí está una lista de tus necesidades y cómo te están afectando estos problemas. Aquí están dos kits, elige uno y yo te ayudaré a resolver esos problemas paso a paso”.</a:t>
            </a:r>
            <a:endParaRPr sz="1900" b="0" i="0" u="none" strike="noStrike" cap="none">
              <a:solidFill>
                <a:srgbClr val="000000"/>
              </a:solidFill>
              <a:latin typeface="Raleway"/>
              <a:ea typeface="Raleway"/>
              <a:cs typeface="Raleway"/>
              <a:sym typeface="Raleway"/>
            </a:endParaRPr>
          </a:p>
          <a:p>
            <a:pPr marL="0" marR="0" lvl="0" indent="0" algn="ctr" rtl="0">
              <a:lnSpc>
                <a:spcPct val="100000"/>
              </a:lnSpc>
              <a:spcBef>
                <a:spcPts val="1000"/>
              </a:spcBef>
              <a:spcAft>
                <a:spcPts val="0"/>
              </a:spcAft>
              <a:buClr>
                <a:schemeClr val="dk1"/>
              </a:buClr>
              <a:buSzPts val="1900"/>
              <a:buFont typeface="Arial"/>
              <a:buNone/>
            </a:pPr>
            <a:endParaRPr sz="1900" b="0" i="0" u="none" strike="noStrike" cap="none">
              <a:solidFill>
                <a:schemeClr val="dk1"/>
              </a:solidFill>
              <a:latin typeface="Raleway"/>
              <a:ea typeface="Raleway"/>
              <a:cs typeface="Raleway"/>
              <a:sym typeface="Raleway"/>
            </a:endParaRPr>
          </a:p>
        </p:txBody>
      </p:sp>
      <p:sp>
        <p:nvSpPr>
          <p:cNvPr id="282" name="Google Shape;282;p15"/>
          <p:cNvSpPr txBox="1"/>
          <p:nvPr/>
        </p:nvSpPr>
        <p:spPr>
          <a:xfrm>
            <a:off x="8983093" y="2352438"/>
            <a:ext cx="2812774" cy="429200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6"/>
              </a:buClr>
              <a:buSzPts val="1900"/>
              <a:buFont typeface="Arial"/>
              <a:buNone/>
            </a:pPr>
            <a:r>
              <a:rPr lang="es-MX" sz="1900" b="1" i="0" u="none" strike="noStrike" cap="none">
                <a:solidFill>
                  <a:srgbClr val="91AC9D"/>
                </a:solidFill>
                <a:latin typeface="Raleway"/>
                <a:ea typeface="Raleway"/>
                <a:cs typeface="Raleway"/>
                <a:sym typeface="Raleway"/>
              </a:rPr>
              <a:t>PENSAMIENTO ESTRATÉGICO</a:t>
            </a:r>
            <a:endParaRPr sz="1900" b="1" i="0" u="none" strike="noStrike" cap="none">
              <a:solidFill>
                <a:srgbClr val="91AC9D"/>
              </a:solidFill>
              <a:latin typeface="Raleway"/>
              <a:ea typeface="Raleway"/>
              <a:cs typeface="Raleway"/>
              <a:sym typeface="Raleway"/>
            </a:endParaRPr>
          </a:p>
          <a:p>
            <a:pPr marL="0" marR="0" lvl="0" indent="0" algn="ctr" rtl="0">
              <a:lnSpc>
                <a:spcPct val="100000"/>
              </a:lnSpc>
              <a:spcBef>
                <a:spcPts val="1000"/>
              </a:spcBef>
              <a:spcAft>
                <a:spcPts val="0"/>
              </a:spcAft>
              <a:buClr>
                <a:schemeClr val="dk1"/>
              </a:buClr>
              <a:buSzPts val="1900"/>
              <a:buFont typeface="Arial"/>
              <a:buNone/>
            </a:pPr>
            <a:r>
              <a:rPr lang="es-MX" sz="1900" b="0" i="1" u="none" strike="noStrike" cap="none">
                <a:solidFill>
                  <a:schemeClr val="dk1"/>
                </a:solidFill>
                <a:latin typeface="Raleway"/>
                <a:ea typeface="Raleway"/>
                <a:cs typeface="Raleway"/>
                <a:sym typeface="Raleway"/>
              </a:rPr>
              <a:t>Honra tu  deseo de pensar, crear o aprender.</a:t>
            </a:r>
            <a:endParaRPr sz="1900" b="0" i="0" u="none" strike="noStrike" cap="none">
              <a:solidFill>
                <a:srgbClr val="000000"/>
              </a:solidFill>
              <a:latin typeface="Raleway"/>
              <a:ea typeface="Raleway"/>
              <a:cs typeface="Raleway"/>
              <a:sym typeface="Raleway"/>
            </a:endParaRPr>
          </a:p>
          <a:p>
            <a:pPr marL="0" marR="0" lvl="0" indent="0" algn="ctr" rtl="0">
              <a:lnSpc>
                <a:spcPct val="100000"/>
              </a:lnSpc>
              <a:spcBef>
                <a:spcPts val="1000"/>
              </a:spcBef>
              <a:spcAft>
                <a:spcPts val="0"/>
              </a:spcAft>
              <a:buNone/>
            </a:pPr>
            <a:r>
              <a:rPr lang="es-MX" sz="1900" b="0" i="0" u="none" strike="noStrike" cap="none">
                <a:solidFill>
                  <a:schemeClr val="dk1"/>
                </a:solidFill>
                <a:latin typeface="Raleway"/>
                <a:ea typeface="Raleway"/>
                <a:cs typeface="Raleway"/>
                <a:sym typeface="Raleway"/>
              </a:rPr>
              <a:t>“Esto es lo que he aprendido sobre tus necesidades. Aquí están dos kits y yo </a:t>
            </a:r>
            <a:r>
              <a:rPr lang="es-MX" sz="1900">
                <a:solidFill>
                  <a:schemeClr val="dk1"/>
                </a:solidFill>
                <a:latin typeface="Raleway"/>
                <a:ea typeface="Raleway"/>
                <a:cs typeface="Raleway"/>
                <a:sym typeface="Raleway"/>
              </a:rPr>
              <a:t>sé</a:t>
            </a:r>
            <a:r>
              <a:rPr lang="es-MX" sz="1900" b="0" i="0" u="none" strike="noStrike" cap="none">
                <a:solidFill>
                  <a:schemeClr val="dk1"/>
                </a:solidFill>
                <a:latin typeface="Raleway"/>
                <a:ea typeface="Raleway"/>
                <a:cs typeface="Raleway"/>
                <a:sym typeface="Raleway"/>
              </a:rPr>
              <a:t> muy bien como usarlos. Escoge uno y compartiré mis conocimientos contigo”.</a:t>
            </a:r>
            <a:endParaRPr sz="1900" b="0" i="0" u="none" strike="noStrike" cap="none">
              <a:solidFill>
                <a:srgbClr val="000000"/>
              </a:solidFill>
              <a:latin typeface="Raleway"/>
              <a:ea typeface="Raleway"/>
              <a:cs typeface="Raleway"/>
              <a:sym typeface="Raleway"/>
            </a:endParaRPr>
          </a:p>
          <a:p>
            <a:pPr marL="0" marR="0" lvl="0" indent="0" algn="ctr" rtl="0">
              <a:lnSpc>
                <a:spcPct val="100000"/>
              </a:lnSpc>
              <a:spcBef>
                <a:spcPts val="1000"/>
              </a:spcBef>
              <a:spcAft>
                <a:spcPts val="0"/>
              </a:spcAft>
              <a:buClr>
                <a:schemeClr val="dk1"/>
              </a:buClr>
              <a:buSzPts val="1900"/>
              <a:buFont typeface="Arial"/>
              <a:buNone/>
            </a:pPr>
            <a:endParaRPr sz="1900" b="0" i="0" u="none" strike="noStrike" cap="none">
              <a:solidFill>
                <a:schemeClr val="dk1"/>
              </a:solidFill>
              <a:latin typeface="Raleway"/>
              <a:ea typeface="Raleway"/>
              <a:cs typeface="Raleway"/>
              <a:sym typeface="Raleway"/>
            </a:endParaRPr>
          </a:p>
        </p:txBody>
      </p:sp>
      <p:pic>
        <p:nvPicPr>
          <p:cNvPr id="283" name="Google Shape;283;p15"/>
          <p:cNvPicPr preferRelativeResize="0"/>
          <p:nvPr/>
        </p:nvPicPr>
        <p:blipFill rotWithShape="1">
          <a:blip r:embed="rId4">
            <a:alphaModFix/>
          </a:blip>
          <a:srcRect/>
          <a:stretch/>
        </p:blipFill>
        <p:spPr>
          <a:xfrm>
            <a:off x="978255" y="1064228"/>
            <a:ext cx="1168598" cy="1162348"/>
          </a:xfrm>
          <a:prstGeom prst="rect">
            <a:avLst/>
          </a:prstGeom>
          <a:noFill/>
          <a:ln>
            <a:noFill/>
          </a:ln>
        </p:spPr>
      </p:pic>
      <p:pic>
        <p:nvPicPr>
          <p:cNvPr id="284" name="Google Shape;284;p15"/>
          <p:cNvPicPr preferRelativeResize="0"/>
          <p:nvPr/>
        </p:nvPicPr>
        <p:blipFill rotWithShape="1">
          <a:blip r:embed="rId5">
            <a:alphaModFix/>
          </a:blip>
          <a:srcRect/>
          <a:stretch/>
        </p:blipFill>
        <p:spPr>
          <a:xfrm>
            <a:off x="3768196" y="1064228"/>
            <a:ext cx="1162348" cy="1162348"/>
          </a:xfrm>
          <a:prstGeom prst="rect">
            <a:avLst/>
          </a:prstGeom>
          <a:noFill/>
          <a:ln>
            <a:noFill/>
          </a:ln>
        </p:spPr>
      </p:pic>
      <p:pic>
        <p:nvPicPr>
          <p:cNvPr id="285" name="Google Shape;285;p15"/>
          <p:cNvPicPr preferRelativeResize="0"/>
          <p:nvPr/>
        </p:nvPicPr>
        <p:blipFill rotWithShape="1">
          <a:blip r:embed="rId6">
            <a:alphaModFix/>
          </a:blip>
          <a:srcRect/>
          <a:stretch/>
        </p:blipFill>
        <p:spPr>
          <a:xfrm>
            <a:off x="6589339" y="1108937"/>
            <a:ext cx="1504282" cy="1117639"/>
          </a:xfrm>
          <a:prstGeom prst="rect">
            <a:avLst/>
          </a:prstGeom>
          <a:noFill/>
          <a:ln>
            <a:noFill/>
          </a:ln>
        </p:spPr>
      </p:pic>
      <p:pic>
        <p:nvPicPr>
          <p:cNvPr id="286" name="Google Shape;286;p15"/>
          <p:cNvPicPr preferRelativeResize="0"/>
          <p:nvPr/>
        </p:nvPicPr>
        <p:blipFill rotWithShape="1">
          <a:blip r:embed="rId7">
            <a:alphaModFix/>
          </a:blip>
          <a:srcRect/>
          <a:stretch/>
        </p:blipFill>
        <p:spPr>
          <a:xfrm>
            <a:off x="9921574" y="1064228"/>
            <a:ext cx="935811" cy="1168194"/>
          </a:xfrm>
          <a:prstGeom prst="rect">
            <a:avLst/>
          </a:prstGeom>
          <a:noFill/>
          <a:ln>
            <a:noFill/>
          </a:ln>
        </p:spPr>
      </p:pic>
      <p:cxnSp>
        <p:nvCxnSpPr>
          <p:cNvPr id="287" name="Google Shape;287;p15"/>
          <p:cNvCxnSpPr/>
          <p:nvPr/>
        </p:nvCxnSpPr>
        <p:spPr>
          <a:xfrm>
            <a:off x="2912164" y="1064228"/>
            <a:ext cx="0" cy="5386268"/>
          </a:xfrm>
          <a:prstGeom prst="straightConnector1">
            <a:avLst/>
          </a:prstGeom>
          <a:noFill/>
          <a:ln w="28575" cap="flat" cmpd="sng">
            <a:solidFill>
              <a:srgbClr val="D1DDD6"/>
            </a:solidFill>
            <a:prstDash val="solid"/>
            <a:round/>
            <a:headEnd type="none" w="sm" len="sm"/>
            <a:tailEnd type="none" w="sm" len="sm"/>
          </a:ln>
        </p:spPr>
      </p:cxnSp>
      <p:cxnSp>
        <p:nvCxnSpPr>
          <p:cNvPr id="288" name="Google Shape;288;p15"/>
          <p:cNvCxnSpPr/>
          <p:nvPr/>
        </p:nvCxnSpPr>
        <p:spPr>
          <a:xfrm>
            <a:off x="5884532" y="1064228"/>
            <a:ext cx="0" cy="5386268"/>
          </a:xfrm>
          <a:prstGeom prst="straightConnector1">
            <a:avLst/>
          </a:prstGeom>
          <a:noFill/>
          <a:ln w="28575" cap="flat" cmpd="sng">
            <a:solidFill>
              <a:srgbClr val="D1DDD6"/>
            </a:solidFill>
            <a:prstDash val="solid"/>
            <a:round/>
            <a:headEnd type="none" w="sm" len="sm"/>
            <a:tailEnd type="none" w="sm" len="sm"/>
          </a:ln>
        </p:spPr>
      </p:cxnSp>
      <p:cxnSp>
        <p:nvCxnSpPr>
          <p:cNvPr id="289" name="Google Shape;289;p15"/>
          <p:cNvCxnSpPr/>
          <p:nvPr/>
        </p:nvCxnSpPr>
        <p:spPr>
          <a:xfrm>
            <a:off x="8744645" y="1064228"/>
            <a:ext cx="0" cy="5386268"/>
          </a:xfrm>
          <a:prstGeom prst="straightConnector1">
            <a:avLst/>
          </a:prstGeom>
          <a:noFill/>
          <a:ln w="28575" cap="flat" cmpd="sng">
            <a:solidFill>
              <a:srgbClr val="D1DDD6"/>
            </a:solidFill>
            <a:prstDash val="solid"/>
            <a:round/>
            <a:headEnd type="none" w="sm" len="sm"/>
            <a:tailEnd type="none" w="sm" len="sm"/>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16"/>
          <p:cNvPicPr preferRelativeResize="0"/>
          <p:nvPr/>
        </p:nvPicPr>
        <p:blipFill rotWithShape="1">
          <a:blip r:embed="rId3">
            <a:alphaModFix/>
          </a:blip>
          <a:srcRect/>
          <a:stretch/>
        </p:blipFill>
        <p:spPr>
          <a:xfrm>
            <a:off x="-1" y="0"/>
            <a:ext cx="12192000" cy="6858000"/>
          </a:xfrm>
          <a:prstGeom prst="rect">
            <a:avLst/>
          </a:prstGeom>
          <a:noFill/>
          <a:ln>
            <a:noFill/>
          </a:ln>
        </p:spPr>
      </p:pic>
      <p:sp>
        <p:nvSpPr>
          <p:cNvPr id="295" name="Google Shape;295;p16"/>
          <p:cNvSpPr txBox="1">
            <a:spLocks noGrp="1"/>
          </p:cNvSpPr>
          <p:nvPr>
            <p:ph type="title"/>
          </p:nvPr>
        </p:nvSpPr>
        <p:spPr>
          <a:xfrm>
            <a:off x="838200" y="30549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a:solidFill>
                  <a:srgbClr val="154844"/>
                </a:solidFill>
                <a:latin typeface="Arial"/>
                <a:ea typeface="Arial"/>
                <a:cs typeface="Arial"/>
                <a:sym typeface="Arial"/>
              </a:rPr>
              <a:t>Involucra y/o consigue el apoyo de tu pareja o familia.</a:t>
            </a:r>
            <a:endParaRPr>
              <a:solidFill>
                <a:srgbClr val="154844"/>
              </a:solidFill>
              <a:latin typeface="Arial"/>
              <a:ea typeface="Arial"/>
              <a:cs typeface="Arial"/>
              <a:sym typeface="Arial"/>
            </a:endParaRPr>
          </a:p>
        </p:txBody>
      </p:sp>
      <p:sp>
        <p:nvSpPr>
          <p:cNvPr id="296" name="Google Shape;296;p16"/>
          <p:cNvSpPr txBox="1">
            <a:spLocks noGrp="1"/>
          </p:cNvSpPr>
          <p:nvPr>
            <p:ph type="body" idx="1"/>
          </p:nvPr>
        </p:nvSpPr>
        <p:spPr>
          <a:xfrm>
            <a:off x="636104" y="1808924"/>
            <a:ext cx="10717696" cy="4514988"/>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chemeClr val="dk1"/>
              </a:buClr>
              <a:buSzPts val="2800"/>
              <a:buChar char="•"/>
            </a:pPr>
            <a:r>
              <a:rPr lang="es-MX" sz="2400">
                <a:solidFill>
                  <a:srgbClr val="3F3F3F"/>
                </a:solidFill>
                <a:latin typeface="Raleway"/>
                <a:ea typeface="Raleway"/>
                <a:cs typeface="Raleway"/>
                <a:sym typeface="Raleway"/>
              </a:rPr>
              <a:t>Esto se vuelve básico cuando tu quieres desarrollar el negocio, ya sea por la visión complementaria que pueden darte a conocer tus sueños y objetivos así como comprender que todos pueden colaborar en este nuevo proyecto.</a:t>
            </a:r>
            <a:endParaRPr/>
          </a:p>
          <a:p>
            <a:pPr marL="228600" lvl="0" indent="-50800" algn="just" rtl="0">
              <a:lnSpc>
                <a:spcPct val="100000"/>
              </a:lnSpc>
              <a:spcBef>
                <a:spcPts val="0"/>
              </a:spcBef>
              <a:spcAft>
                <a:spcPts val="0"/>
              </a:spcAft>
              <a:buClr>
                <a:schemeClr val="dk1"/>
              </a:buClr>
              <a:buSzPts val="2800"/>
              <a:buNone/>
            </a:pPr>
            <a:endParaRPr sz="2400">
              <a:solidFill>
                <a:srgbClr val="3F3F3F"/>
              </a:solidFill>
              <a:latin typeface="Raleway"/>
              <a:ea typeface="Raleway"/>
              <a:cs typeface="Raleway"/>
              <a:sym typeface="Raleway"/>
            </a:endParaRPr>
          </a:p>
          <a:p>
            <a:pPr marL="228600" lvl="0" indent="-228600" algn="just" rtl="0">
              <a:lnSpc>
                <a:spcPct val="100000"/>
              </a:lnSpc>
              <a:spcBef>
                <a:spcPts val="1000"/>
              </a:spcBef>
              <a:spcAft>
                <a:spcPts val="0"/>
              </a:spcAft>
              <a:buSzPts val="2800"/>
              <a:buChar char="•"/>
            </a:pPr>
            <a:r>
              <a:rPr lang="es-MX" sz="2400">
                <a:solidFill>
                  <a:srgbClr val="3F3F3F"/>
                </a:solidFill>
                <a:latin typeface="Raleway"/>
                <a:ea typeface="Raleway"/>
                <a:cs typeface="Raleway"/>
                <a:sym typeface="Raleway"/>
              </a:rPr>
              <a:t>No siempre los esposos harán dōTERRA con nosostros de forma activa pero pueden apoyar desde muchas otras áreas.</a:t>
            </a:r>
            <a:endParaRPr/>
          </a:p>
          <a:p>
            <a:pPr marL="228600" lvl="0" indent="-50800" algn="just" rtl="0">
              <a:lnSpc>
                <a:spcPct val="100000"/>
              </a:lnSpc>
              <a:spcBef>
                <a:spcPts val="1000"/>
              </a:spcBef>
              <a:spcAft>
                <a:spcPts val="0"/>
              </a:spcAft>
              <a:buClr>
                <a:schemeClr val="dk1"/>
              </a:buClr>
              <a:buSzPts val="2800"/>
              <a:buNone/>
            </a:pPr>
            <a:endParaRPr sz="2400">
              <a:solidFill>
                <a:srgbClr val="3F3F3F"/>
              </a:solidFill>
              <a:latin typeface="Raleway"/>
              <a:ea typeface="Raleway"/>
              <a:cs typeface="Raleway"/>
              <a:sym typeface="Raleway"/>
            </a:endParaRPr>
          </a:p>
          <a:p>
            <a:pPr marL="228600" lvl="0" indent="-228600" algn="just" rtl="0">
              <a:lnSpc>
                <a:spcPct val="100000"/>
              </a:lnSpc>
              <a:spcBef>
                <a:spcPts val="1000"/>
              </a:spcBef>
              <a:spcAft>
                <a:spcPts val="0"/>
              </a:spcAft>
              <a:buClr>
                <a:schemeClr val="dk1"/>
              </a:buClr>
              <a:buSzPts val="2800"/>
              <a:buChar char="•"/>
            </a:pPr>
            <a:r>
              <a:rPr lang="es-MX" sz="2400">
                <a:solidFill>
                  <a:srgbClr val="3F3F3F"/>
                </a:solidFill>
                <a:latin typeface="Raleway"/>
                <a:ea typeface="Raleway"/>
                <a:cs typeface="Raleway"/>
                <a:sym typeface="Raleway"/>
              </a:rPr>
              <a:t>Muchas veces serán ellos los que te animen a seguir si has logrado compartirles lo que te motiva a apasionarte con este estilo de vida y proyecto de negocio.</a:t>
            </a:r>
            <a:endParaRPr sz="2400">
              <a:solidFill>
                <a:srgbClr val="3F3F3F"/>
              </a:solidFill>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59"/>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302" name="Google Shape;302;p59"/>
          <p:cNvSpPr txBox="1">
            <a:spLocks noGrp="1"/>
          </p:cNvSpPr>
          <p:nvPr>
            <p:ph type="body" idx="1"/>
          </p:nvPr>
        </p:nvSpPr>
        <p:spPr>
          <a:xfrm>
            <a:off x="6341164" y="1937538"/>
            <a:ext cx="5327375" cy="4453321"/>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Clr>
                <a:schemeClr val="lt1"/>
              </a:buClr>
              <a:buSzPts val="2800"/>
              <a:buChar char="•"/>
            </a:pPr>
            <a:r>
              <a:rPr lang="es-MX" sz="2400">
                <a:solidFill>
                  <a:schemeClr val="lt1"/>
                </a:solidFill>
                <a:latin typeface="Raleway"/>
                <a:ea typeface="Raleway"/>
                <a:cs typeface="Raleway"/>
                <a:sym typeface="Raleway"/>
              </a:rPr>
              <a:t>Escucha constantemente que te dices respecto a tu desempeño en dōTERRA, es muy importante identificar esos pensamientos que te autosabotean.</a:t>
            </a:r>
            <a:endParaRPr/>
          </a:p>
          <a:p>
            <a:pPr marL="457200" lvl="0" indent="-279400" algn="l" rtl="0">
              <a:lnSpc>
                <a:spcPct val="100000"/>
              </a:lnSpc>
              <a:spcBef>
                <a:spcPts val="0"/>
              </a:spcBef>
              <a:spcAft>
                <a:spcPts val="0"/>
              </a:spcAft>
              <a:buClr>
                <a:schemeClr val="dk1"/>
              </a:buClr>
              <a:buSzPts val="2800"/>
              <a:buNone/>
            </a:pPr>
            <a:endParaRPr sz="2400">
              <a:solidFill>
                <a:schemeClr val="lt1"/>
              </a:solidFill>
              <a:latin typeface="Raleway"/>
              <a:ea typeface="Raleway"/>
              <a:cs typeface="Raleway"/>
              <a:sym typeface="Raleway"/>
            </a:endParaRPr>
          </a:p>
          <a:p>
            <a:pPr marL="457200" lvl="0" indent="-457200" algn="l" rtl="0">
              <a:lnSpc>
                <a:spcPct val="100000"/>
              </a:lnSpc>
              <a:spcBef>
                <a:spcPts val="1000"/>
              </a:spcBef>
              <a:spcAft>
                <a:spcPts val="0"/>
              </a:spcAft>
              <a:buClr>
                <a:schemeClr val="lt1"/>
              </a:buClr>
              <a:buSzPts val="2800"/>
              <a:buChar char="•"/>
            </a:pPr>
            <a:r>
              <a:rPr lang="es-MX" sz="2400">
                <a:solidFill>
                  <a:schemeClr val="lt1"/>
                </a:solidFill>
                <a:latin typeface="Raleway"/>
                <a:ea typeface="Raleway"/>
                <a:cs typeface="Raleway"/>
                <a:sym typeface="Raleway"/>
              </a:rPr>
              <a:t>Enfócate siempre en lo bueno.</a:t>
            </a:r>
            <a:endParaRPr/>
          </a:p>
          <a:p>
            <a:pPr marL="457200" lvl="0" indent="-279400" algn="l" rtl="0">
              <a:lnSpc>
                <a:spcPct val="100000"/>
              </a:lnSpc>
              <a:spcBef>
                <a:spcPts val="1000"/>
              </a:spcBef>
              <a:spcAft>
                <a:spcPts val="0"/>
              </a:spcAft>
              <a:buClr>
                <a:schemeClr val="dk1"/>
              </a:buClr>
              <a:buSzPts val="2800"/>
              <a:buNone/>
            </a:pPr>
            <a:endParaRPr sz="2400">
              <a:solidFill>
                <a:schemeClr val="lt1"/>
              </a:solidFill>
              <a:latin typeface="Raleway"/>
              <a:ea typeface="Raleway"/>
              <a:cs typeface="Raleway"/>
              <a:sym typeface="Raleway"/>
            </a:endParaRPr>
          </a:p>
          <a:p>
            <a:pPr marL="457200" lvl="0" indent="-457200" algn="l" rtl="0">
              <a:lnSpc>
                <a:spcPct val="100000"/>
              </a:lnSpc>
              <a:spcBef>
                <a:spcPts val="1000"/>
              </a:spcBef>
              <a:spcAft>
                <a:spcPts val="0"/>
              </a:spcAft>
              <a:buClr>
                <a:schemeClr val="lt1"/>
              </a:buClr>
              <a:buSzPts val="2800"/>
              <a:buChar char="•"/>
            </a:pPr>
            <a:r>
              <a:rPr lang="es-MX" sz="2400">
                <a:solidFill>
                  <a:schemeClr val="lt1"/>
                </a:solidFill>
                <a:latin typeface="Raleway"/>
                <a:ea typeface="Raleway"/>
                <a:cs typeface="Raleway"/>
                <a:sym typeface="Raleway"/>
              </a:rPr>
              <a:t>Celebra tus éxitos y analiza qué pasos sigues cuando todo fluye y culmina en un cierre efectivo.</a:t>
            </a:r>
            <a:endParaRPr/>
          </a:p>
        </p:txBody>
      </p:sp>
      <p:sp>
        <p:nvSpPr>
          <p:cNvPr id="303" name="Google Shape;303;p59"/>
          <p:cNvSpPr txBox="1">
            <a:spLocks noGrp="1"/>
          </p:cNvSpPr>
          <p:nvPr>
            <p:ph type="title"/>
          </p:nvPr>
        </p:nvSpPr>
        <p:spPr>
          <a:xfrm>
            <a:off x="6801679" y="397568"/>
            <a:ext cx="4866860" cy="12821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s-MX" sz="4000">
                <a:solidFill>
                  <a:schemeClr val="lt1"/>
                </a:solidFill>
                <a:latin typeface="Arial"/>
                <a:ea typeface="Arial"/>
                <a:cs typeface="Arial"/>
                <a:sym typeface="Arial"/>
              </a:rPr>
              <a:t>¿Qué te dices cuando te hablas?</a:t>
            </a:r>
            <a:endParaRPr sz="400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97" name="Google Shape;97;p2"/>
          <p:cNvSpPr txBox="1">
            <a:spLocks noGrp="1"/>
          </p:cNvSpPr>
          <p:nvPr>
            <p:ph type="title"/>
          </p:nvPr>
        </p:nvSpPr>
        <p:spPr>
          <a:xfrm>
            <a:off x="838200" y="39494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a:solidFill>
                  <a:schemeClr val="lt1"/>
                </a:solidFill>
                <a:latin typeface="Arial"/>
                <a:ea typeface="Arial"/>
                <a:cs typeface="Arial"/>
                <a:sym typeface="Arial"/>
              </a:rPr>
              <a:t>¿Por qué inscribir?</a:t>
            </a:r>
            <a:endParaRPr>
              <a:solidFill>
                <a:schemeClr val="lt1"/>
              </a:solidFill>
              <a:latin typeface="Arial"/>
              <a:ea typeface="Arial"/>
              <a:cs typeface="Arial"/>
              <a:sym typeface="Arial"/>
            </a:endParaRPr>
          </a:p>
        </p:txBody>
      </p:sp>
      <p:sp>
        <p:nvSpPr>
          <p:cNvPr id="98" name="Google Shape;98;p2"/>
          <p:cNvSpPr txBox="1">
            <a:spLocks noGrp="1"/>
          </p:cNvSpPr>
          <p:nvPr>
            <p:ph type="body" idx="1"/>
          </p:nvPr>
        </p:nvSpPr>
        <p:spPr>
          <a:xfrm>
            <a:off x="838200" y="1906129"/>
            <a:ext cx="7391400" cy="4355523"/>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lt1"/>
              </a:buClr>
              <a:buSzPts val="2800"/>
              <a:buChar char="•"/>
            </a:pPr>
            <a:r>
              <a:rPr lang="es-MX">
                <a:solidFill>
                  <a:schemeClr val="lt1"/>
                </a:solidFill>
                <a:latin typeface="Raleway"/>
                <a:ea typeface="Raleway"/>
                <a:cs typeface="Raleway"/>
                <a:sym typeface="Raleway"/>
              </a:rPr>
              <a:t>Es la base de tu negocio.</a:t>
            </a:r>
            <a:endParaRPr/>
          </a:p>
          <a:p>
            <a:pPr marL="228600" lvl="0" indent="-50800" algn="just" rtl="0">
              <a:lnSpc>
                <a:spcPct val="90000"/>
              </a:lnSpc>
              <a:spcBef>
                <a:spcPts val="0"/>
              </a:spcBef>
              <a:spcAft>
                <a:spcPts val="0"/>
              </a:spcAft>
              <a:buClr>
                <a:schemeClr val="dk1"/>
              </a:buClr>
              <a:buSzPts val="2800"/>
              <a:buNone/>
            </a:pPr>
            <a:endParaRPr>
              <a:solidFill>
                <a:schemeClr val="lt1"/>
              </a:solidFill>
              <a:latin typeface="Raleway"/>
              <a:ea typeface="Raleway"/>
              <a:cs typeface="Raleway"/>
              <a:sym typeface="Raleway"/>
            </a:endParaRPr>
          </a:p>
          <a:p>
            <a:pPr marL="228600" lvl="0" indent="-228600" algn="just" rtl="0">
              <a:lnSpc>
                <a:spcPct val="90000"/>
              </a:lnSpc>
              <a:spcBef>
                <a:spcPts val="1000"/>
              </a:spcBef>
              <a:spcAft>
                <a:spcPts val="0"/>
              </a:spcAft>
              <a:buClr>
                <a:schemeClr val="lt1"/>
              </a:buClr>
              <a:buSzPts val="2800"/>
              <a:buChar char="•"/>
            </a:pPr>
            <a:r>
              <a:rPr lang="es-MX">
                <a:solidFill>
                  <a:schemeClr val="lt1"/>
                </a:solidFill>
                <a:latin typeface="Raleway"/>
                <a:ea typeface="Raleway"/>
                <a:cs typeface="Raleway"/>
                <a:sym typeface="Raleway"/>
              </a:rPr>
              <a:t>Es la única manera de generar y aumentar tus ingresos.</a:t>
            </a:r>
            <a:endParaRPr/>
          </a:p>
          <a:p>
            <a:pPr marL="228600" lvl="0" indent="-50800" algn="just" rtl="0">
              <a:lnSpc>
                <a:spcPct val="90000"/>
              </a:lnSpc>
              <a:spcBef>
                <a:spcPts val="1000"/>
              </a:spcBef>
              <a:spcAft>
                <a:spcPts val="0"/>
              </a:spcAft>
              <a:buClr>
                <a:schemeClr val="dk1"/>
              </a:buClr>
              <a:buSzPts val="2800"/>
              <a:buNone/>
            </a:pPr>
            <a:endParaRPr>
              <a:solidFill>
                <a:schemeClr val="lt1"/>
              </a:solidFill>
              <a:latin typeface="Raleway"/>
              <a:ea typeface="Raleway"/>
              <a:cs typeface="Raleway"/>
              <a:sym typeface="Raleway"/>
            </a:endParaRPr>
          </a:p>
          <a:p>
            <a:pPr marL="228600" lvl="0" indent="-228600" algn="just" rtl="0">
              <a:lnSpc>
                <a:spcPct val="90000"/>
              </a:lnSpc>
              <a:spcBef>
                <a:spcPts val="1000"/>
              </a:spcBef>
              <a:spcAft>
                <a:spcPts val="0"/>
              </a:spcAft>
              <a:buClr>
                <a:schemeClr val="lt1"/>
              </a:buClr>
              <a:buSzPts val="2800"/>
              <a:buChar char="•"/>
            </a:pPr>
            <a:r>
              <a:rPr lang="es-MX">
                <a:solidFill>
                  <a:schemeClr val="lt1"/>
                </a:solidFill>
                <a:latin typeface="Raleway"/>
                <a:ea typeface="Raleway"/>
                <a:cs typeface="Raleway"/>
                <a:sym typeface="Raleway"/>
              </a:rPr>
              <a:t>Encontrarás siempre nuevas posibilidades para reclutar y crecer.</a:t>
            </a:r>
            <a:endParaRPr/>
          </a:p>
          <a:p>
            <a:pPr marL="228600" lvl="0" indent="-50800" algn="just" rtl="0">
              <a:lnSpc>
                <a:spcPct val="90000"/>
              </a:lnSpc>
              <a:spcBef>
                <a:spcPts val="1000"/>
              </a:spcBef>
              <a:spcAft>
                <a:spcPts val="0"/>
              </a:spcAft>
              <a:buClr>
                <a:schemeClr val="dk1"/>
              </a:buClr>
              <a:buSzPts val="2800"/>
              <a:buNone/>
            </a:pPr>
            <a:endParaRPr>
              <a:solidFill>
                <a:schemeClr val="lt1"/>
              </a:solidFill>
              <a:latin typeface="Raleway"/>
              <a:ea typeface="Raleway"/>
              <a:cs typeface="Raleway"/>
              <a:sym typeface="Raleway"/>
            </a:endParaRPr>
          </a:p>
          <a:p>
            <a:pPr marL="228600" lvl="0" indent="-228600" algn="just" rtl="0">
              <a:lnSpc>
                <a:spcPct val="90000"/>
              </a:lnSpc>
              <a:spcBef>
                <a:spcPts val="1000"/>
              </a:spcBef>
              <a:spcAft>
                <a:spcPts val="0"/>
              </a:spcAft>
              <a:buClr>
                <a:schemeClr val="lt1"/>
              </a:buClr>
              <a:buSzPts val="2800"/>
              <a:buChar char="•"/>
            </a:pPr>
            <a:r>
              <a:rPr lang="es-MX">
                <a:solidFill>
                  <a:schemeClr val="lt1"/>
                </a:solidFill>
                <a:latin typeface="Raleway"/>
                <a:ea typeface="Raleway"/>
                <a:cs typeface="Raleway"/>
                <a:sym typeface="Raleway"/>
              </a:rPr>
              <a:t>No hay límites geográficos. </a:t>
            </a:r>
            <a:endParaRPr>
              <a:solidFill>
                <a:schemeClr val="lt1"/>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6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09" name="Google Shape;309;p60"/>
          <p:cNvSpPr txBox="1">
            <a:spLocks noGrp="1"/>
          </p:cNvSpPr>
          <p:nvPr>
            <p:ph type="title"/>
          </p:nvPr>
        </p:nvSpPr>
        <p:spPr>
          <a:xfrm>
            <a:off x="653718" y="155943"/>
            <a:ext cx="10969487" cy="9683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sz="4200">
                <a:solidFill>
                  <a:srgbClr val="154844"/>
                </a:solidFill>
                <a:latin typeface="Arial"/>
                <a:ea typeface="Arial"/>
                <a:cs typeface="Arial"/>
                <a:sym typeface="Arial"/>
              </a:rPr>
              <a:t>Elementos para una inscripción efectiva</a:t>
            </a:r>
            <a:endParaRPr sz="4200">
              <a:solidFill>
                <a:srgbClr val="154844"/>
              </a:solidFill>
              <a:latin typeface="Arial"/>
              <a:ea typeface="Arial"/>
              <a:cs typeface="Arial"/>
              <a:sym typeface="Arial"/>
            </a:endParaRPr>
          </a:p>
        </p:txBody>
      </p:sp>
      <p:grpSp>
        <p:nvGrpSpPr>
          <p:cNvPr id="310" name="Google Shape;310;p60"/>
          <p:cNvGrpSpPr/>
          <p:nvPr/>
        </p:nvGrpSpPr>
        <p:grpSpPr>
          <a:xfrm>
            <a:off x="1013792" y="1472221"/>
            <a:ext cx="10351424" cy="4888824"/>
            <a:chOff x="-2140308" y="1277400"/>
            <a:chExt cx="8968234" cy="4325981"/>
          </a:xfrm>
        </p:grpSpPr>
        <p:sp>
          <p:nvSpPr>
            <p:cNvPr id="311" name="Google Shape;311;p60"/>
            <p:cNvSpPr/>
            <p:nvPr/>
          </p:nvSpPr>
          <p:spPr>
            <a:xfrm>
              <a:off x="-2140308" y="2929745"/>
              <a:ext cx="7217565" cy="2673636"/>
            </a:xfrm>
            <a:prstGeom prst="roundRect">
              <a:avLst>
                <a:gd name="adj" fmla="val 10000"/>
              </a:avLst>
            </a:prstGeom>
            <a:solidFill>
              <a:srgbClr val="E7EDEA">
                <a:alpha val="8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312" name="Google Shape;312;p60"/>
            <p:cNvSpPr txBox="1"/>
            <p:nvPr/>
          </p:nvSpPr>
          <p:spPr>
            <a:xfrm>
              <a:off x="-1941245" y="3680127"/>
              <a:ext cx="5686465" cy="981054"/>
            </a:xfrm>
            <a:prstGeom prst="rect">
              <a:avLst/>
            </a:prstGeom>
            <a:noFill/>
            <a:ln>
              <a:noFill/>
            </a:ln>
          </p:spPr>
          <p:txBody>
            <a:bodyPr spcFirstLastPara="1" wrap="square" lIns="41900" tIns="41900" rIns="41900" bIns="41900" anchor="t" anchorCtr="0">
              <a:noAutofit/>
            </a:bodyPr>
            <a:lstStyle/>
            <a:p>
              <a:pPr marL="171450" marR="0" lvl="1" indent="-171450" algn="just" rtl="0">
                <a:lnSpc>
                  <a:spcPct val="100000"/>
                </a:lnSpc>
                <a:spcBef>
                  <a:spcPts val="0"/>
                </a:spcBef>
                <a:spcAft>
                  <a:spcPts val="0"/>
                </a:spcAft>
                <a:buClr>
                  <a:schemeClr val="dk1"/>
                </a:buClr>
                <a:buSzPts val="1200"/>
                <a:buFont typeface="Arial"/>
                <a:buChar char="•"/>
              </a:pPr>
              <a:r>
                <a:rPr lang="es-MX" sz="1800" b="0" i="0" u="none" strike="noStrike" cap="none">
                  <a:solidFill>
                    <a:schemeClr val="dk1"/>
                  </a:solidFill>
                  <a:latin typeface="Raleway"/>
                  <a:ea typeface="Raleway"/>
                  <a:cs typeface="Raleway"/>
                  <a:sym typeface="Raleway"/>
                </a:rPr>
                <a:t>Se rápido:</a:t>
              </a:r>
              <a:endParaRPr sz="1800" b="0" i="0" u="none" strike="noStrike" cap="none">
                <a:solidFill>
                  <a:srgbClr val="000000"/>
                </a:solidFill>
                <a:latin typeface="Raleway"/>
                <a:ea typeface="Raleway"/>
                <a:cs typeface="Raleway"/>
                <a:sym typeface="Raleway"/>
              </a:endParaRPr>
            </a:p>
            <a:p>
              <a:pPr marL="171450" marR="0" lvl="1" indent="-171450" algn="just" rtl="0">
                <a:lnSpc>
                  <a:spcPct val="100000"/>
                </a:lnSpc>
                <a:spcBef>
                  <a:spcPts val="0"/>
                </a:spcBef>
                <a:spcAft>
                  <a:spcPts val="0"/>
                </a:spcAft>
                <a:buClr>
                  <a:schemeClr val="dk1"/>
                </a:buClr>
                <a:buSzPts val="1200"/>
                <a:buFont typeface="Arial"/>
                <a:buChar char="•"/>
              </a:pPr>
              <a:r>
                <a:rPr lang="es-MX" sz="1800" b="0" i="0" u="none" strike="noStrike" cap="none">
                  <a:solidFill>
                    <a:schemeClr val="dk1"/>
                  </a:solidFill>
                  <a:latin typeface="Raleway"/>
                  <a:ea typeface="Raleway"/>
                  <a:cs typeface="Raleway"/>
                  <a:sym typeface="Raleway"/>
                </a:rPr>
                <a:t>Ten a la mano las promociones de su mercado y los paquetes de inscripción.</a:t>
              </a:r>
              <a:endParaRPr sz="1800" b="0" i="0" u="none" strike="noStrike" cap="none">
                <a:solidFill>
                  <a:srgbClr val="000000"/>
                </a:solidFill>
                <a:latin typeface="Raleway"/>
                <a:ea typeface="Raleway"/>
                <a:cs typeface="Raleway"/>
                <a:sym typeface="Raleway"/>
              </a:endParaRPr>
            </a:p>
          </p:txBody>
        </p:sp>
        <p:sp>
          <p:nvSpPr>
            <p:cNvPr id="313" name="Google Shape;313;p60"/>
            <p:cNvSpPr/>
            <p:nvPr/>
          </p:nvSpPr>
          <p:spPr>
            <a:xfrm>
              <a:off x="3818526" y="1277401"/>
              <a:ext cx="1473304" cy="1473304"/>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548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314" name="Google Shape;314;p60"/>
            <p:cNvSpPr txBox="1"/>
            <p:nvPr/>
          </p:nvSpPr>
          <p:spPr>
            <a:xfrm>
              <a:off x="4079401" y="1722121"/>
              <a:ext cx="1187493" cy="678314"/>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400" b="0" i="0" u="none" strike="noStrike" cap="none">
                  <a:solidFill>
                    <a:schemeClr val="lt1"/>
                  </a:solidFill>
                  <a:latin typeface="Raleway"/>
                  <a:ea typeface="Raleway"/>
                  <a:cs typeface="Raleway"/>
                  <a:sym typeface="Raleway"/>
                </a:rPr>
                <a:t>Proceso</a:t>
              </a:r>
              <a:endParaRPr sz="1400" b="0" i="0" u="none" strike="noStrike" cap="none">
                <a:solidFill>
                  <a:srgbClr val="000000"/>
                </a:solidFill>
                <a:latin typeface="Raleway"/>
                <a:ea typeface="Raleway"/>
                <a:cs typeface="Raleway"/>
                <a:sym typeface="Raleway"/>
              </a:endParaRPr>
            </a:p>
          </p:txBody>
        </p:sp>
        <p:sp>
          <p:nvSpPr>
            <p:cNvPr id="315" name="Google Shape;315;p60"/>
            <p:cNvSpPr/>
            <p:nvPr/>
          </p:nvSpPr>
          <p:spPr>
            <a:xfrm rot="5400000">
              <a:off x="5354622" y="1277400"/>
              <a:ext cx="1473304" cy="1473304"/>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548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316" name="Google Shape;316;p60"/>
            <p:cNvSpPr txBox="1"/>
            <p:nvPr/>
          </p:nvSpPr>
          <p:spPr>
            <a:xfrm>
              <a:off x="5347487" y="1695297"/>
              <a:ext cx="1284127" cy="746366"/>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400" b="0" i="0" u="none" strike="noStrike" cap="none">
                  <a:solidFill>
                    <a:schemeClr val="lt1"/>
                  </a:solidFill>
                  <a:latin typeface="Raleway"/>
                  <a:ea typeface="Raleway"/>
                  <a:cs typeface="Raleway"/>
                  <a:sym typeface="Raleway"/>
                </a:rPr>
                <a:t>Beneficios Estratégicos</a:t>
              </a:r>
              <a:endParaRPr sz="1400" b="0" i="0" u="none" strike="noStrike" cap="none">
                <a:solidFill>
                  <a:srgbClr val="000000"/>
                </a:solidFill>
                <a:latin typeface="Raleway"/>
                <a:ea typeface="Raleway"/>
                <a:cs typeface="Raleway"/>
                <a:sym typeface="Raleway"/>
              </a:endParaRPr>
            </a:p>
          </p:txBody>
        </p:sp>
        <p:sp>
          <p:nvSpPr>
            <p:cNvPr id="317" name="Google Shape;317;p60"/>
            <p:cNvSpPr/>
            <p:nvPr/>
          </p:nvSpPr>
          <p:spPr>
            <a:xfrm rot="10800000">
              <a:off x="5354613" y="2796422"/>
              <a:ext cx="1473304" cy="1473304"/>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548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318" name="Google Shape;318;p60"/>
            <p:cNvSpPr txBox="1"/>
            <p:nvPr/>
          </p:nvSpPr>
          <p:spPr>
            <a:xfrm>
              <a:off x="5406799" y="3123196"/>
              <a:ext cx="1284128" cy="635673"/>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400" b="0" i="0" u="none" strike="noStrike" cap="none">
                  <a:solidFill>
                    <a:schemeClr val="lt1"/>
                  </a:solidFill>
                  <a:latin typeface="Raleway"/>
                  <a:ea typeface="Raleway"/>
                  <a:cs typeface="Raleway"/>
                  <a:sym typeface="Raleway"/>
                </a:rPr>
                <a:t>Mentalidad</a:t>
              </a:r>
              <a:endParaRPr sz="1400" b="0" i="0" u="none" strike="noStrike" cap="none">
                <a:solidFill>
                  <a:srgbClr val="000000"/>
                </a:solidFill>
                <a:latin typeface="Raleway"/>
                <a:ea typeface="Raleway"/>
                <a:cs typeface="Raleway"/>
                <a:sym typeface="Raleway"/>
              </a:endParaRPr>
            </a:p>
          </p:txBody>
        </p:sp>
        <p:sp>
          <p:nvSpPr>
            <p:cNvPr id="319" name="Google Shape;319;p60"/>
            <p:cNvSpPr/>
            <p:nvPr/>
          </p:nvSpPr>
          <p:spPr>
            <a:xfrm rot="-5400000">
              <a:off x="3818528" y="2796429"/>
              <a:ext cx="1473302" cy="1473302"/>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2D9B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320" name="Google Shape;320;p60"/>
            <p:cNvSpPr txBox="1"/>
            <p:nvPr/>
          </p:nvSpPr>
          <p:spPr>
            <a:xfrm>
              <a:off x="3969303" y="3068160"/>
              <a:ext cx="1360889" cy="756694"/>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400" b="0" i="0" u="none" strike="noStrike" cap="none">
                  <a:solidFill>
                    <a:schemeClr val="lt1"/>
                  </a:solidFill>
                  <a:latin typeface="Arial"/>
                  <a:ea typeface="Arial"/>
                  <a:cs typeface="Arial"/>
                  <a:sym typeface="Arial"/>
                </a:rPr>
                <a:t>Técnica y Herramientas</a:t>
              </a:r>
              <a:endParaRPr sz="1400" b="0" i="0" u="none" strike="noStrike" cap="none">
                <a:solidFill>
                  <a:srgbClr val="000000"/>
                </a:solidFill>
                <a:latin typeface="Arial"/>
                <a:ea typeface="Arial"/>
                <a:cs typeface="Arial"/>
                <a:sym typeface="Arial"/>
              </a:endParaRPr>
            </a:p>
          </p:txBody>
        </p:sp>
        <p:sp>
          <p:nvSpPr>
            <p:cNvPr id="321" name="Google Shape;321;p60"/>
            <p:cNvSpPr/>
            <p:nvPr/>
          </p:nvSpPr>
          <p:spPr>
            <a:xfrm>
              <a:off x="4886383" y="2287580"/>
              <a:ext cx="857015" cy="856862"/>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91A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322" name="Google Shape;322;p60"/>
            <p:cNvSpPr/>
            <p:nvPr/>
          </p:nvSpPr>
          <p:spPr>
            <a:xfrm rot="10800000">
              <a:off x="4887744" y="2400436"/>
              <a:ext cx="857015" cy="856862"/>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91A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grpSp>
      <p:sp>
        <p:nvSpPr>
          <p:cNvPr id="323" name="Google Shape;323;p60"/>
          <p:cNvSpPr txBox="1"/>
          <p:nvPr/>
        </p:nvSpPr>
        <p:spPr>
          <a:xfrm>
            <a:off x="1243556" y="5028580"/>
            <a:ext cx="7960079" cy="1274711"/>
          </a:xfrm>
          <a:prstGeom prst="rect">
            <a:avLst/>
          </a:prstGeom>
          <a:noFill/>
          <a:ln>
            <a:noFill/>
          </a:ln>
        </p:spPr>
        <p:txBody>
          <a:bodyPr spcFirstLastPara="1" wrap="square" lIns="41900" tIns="41900" rIns="41900" bIns="41900" anchor="t" anchorCtr="0">
            <a:noAutofit/>
          </a:bodyPr>
          <a:lstStyle/>
          <a:p>
            <a:pPr marL="171450" marR="0" lvl="1" indent="-171450" algn="just" rtl="0">
              <a:lnSpc>
                <a:spcPct val="100000"/>
              </a:lnSpc>
              <a:spcBef>
                <a:spcPts val="0"/>
              </a:spcBef>
              <a:spcAft>
                <a:spcPts val="0"/>
              </a:spcAft>
              <a:buClr>
                <a:schemeClr val="dk1"/>
              </a:buClr>
              <a:buSzPts val="1200"/>
              <a:buFont typeface="Arial"/>
              <a:buChar char="•"/>
            </a:pPr>
            <a:r>
              <a:rPr lang="es-MX" sz="1800" b="0" i="0" u="none" strike="noStrike" cap="none">
                <a:solidFill>
                  <a:schemeClr val="dk1"/>
                </a:solidFill>
                <a:latin typeface="Raleway"/>
                <a:ea typeface="Raleway"/>
                <a:cs typeface="Raleway"/>
                <a:sym typeface="Raleway"/>
              </a:rPr>
              <a:t>Conoce la lista de teléfonos de call center para diferentes regiones.</a:t>
            </a:r>
            <a:endParaRPr/>
          </a:p>
          <a:p>
            <a:pPr marL="171450" marR="0" lvl="1" indent="-171450" algn="just" rtl="0">
              <a:lnSpc>
                <a:spcPct val="100000"/>
              </a:lnSpc>
              <a:spcBef>
                <a:spcPts val="0"/>
              </a:spcBef>
              <a:spcAft>
                <a:spcPts val="0"/>
              </a:spcAft>
              <a:buClr>
                <a:schemeClr val="dk1"/>
              </a:buClr>
              <a:buSzPts val="1200"/>
              <a:buFont typeface="Arial"/>
              <a:buChar char="•"/>
            </a:pPr>
            <a:r>
              <a:rPr lang="es-MX" sz="1800" b="0" i="0" u="none" strike="noStrike" cap="none">
                <a:solidFill>
                  <a:schemeClr val="dk1"/>
                </a:solidFill>
                <a:latin typeface="Raleway"/>
                <a:ea typeface="Raleway"/>
                <a:cs typeface="Raleway"/>
                <a:sym typeface="Raleway"/>
              </a:rPr>
              <a:t>Genera formularios de Google para contactos de producto y de negocio.</a:t>
            </a:r>
            <a:endParaRPr sz="1800" b="0" i="0" u="none" strike="noStrike" cap="none">
              <a:solidFill>
                <a:srgbClr val="000000"/>
              </a:solidFill>
              <a:latin typeface="Raleway"/>
              <a:ea typeface="Raleway"/>
              <a:cs typeface="Raleway"/>
              <a:sym typeface="Raleway"/>
            </a:endParaRPr>
          </a:p>
          <a:p>
            <a:pPr marL="171450" marR="0" lvl="1" indent="-171450" algn="just" rtl="0">
              <a:lnSpc>
                <a:spcPct val="100000"/>
              </a:lnSpc>
              <a:spcBef>
                <a:spcPts val="0"/>
              </a:spcBef>
              <a:spcAft>
                <a:spcPts val="0"/>
              </a:spcAft>
              <a:buClr>
                <a:schemeClr val="dk1"/>
              </a:buClr>
              <a:buSzPts val="1200"/>
              <a:buFont typeface="Arial"/>
              <a:buChar char="•"/>
            </a:pPr>
            <a:r>
              <a:rPr lang="es-MX" sz="1800" b="0" i="0" u="none" strike="noStrike" cap="none">
                <a:solidFill>
                  <a:schemeClr val="dk1"/>
                </a:solidFill>
                <a:latin typeface="Raleway"/>
                <a:ea typeface="Raleway"/>
                <a:cs typeface="Raleway"/>
                <a:sym typeface="Raleway"/>
              </a:rPr>
              <a:t>Desarrolla tu plan de referidos.</a:t>
            </a:r>
            <a:endParaRPr sz="1800" b="0" i="0" u="none" strike="noStrike" cap="none">
              <a:solidFill>
                <a:srgbClr val="000000"/>
              </a:solidFill>
              <a:latin typeface="Raleway"/>
              <a:ea typeface="Raleway"/>
              <a:cs typeface="Raleway"/>
              <a:sym typeface="Raleway"/>
            </a:endParaRPr>
          </a:p>
          <a:p>
            <a:pPr marL="171450" marR="0" lvl="1" indent="-171450" algn="just" rtl="0">
              <a:lnSpc>
                <a:spcPct val="100000"/>
              </a:lnSpc>
              <a:spcBef>
                <a:spcPts val="0"/>
              </a:spcBef>
              <a:spcAft>
                <a:spcPts val="0"/>
              </a:spcAft>
              <a:buClr>
                <a:schemeClr val="dk1"/>
              </a:buClr>
              <a:buSzPts val="1200"/>
              <a:buFont typeface="Arial"/>
              <a:buChar char="•"/>
            </a:pPr>
            <a:r>
              <a:rPr lang="es-MX" sz="1800" b="0" i="0" u="none" strike="noStrike" cap="none">
                <a:solidFill>
                  <a:schemeClr val="dk1"/>
                </a:solidFill>
                <a:latin typeface="Raleway"/>
                <a:ea typeface="Raleway"/>
                <a:cs typeface="Raleway"/>
                <a:sym typeface="Raleway"/>
              </a:rPr>
              <a:t>Genera el contenido del correo de bienvenida.</a:t>
            </a:r>
            <a:endParaRPr sz="1800" b="0" i="0" u="none" strike="noStrike" cap="none">
              <a:solidFill>
                <a:srgbClr val="000000"/>
              </a:solidFill>
              <a:latin typeface="Raleway"/>
              <a:ea typeface="Raleway"/>
              <a:cs typeface="Raleway"/>
              <a:sym typeface="Raleway"/>
            </a:endParaRPr>
          </a:p>
        </p:txBody>
      </p:sp>
      <p:pic>
        <p:nvPicPr>
          <p:cNvPr id="324" name="Google Shape;324;p60"/>
          <p:cNvPicPr preferRelativeResize="0"/>
          <p:nvPr/>
        </p:nvPicPr>
        <p:blipFill rotWithShape="1">
          <a:blip r:embed="rId4">
            <a:alphaModFix/>
          </a:blip>
          <a:srcRect/>
          <a:stretch/>
        </p:blipFill>
        <p:spPr>
          <a:xfrm>
            <a:off x="1973194" y="1102891"/>
            <a:ext cx="5088737" cy="307683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19"/>
          <p:cNvPicPr preferRelativeResize="0"/>
          <p:nvPr/>
        </p:nvPicPr>
        <p:blipFill rotWithShape="1">
          <a:blip r:embed="rId3">
            <a:alphaModFix/>
          </a:blip>
          <a:srcRect/>
          <a:stretch/>
        </p:blipFill>
        <p:spPr>
          <a:xfrm>
            <a:off x="-1" y="0"/>
            <a:ext cx="12192000" cy="6858000"/>
          </a:xfrm>
          <a:prstGeom prst="rect">
            <a:avLst/>
          </a:prstGeom>
          <a:noFill/>
          <a:ln>
            <a:noFill/>
          </a:ln>
        </p:spPr>
      </p:pic>
      <p:sp>
        <p:nvSpPr>
          <p:cNvPr id="330" name="Google Shape;330;p19"/>
          <p:cNvSpPr txBox="1">
            <a:spLocks noGrp="1"/>
          </p:cNvSpPr>
          <p:nvPr>
            <p:ph type="title"/>
          </p:nvPr>
        </p:nvSpPr>
        <p:spPr>
          <a:xfrm>
            <a:off x="838200" y="29555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a:solidFill>
                  <a:srgbClr val="154844"/>
                </a:solidFill>
                <a:latin typeface="Arial"/>
                <a:ea typeface="Arial"/>
                <a:cs typeface="Arial"/>
                <a:sym typeface="Arial"/>
              </a:rPr>
              <a:t>Qué debes tener a la mano</a:t>
            </a:r>
            <a:endParaRPr>
              <a:solidFill>
                <a:srgbClr val="154844"/>
              </a:solidFill>
              <a:latin typeface="Arial"/>
              <a:ea typeface="Arial"/>
              <a:cs typeface="Arial"/>
              <a:sym typeface="Arial"/>
            </a:endParaRPr>
          </a:p>
        </p:txBody>
      </p:sp>
      <p:sp>
        <p:nvSpPr>
          <p:cNvPr id="331" name="Google Shape;331;p19"/>
          <p:cNvSpPr txBox="1">
            <a:spLocks noGrp="1"/>
          </p:cNvSpPr>
          <p:nvPr>
            <p:ph type="body" idx="1"/>
          </p:nvPr>
        </p:nvSpPr>
        <p:spPr>
          <a:xfrm>
            <a:off x="838200" y="1706357"/>
            <a:ext cx="10515600" cy="466725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3F3F3F"/>
              </a:buClr>
              <a:buSzPts val="2800"/>
              <a:buChar char="•"/>
            </a:pPr>
            <a:r>
              <a:rPr lang="es-MX">
                <a:solidFill>
                  <a:srgbClr val="3F3F3F"/>
                </a:solidFill>
                <a:latin typeface="Raleway"/>
                <a:ea typeface="Raleway"/>
                <a:cs typeface="Raleway"/>
                <a:sym typeface="Raleway"/>
              </a:rPr>
              <a:t>PDF´s con paquetes de inscripción por mercado.</a:t>
            </a:r>
            <a:endParaRPr>
              <a:solidFill>
                <a:srgbClr val="3F3F3F"/>
              </a:solidFill>
              <a:latin typeface="Raleway"/>
              <a:ea typeface="Raleway"/>
              <a:cs typeface="Raleway"/>
              <a:sym typeface="Raleway"/>
            </a:endParaRPr>
          </a:p>
          <a:p>
            <a:pPr marL="228600" lvl="0" indent="-228600" algn="l" rtl="0">
              <a:lnSpc>
                <a:spcPct val="100000"/>
              </a:lnSpc>
              <a:spcBef>
                <a:spcPts val="1000"/>
              </a:spcBef>
              <a:spcAft>
                <a:spcPts val="0"/>
              </a:spcAft>
              <a:buClr>
                <a:srgbClr val="3F3F3F"/>
              </a:buClr>
              <a:buSzPts val="2800"/>
              <a:buChar char="•"/>
            </a:pPr>
            <a:r>
              <a:rPr lang="es-MX">
                <a:solidFill>
                  <a:srgbClr val="3F3F3F"/>
                </a:solidFill>
                <a:latin typeface="Raleway"/>
                <a:ea typeface="Raleway"/>
                <a:cs typeface="Raleway"/>
                <a:sym typeface="Raleway"/>
              </a:rPr>
              <a:t>PDF´s con las promociones del mes por mercado.</a:t>
            </a:r>
            <a:endParaRPr>
              <a:solidFill>
                <a:srgbClr val="3F3F3F"/>
              </a:solidFill>
              <a:latin typeface="Raleway"/>
              <a:ea typeface="Raleway"/>
              <a:cs typeface="Raleway"/>
              <a:sym typeface="Raleway"/>
            </a:endParaRPr>
          </a:p>
          <a:p>
            <a:pPr marL="228600" lvl="0" indent="-228600" algn="l" rtl="0">
              <a:lnSpc>
                <a:spcPct val="100000"/>
              </a:lnSpc>
              <a:spcBef>
                <a:spcPts val="1000"/>
              </a:spcBef>
              <a:spcAft>
                <a:spcPts val="0"/>
              </a:spcAft>
              <a:buClr>
                <a:srgbClr val="3F3F3F"/>
              </a:buClr>
              <a:buSzPts val="2800"/>
              <a:buChar char="•"/>
            </a:pPr>
            <a:r>
              <a:rPr lang="es-MX">
                <a:solidFill>
                  <a:srgbClr val="3F3F3F"/>
                </a:solidFill>
                <a:latin typeface="Raleway"/>
                <a:ea typeface="Raleway"/>
                <a:cs typeface="Raleway"/>
                <a:sym typeface="Raleway"/>
              </a:rPr>
              <a:t>Pasos para inscribirse con tu ID según el mercado.</a:t>
            </a:r>
            <a:endParaRPr>
              <a:solidFill>
                <a:srgbClr val="3F3F3F"/>
              </a:solidFill>
              <a:latin typeface="Raleway"/>
              <a:ea typeface="Raleway"/>
              <a:cs typeface="Raleway"/>
              <a:sym typeface="Raleway"/>
            </a:endParaRPr>
          </a:p>
          <a:p>
            <a:pPr marL="228600" lvl="0" indent="-228600" algn="l" rtl="0">
              <a:lnSpc>
                <a:spcPct val="100000"/>
              </a:lnSpc>
              <a:spcBef>
                <a:spcPts val="1000"/>
              </a:spcBef>
              <a:spcAft>
                <a:spcPts val="0"/>
              </a:spcAft>
              <a:buClr>
                <a:srgbClr val="3F3F3F"/>
              </a:buClr>
              <a:buSzPts val="2800"/>
              <a:buChar char="•"/>
            </a:pPr>
            <a:r>
              <a:rPr lang="es-MX">
                <a:solidFill>
                  <a:srgbClr val="3F3F3F"/>
                </a:solidFill>
                <a:latin typeface="Raleway"/>
                <a:ea typeface="Raleway"/>
                <a:cs typeface="Raleway"/>
                <a:sym typeface="Raleway"/>
              </a:rPr>
              <a:t>Link personal de inscripción internacional.</a:t>
            </a:r>
            <a:endParaRPr>
              <a:solidFill>
                <a:srgbClr val="3F3F3F"/>
              </a:solidFill>
              <a:latin typeface="Raleway"/>
              <a:ea typeface="Raleway"/>
              <a:cs typeface="Raleway"/>
              <a:sym typeface="Raleway"/>
            </a:endParaRPr>
          </a:p>
          <a:p>
            <a:pPr marL="228600" lvl="0" indent="-228600" algn="l" rtl="0">
              <a:lnSpc>
                <a:spcPct val="100000"/>
              </a:lnSpc>
              <a:spcBef>
                <a:spcPts val="1000"/>
              </a:spcBef>
              <a:spcAft>
                <a:spcPts val="0"/>
              </a:spcAft>
              <a:buClr>
                <a:srgbClr val="3F3F3F"/>
              </a:buClr>
              <a:buSzPts val="2800"/>
              <a:buChar char="•"/>
            </a:pPr>
            <a:r>
              <a:rPr lang="es-MX">
                <a:solidFill>
                  <a:srgbClr val="3F3F3F"/>
                </a:solidFill>
                <a:latin typeface="Raleway"/>
                <a:ea typeface="Raleway"/>
                <a:cs typeface="Raleway"/>
                <a:sym typeface="Raleway"/>
              </a:rPr>
              <a:t>PDF con información de empresas de envío (países GAC)</a:t>
            </a:r>
            <a:endParaRPr>
              <a:solidFill>
                <a:srgbClr val="3F3F3F"/>
              </a:solidFill>
              <a:latin typeface="Raleway"/>
              <a:ea typeface="Raleway"/>
              <a:cs typeface="Raleway"/>
              <a:sym typeface="Raleway"/>
            </a:endParaRPr>
          </a:p>
          <a:p>
            <a:pPr marL="228600" lvl="0" indent="-228600" algn="l" rtl="0">
              <a:lnSpc>
                <a:spcPct val="100000"/>
              </a:lnSpc>
              <a:spcBef>
                <a:spcPts val="1000"/>
              </a:spcBef>
              <a:spcAft>
                <a:spcPts val="0"/>
              </a:spcAft>
              <a:buClr>
                <a:srgbClr val="3F3F3F"/>
              </a:buClr>
              <a:buSzPts val="2800"/>
              <a:buChar char="•"/>
            </a:pPr>
            <a:r>
              <a:rPr lang="es-MX">
                <a:solidFill>
                  <a:srgbClr val="3F3F3F"/>
                </a:solidFill>
                <a:latin typeface="Raleway"/>
                <a:ea typeface="Raleway"/>
                <a:cs typeface="Raleway"/>
                <a:sym typeface="Raleway"/>
              </a:rPr>
              <a:t>Incentivo para las personas que desean ser anfitriones de una clase (opcional).</a:t>
            </a:r>
            <a:endParaRPr>
              <a:solidFill>
                <a:srgbClr val="3F3F3F"/>
              </a:solidFill>
              <a:latin typeface="Raleway"/>
              <a:ea typeface="Raleway"/>
              <a:cs typeface="Raleway"/>
              <a:sym typeface="Raleway"/>
            </a:endParaRPr>
          </a:p>
          <a:p>
            <a:pPr marL="228600" lvl="0" indent="-228600" algn="l" rtl="0">
              <a:lnSpc>
                <a:spcPct val="100000"/>
              </a:lnSpc>
              <a:spcBef>
                <a:spcPts val="1000"/>
              </a:spcBef>
              <a:spcAft>
                <a:spcPts val="0"/>
              </a:spcAft>
              <a:buClr>
                <a:srgbClr val="3F3F3F"/>
              </a:buClr>
              <a:buSzPts val="2800"/>
              <a:buChar char="•"/>
            </a:pPr>
            <a:r>
              <a:rPr lang="es-MX">
                <a:solidFill>
                  <a:srgbClr val="3F3F3F"/>
                </a:solidFill>
                <a:latin typeface="Raleway"/>
                <a:ea typeface="Raleway"/>
                <a:cs typeface="Raleway"/>
                <a:sym typeface="Raleway"/>
              </a:rPr>
              <a:t>Plantilla del correo de bienvenida.</a:t>
            </a:r>
            <a:endParaRPr>
              <a:solidFill>
                <a:srgbClr val="3F3F3F"/>
              </a:solidFill>
              <a:latin typeface="Raleway"/>
              <a:ea typeface="Raleway"/>
              <a:cs typeface="Raleway"/>
              <a:sym typeface="Raleway"/>
            </a:endParaRPr>
          </a:p>
          <a:p>
            <a:pPr marL="228600" lvl="0" indent="-50800" algn="l" rtl="0">
              <a:lnSpc>
                <a:spcPct val="100000"/>
              </a:lnSpc>
              <a:spcBef>
                <a:spcPts val="1000"/>
              </a:spcBef>
              <a:spcAft>
                <a:spcPts val="0"/>
              </a:spcAft>
              <a:buClr>
                <a:schemeClr val="dk1"/>
              </a:buClr>
              <a:buSzPts val="2800"/>
              <a:buNone/>
            </a:pPr>
            <a:endParaRPr>
              <a:solidFill>
                <a:srgbClr val="3F3F3F"/>
              </a:solidFill>
              <a:latin typeface="Raleway"/>
              <a:ea typeface="Raleway"/>
              <a:cs typeface="Raleway"/>
              <a:sym typeface="Ralew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2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37" name="Google Shape;337;p20"/>
          <p:cNvSpPr txBox="1">
            <a:spLocks noGrp="1"/>
          </p:cNvSpPr>
          <p:nvPr>
            <p:ph type="title"/>
          </p:nvPr>
        </p:nvSpPr>
        <p:spPr>
          <a:xfrm>
            <a:off x="838200" y="225978"/>
            <a:ext cx="10681252" cy="10959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sz="4200">
                <a:solidFill>
                  <a:srgbClr val="154844"/>
                </a:solidFill>
                <a:latin typeface="Arial"/>
                <a:ea typeface="Arial"/>
                <a:cs typeface="Arial"/>
                <a:sym typeface="Arial"/>
              </a:rPr>
              <a:t>Componentes del correo de bienvenida</a:t>
            </a:r>
            <a:endParaRPr sz="4200">
              <a:solidFill>
                <a:srgbClr val="154844"/>
              </a:solidFill>
              <a:latin typeface="Arial"/>
              <a:ea typeface="Arial"/>
              <a:cs typeface="Arial"/>
              <a:sym typeface="Arial"/>
            </a:endParaRPr>
          </a:p>
        </p:txBody>
      </p:sp>
      <p:sp>
        <p:nvSpPr>
          <p:cNvPr id="338" name="Google Shape;338;p20"/>
          <p:cNvSpPr txBox="1">
            <a:spLocks noGrp="1"/>
          </p:cNvSpPr>
          <p:nvPr>
            <p:ph type="body" idx="1"/>
          </p:nvPr>
        </p:nvSpPr>
        <p:spPr>
          <a:xfrm>
            <a:off x="838200" y="1451113"/>
            <a:ext cx="10515600" cy="4860235"/>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just" rtl="0">
              <a:lnSpc>
                <a:spcPct val="120000"/>
              </a:lnSpc>
              <a:spcBef>
                <a:spcPts val="0"/>
              </a:spcBef>
              <a:spcAft>
                <a:spcPts val="0"/>
              </a:spcAft>
              <a:buClr>
                <a:schemeClr val="dk1"/>
              </a:buClr>
              <a:buSzPct val="100000"/>
              <a:buChar char="•"/>
            </a:pPr>
            <a:r>
              <a:rPr lang="es-MX">
                <a:solidFill>
                  <a:srgbClr val="3F3F3F"/>
                </a:solidFill>
                <a:latin typeface="Raleway"/>
                <a:ea typeface="Raleway"/>
                <a:cs typeface="Raleway"/>
                <a:sym typeface="Raleway"/>
              </a:rPr>
              <a:t>Saludo personalizado</a:t>
            </a:r>
            <a:endParaRPr>
              <a:solidFill>
                <a:srgbClr val="3F3F3F"/>
              </a:solidFill>
              <a:latin typeface="Raleway"/>
              <a:ea typeface="Raleway"/>
              <a:cs typeface="Raleway"/>
              <a:sym typeface="Raleway"/>
            </a:endParaRPr>
          </a:p>
          <a:p>
            <a:pPr marL="228600" lvl="0" indent="-228600" algn="just" rtl="0">
              <a:lnSpc>
                <a:spcPct val="120000"/>
              </a:lnSpc>
              <a:spcBef>
                <a:spcPts val="1000"/>
              </a:spcBef>
              <a:spcAft>
                <a:spcPts val="0"/>
              </a:spcAft>
              <a:buSzPct val="100000"/>
              <a:buChar char="•"/>
            </a:pPr>
            <a:r>
              <a:rPr lang="es-MX">
                <a:solidFill>
                  <a:srgbClr val="3F3F3F"/>
                </a:solidFill>
                <a:latin typeface="Raleway"/>
                <a:ea typeface="Raleway"/>
                <a:cs typeface="Raleway"/>
                <a:sym typeface="Raleway"/>
              </a:rPr>
              <a:t>Link con video de como iniciar sesión y navegar por la página de dōTERRA.</a:t>
            </a:r>
            <a:endParaRPr>
              <a:solidFill>
                <a:srgbClr val="3F3F3F"/>
              </a:solidFill>
              <a:latin typeface="Raleway"/>
              <a:ea typeface="Raleway"/>
              <a:cs typeface="Raleway"/>
              <a:sym typeface="Raleway"/>
            </a:endParaRPr>
          </a:p>
          <a:p>
            <a:pPr marL="228600" lvl="0" indent="-228600" algn="just" rtl="0">
              <a:lnSpc>
                <a:spcPct val="120000"/>
              </a:lnSpc>
              <a:spcBef>
                <a:spcPts val="1000"/>
              </a:spcBef>
              <a:spcAft>
                <a:spcPts val="0"/>
              </a:spcAft>
              <a:buClr>
                <a:schemeClr val="dk1"/>
              </a:buClr>
              <a:buSzPct val="100000"/>
              <a:buChar char="•"/>
            </a:pPr>
            <a:r>
              <a:rPr lang="es-MX">
                <a:solidFill>
                  <a:srgbClr val="3F3F3F"/>
                </a:solidFill>
                <a:latin typeface="Raleway"/>
                <a:ea typeface="Raleway"/>
                <a:cs typeface="Raleway"/>
                <a:sym typeface="Raleway"/>
              </a:rPr>
              <a:t>Link para el grupo de WhatsApp o Telegram de tu equipo.</a:t>
            </a:r>
            <a:endParaRPr>
              <a:solidFill>
                <a:srgbClr val="3F3F3F"/>
              </a:solidFill>
              <a:latin typeface="Raleway"/>
              <a:ea typeface="Raleway"/>
              <a:cs typeface="Raleway"/>
              <a:sym typeface="Raleway"/>
            </a:endParaRPr>
          </a:p>
          <a:p>
            <a:pPr marL="228600" lvl="0" indent="-228600" algn="just" rtl="0">
              <a:lnSpc>
                <a:spcPct val="120000"/>
              </a:lnSpc>
              <a:spcBef>
                <a:spcPts val="1000"/>
              </a:spcBef>
              <a:spcAft>
                <a:spcPts val="0"/>
              </a:spcAft>
              <a:buClr>
                <a:schemeClr val="dk1"/>
              </a:buClr>
              <a:buSzPct val="100000"/>
              <a:buChar char="•"/>
            </a:pPr>
            <a:r>
              <a:rPr lang="es-MX">
                <a:solidFill>
                  <a:srgbClr val="3F3F3F"/>
                </a:solidFill>
                <a:latin typeface="Raleway"/>
                <a:ea typeface="Raleway"/>
                <a:cs typeface="Raleway"/>
                <a:sym typeface="Raleway"/>
              </a:rPr>
              <a:t>Links o imágenes para descargar 1 o varias aplicaciones de educación de aceites esenciales.</a:t>
            </a:r>
            <a:endParaRPr>
              <a:solidFill>
                <a:srgbClr val="3F3F3F"/>
              </a:solidFill>
              <a:latin typeface="Raleway"/>
              <a:ea typeface="Raleway"/>
              <a:cs typeface="Raleway"/>
              <a:sym typeface="Raleway"/>
            </a:endParaRPr>
          </a:p>
          <a:p>
            <a:pPr marL="228600" lvl="0" indent="-228600" algn="just" rtl="0">
              <a:lnSpc>
                <a:spcPct val="120000"/>
              </a:lnSpc>
              <a:spcBef>
                <a:spcPts val="1000"/>
              </a:spcBef>
              <a:spcAft>
                <a:spcPts val="0"/>
              </a:spcAft>
              <a:buClr>
                <a:schemeClr val="dk1"/>
              </a:buClr>
              <a:buSzPct val="100000"/>
              <a:buChar char="•"/>
            </a:pPr>
            <a:r>
              <a:rPr lang="es-MX">
                <a:solidFill>
                  <a:srgbClr val="3F3F3F"/>
                </a:solidFill>
                <a:latin typeface="Raleway"/>
                <a:ea typeface="Raleway"/>
                <a:cs typeface="Raleway"/>
                <a:sym typeface="Raleway"/>
              </a:rPr>
              <a:t>Gráfico de la línea de tiempo de apoyo:</a:t>
            </a:r>
            <a:endParaRPr>
              <a:solidFill>
                <a:srgbClr val="3F3F3F"/>
              </a:solidFill>
              <a:latin typeface="Raleway"/>
              <a:ea typeface="Raleway"/>
              <a:cs typeface="Raleway"/>
              <a:sym typeface="Raleway"/>
            </a:endParaRPr>
          </a:p>
          <a:p>
            <a:pPr marL="1143000" lvl="2" indent="-228600" algn="just" rtl="0">
              <a:lnSpc>
                <a:spcPct val="120000"/>
              </a:lnSpc>
              <a:spcBef>
                <a:spcPts val="500"/>
              </a:spcBef>
              <a:spcAft>
                <a:spcPts val="0"/>
              </a:spcAft>
              <a:buClr>
                <a:schemeClr val="dk1"/>
              </a:buClr>
              <a:buSzPct val="100000"/>
              <a:buChar char="•"/>
            </a:pPr>
            <a:r>
              <a:rPr lang="es-MX" b="1">
                <a:solidFill>
                  <a:srgbClr val="3F3F3F"/>
                </a:solidFill>
                <a:latin typeface="Raleway"/>
                <a:ea typeface="Raleway"/>
                <a:cs typeface="Raleway"/>
                <a:sym typeface="Raleway"/>
              </a:rPr>
              <a:t>CLASE INTRO------OPEN BOX-------CONSULTA DE BIENESTAR PERSONALIZADA</a:t>
            </a:r>
            <a:endParaRPr b="1">
              <a:solidFill>
                <a:srgbClr val="3F3F3F"/>
              </a:solidFill>
              <a:latin typeface="Raleway"/>
              <a:ea typeface="Raleway"/>
              <a:cs typeface="Raleway"/>
              <a:sym typeface="Raleway"/>
            </a:endParaRPr>
          </a:p>
          <a:p>
            <a:pPr marL="265113" lvl="2" indent="-265113" algn="just" rtl="0">
              <a:lnSpc>
                <a:spcPct val="120000"/>
              </a:lnSpc>
              <a:spcBef>
                <a:spcPts val="500"/>
              </a:spcBef>
              <a:spcAft>
                <a:spcPts val="0"/>
              </a:spcAft>
              <a:buClr>
                <a:schemeClr val="dk1"/>
              </a:buClr>
              <a:buSzPct val="100000"/>
              <a:buChar char="•"/>
            </a:pPr>
            <a:r>
              <a:rPr lang="es-MX" sz="2800">
                <a:solidFill>
                  <a:srgbClr val="3F3F3F"/>
                </a:solidFill>
                <a:latin typeface="Raleway"/>
                <a:ea typeface="Raleway"/>
                <a:cs typeface="Raleway"/>
                <a:sym typeface="Raleway"/>
              </a:rPr>
              <a:t>Recordatorio para agendar la consulta personalizada si no lo ha hecho (calendly opcional).</a:t>
            </a:r>
            <a:endParaRPr>
              <a:solidFill>
                <a:srgbClr val="3F3F3F"/>
              </a:solidFill>
              <a:latin typeface="Raleway"/>
              <a:ea typeface="Raleway"/>
              <a:cs typeface="Raleway"/>
              <a:sym typeface="Raleway"/>
            </a:endParaRPr>
          </a:p>
          <a:p>
            <a:pPr marL="265113" lvl="2" indent="-265113" algn="just" rtl="0">
              <a:lnSpc>
                <a:spcPct val="120000"/>
              </a:lnSpc>
              <a:spcBef>
                <a:spcPts val="500"/>
              </a:spcBef>
              <a:spcAft>
                <a:spcPts val="0"/>
              </a:spcAft>
              <a:buClr>
                <a:schemeClr val="dk1"/>
              </a:buClr>
              <a:buSzPct val="100000"/>
              <a:buChar char="•"/>
            </a:pPr>
            <a:r>
              <a:rPr lang="es-MX" sz="2800">
                <a:solidFill>
                  <a:srgbClr val="3F3F3F"/>
                </a:solidFill>
                <a:latin typeface="Raleway"/>
                <a:ea typeface="Raleway"/>
                <a:cs typeface="Raleway"/>
                <a:sym typeface="Raleway"/>
              </a:rPr>
              <a:t>PDF con los correos y teléfonos de costumer service.</a:t>
            </a:r>
            <a:endParaRPr>
              <a:solidFill>
                <a:srgbClr val="3F3F3F"/>
              </a:solidFill>
              <a:latin typeface="Raleway"/>
              <a:ea typeface="Raleway"/>
              <a:cs typeface="Raleway"/>
              <a:sym typeface="Raleway"/>
            </a:endParaRPr>
          </a:p>
          <a:p>
            <a:pPr marL="265113" lvl="2" indent="-265113" algn="just" rtl="0">
              <a:lnSpc>
                <a:spcPct val="120000"/>
              </a:lnSpc>
              <a:spcBef>
                <a:spcPts val="500"/>
              </a:spcBef>
              <a:spcAft>
                <a:spcPts val="0"/>
              </a:spcAft>
              <a:buClr>
                <a:schemeClr val="dk1"/>
              </a:buClr>
              <a:buSzPct val="100000"/>
              <a:buChar char="•"/>
            </a:pPr>
            <a:r>
              <a:rPr lang="es-MX" sz="2800">
                <a:solidFill>
                  <a:srgbClr val="3F3F3F"/>
                </a:solidFill>
                <a:latin typeface="Raleway"/>
                <a:ea typeface="Raleway"/>
                <a:cs typeface="Raleway"/>
                <a:sym typeface="Raleway"/>
              </a:rPr>
              <a:t>Puedes enviar uno o varios correos de bienvenida si sientes que es mucha información.</a:t>
            </a:r>
            <a:endParaRPr>
              <a:solidFill>
                <a:srgbClr val="3F3F3F"/>
              </a:solidFill>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21"/>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344" name="Google Shape;344;p21"/>
          <p:cNvSpPr txBox="1">
            <a:spLocks noGrp="1"/>
          </p:cNvSpPr>
          <p:nvPr>
            <p:ph type="title"/>
          </p:nvPr>
        </p:nvSpPr>
        <p:spPr>
          <a:xfrm>
            <a:off x="838200" y="78256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a:solidFill>
                  <a:schemeClr val="lt1"/>
                </a:solidFill>
                <a:latin typeface="Arial"/>
                <a:ea typeface="Arial"/>
                <a:cs typeface="Arial"/>
                <a:sym typeface="Arial"/>
              </a:rPr>
              <a:t>VÍAS PARA ENVIAR CORREO DE BIENVENIDA</a:t>
            </a:r>
            <a:endParaRPr>
              <a:solidFill>
                <a:schemeClr val="lt1"/>
              </a:solidFill>
              <a:latin typeface="Arial"/>
              <a:ea typeface="Arial"/>
              <a:cs typeface="Arial"/>
              <a:sym typeface="Arial"/>
            </a:endParaRPr>
          </a:p>
        </p:txBody>
      </p:sp>
      <p:sp>
        <p:nvSpPr>
          <p:cNvPr id="345" name="Google Shape;345;p21"/>
          <p:cNvSpPr txBox="1"/>
          <p:nvPr/>
        </p:nvSpPr>
        <p:spPr>
          <a:xfrm>
            <a:off x="1477617" y="4128676"/>
            <a:ext cx="3515139" cy="1242390"/>
          </a:xfrm>
          <a:prstGeom prst="rect">
            <a:avLst/>
          </a:prstGeom>
          <a:noFill/>
          <a:ln>
            <a:noFill/>
          </a:ln>
        </p:spPr>
        <p:txBody>
          <a:bodyPr spcFirstLastPara="1" wrap="square" lIns="91425" tIns="45700" rIns="91425" bIns="45700" anchor="t" anchorCtr="0">
            <a:normAutofit/>
          </a:bodyPr>
          <a:lstStyle/>
          <a:p>
            <a:pPr marL="0" marR="0" lvl="0" indent="0" algn="ctr" rtl="0">
              <a:lnSpc>
                <a:spcPct val="120000"/>
              </a:lnSpc>
              <a:spcBef>
                <a:spcPts val="0"/>
              </a:spcBef>
              <a:spcAft>
                <a:spcPts val="0"/>
              </a:spcAft>
              <a:buClr>
                <a:schemeClr val="dk1"/>
              </a:buClr>
              <a:buSzPts val="2800"/>
              <a:buFont typeface="Arial"/>
              <a:buNone/>
            </a:pPr>
            <a:r>
              <a:rPr lang="es-MX" sz="2800" b="0" i="0" u="none" strike="noStrike" cap="none">
                <a:solidFill>
                  <a:schemeClr val="lt1"/>
                </a:solidFill>
                <a:latin typeface="Raleway"/>
                <a:ea typeface="Raleway"/>
                <a:cs typeface="Raleway"/>
                <a:sym typeface="Raleway"/>
              </a:rPr>
              <a:t>Correo electrónico regular gratuito</a:t>
            </a:r>
            <a:endParaRPr/>
          </a:p>
        </p:txBody>
      </p:sp>
      <p:sp>
        <p:nvSpPr>
          <p:cNvPr id="346" name="Google Shape;346;p21"/>
          <p:cNvSpPr txBox="1"/>
          <p:nvPr/>
        </p:nvSpPr>
        <p:spPr>
          <a:xfrm>
            <a:off x="6907697" y="4171778"/>
            <a:ext cx="3806688" cy="1242390"/>
          </a:xfrm>
          <a:prstGeom prst="rect">
            <a:avLst/>
          </a:prstGeom>
          <a:noFill/>
          <a:ln>
            <a:noFill/>
          </a:ln>
        </p:spPr>
        <p:txBody>
          <a:bodyPr spcFirstLastPara="1" wrap="square" lIns="91425" tIns="45700" rIns="91425" bIns="45700" anchor="t" anchorCtr="0">
            <a:normAutofit/>
          </a:bodyPr>
          <a:lstStyle/>
          <a:p>
            <a:pPr marL="0" marR="0" lvl="0" indent="0" algn="ctr" rtl="0">
              <a:lnSpc>
                <a:spcPct val="120000"/>
              </a:lnSpc>
              <a:spcBef>
                <a:spcPts val="0"/>
              </a:spcBef>
              <a:spcAft>
                <a:spcPts val="0"/>
              </a:spcAft>
              <a:buClr>
                <a:schemeClr val="dk1"/>
              </a:buClr>
              <a:buSzPts val="2800"/>
              <a:buFont typeface="Arial"/>
              <a:buNone/>
            </a:pPr>
            <a:r>
              <a:rPr lang="es-MX" sz="2800" b="0" i="0" u="none" strike="noStrike" cap="none">
                <a:solidFill>
                  <a:schemeClr val="lt1"/>
                </a:solidFill>
                <a:latin typeface="Raleway"/>
                <a:ea typeface="Raleway"/>
                <a:cs typeface="Raleway"/>
                <a:sym typeface="Raleway"/>
              </a:rPr>
              <a:t>Flodesk / Mailchimp</a:t>
            </a:r>
            <a:endParaRPr sz="2800" b="0" i="0" u="none" strike="noStrike" cap="none">
              <a:solidFill>
                <a:schemeClr val="lt1"/>
              </a:solidFill>
              <a:latin typeface="Raleway"/>
              <a:ea typeface="Raleway"/>
              <a:cs typeface="Raleway"/>
              <a:sym typeface="Raleway"/>
            </a:endParaRPr>
          </a:p>
          <a:p>
            <a:pPr marL="0" marR="0" lvl="0" indent="0" algn="ctr" rtl="0">
              <a:lnSpc>
                <a:spcPct val="120000"/>
              </a:lnSpc>
              <a:spcBef>
                <a:spcPts val="0"/>
              </a:spcBef>
              <a:spcAft>
                <a:spcPts val="0"/>
              </a:spcAft>
              <a:buClr>
                <a:schemeClr val="dk1"/>
              </a:buClr>
              <a:buSzPts val="2800"/>
              <a:buFont typeface="Arial"/>
              <a:buNone/>
            </a:pPr>
            <a:r>
              <a:rPr lang="es-MX" sz="2800" b="0" i="0" u="none" strike="noStrike" cap="none">
                <a:solidFill>
                  <a:schemeClr val="lt1"/>
                </a:solidFill>
                <a:latin typeface="Raleway"/>
                <a:ea typeface="Raleway"/>
                <a:cs typeface="Raleway"/>
                <a:sym typeface="Raleway"/>
              </a:rPr>
              <a:t>(por suscripción)</a:t>
            </a:r>
            <a:endParaRPr/>
          </a:p>
        </p:txBody>
      </p:sp>
      <p:pic>
        <p:nvPicPr>
          <p:cNvPr id="347" name="Google Shape;347;p21"/>
          <p:cNvPicPr preferRelativeResize="0"/>
          <p:nvPr/>
        </p:nvPicPr>
        <p:blipFill rotWithShape="1">
          <a:blip r:embed="rId4">
            <a:alphaModFix/>
          </a:blip>
          <a:srcRect/>
          <a:stretch/>
        </p:blipFill>
        <p:spPr>
          <a:xfrm>
            <a:off x="8811041" y="3179361"/>
            <a:ext cx="2377836" cy="639108"/>
          </a:xfrm>
          <a:prstGeom prst="rect">
            <a:avLst/>
          </a:prstGeom>
          <a:noFill/>
          <a:ln>
            <a:noFill/>
          </a:ln>
        </p:spPr>
      </p:pic>
      <p:pic>
        <p:nvPicPr>
          <p:cNvPr id="348" name="Google Shape;348;p21"/>
          <p:cNvPicPr preferRelativeResize="0"/>
          <p:nvPr/>
        </p:nvPicPr>
        <p:blipFill rotWithShape="1">
          <a:blip r:embed="rId5">
            <a:alphaModFix/>
          </a:blip>
          <a:srcRect/>
          <a:stretch/>
        </p:blipFill>
        <p:spPr>
          <a:xfrm>
            <a:off x="6384234" y="3215517"/>
            <a:ext cx="1797507" cy="519738"/>
          </a:xfrm>
          <a:prstGeom prst="rect">
            <a:avLst/>
          </a:prstGeom>
          <a:noFill/>
          <a:ln>
            <a:noFill/>
          </a:ln>
        </p:spPr>
      </p:pic>
      <p:pic>
        <p:nvPicPr>
          <p:cNvPr id="349" name="Google Shape;349;p21"/>
          <p:cNvPicPr preferRelativeResize="0"/>
          <p:nvPr/>
        </p:nvPicPr>
        <p:blipFill rotWithShape="1">
          <a:blip r:embed="rId6">
            <a:alphaModFix/>
          </a:blip>
          <a:srcRect/>
          <a:stretch/>
        </p:blipFill>
        <p:spPr>
          <a:xfrm>
            <a:off x="3614949" y="2910218"/>
            <a:ext cx="1115583" cy="1037563"/>
          </a:xfrm>
          <a:prstGeom prst="rect">
            <a:avLst/>
          </a:prstGeom>
          <a:noFill/>
          <a:ln>
            <a:noFill/>
          </a:ln>
        </p:spPr>
      </p:pic>
      <p:pic>
        <p:nvPicPr>
          <p:cNvPr id="350" name="Google Shape;350;p21"/>
          <p:cNvPicPr preferRelativeResize="0"/>
          <p:nvPr/>
        </p:nvPicPr>
        <p:blipFill rotWithShape="1">
          <a:blip r:embed="rId7">
            <a:alphaModFix/>
          </a:blip>
          <a:srcRect/>
          <a:stretch/>
        </p:blipFill>
        <p:spPr>
          <a:xfrm>
            <a:off x="1752865" y="3118907"/>
            <a:ext cx="1035233" cy="77265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6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56" name="Google Shape;356;p61"/>
          <p:cNvSpPr txBox="1">
            <a:spLocks noGrp="1"/>
          </p:cNvSpPr>
          <p:nvPr>
            <p:ph type="title"/>
          </p:nvPr>
        </p:nvSpPr>
        <p:spPr>
          <a:xfrm>
            <a:off x="653718" y="155943"/>
            <a:ext cx="10969487" cy="9683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sz="4200">
                <a:solidFill>
                  <a:srgbClr val="154844"/>
                </a:solidFill>
                <a:latin typeface="Arial"/>
                <a:ea typeface="Arial"/>
                <a:cs typeface="Arial"/>
                <a:sym typeface="Arial"/>
              </a:rPr>
              <a:t>Elementos para una inscripción efectiva</a:t>
            </a:r>
            <a:endParaRPr sz="4200">
              <a:solidFill>
                <a:srgbClr val="154844"/>
              </a:solidFill>
              <a:latin typeface="Arial"/>
              <a:ea typeface="Arial"/>
              <a:cs typeface="Arial"/>
              <a:sym typeface="Arial"/>
            </a:endParaRPr>
          </a:p>
        </p:txBody>
      </p:sp>
      <p:grpSp>
        <p:nvGrpSpPr>
          <p:cNvPr id="357" name="Google Shape;357;p61"/>
          <p:cNvGrpSpPr/>
          <p:nvPr/>
        </p:nvGrpSpPr>
        <p:grpSpPr>
          <a:xfrm>
            <a:off x="653718" y="1280232"/>
            <a:ext cx="10438351" cy="5182946"/>
            <a:chOff x="3818526" y="-316510"/>
            <a:chExt cx="9043545" cy="4586241"/>
          </a:xfrm>
        </p:grpSpPr>
        <p:sp>
          <p:nvSpPr>
            <p:cNvPr id="358" name="Google Shape;358;p61"/>
            <p:cNvSpPr/>
            <p:nvPr/>
          </p:nvSpPr>
          <p:spPr>
            <a:xfrm>
              <a:off x="5552704" y="-316510"/>
              <a:ext cx="7309367" cy="2885012"/>
            </a:xfrm>
            <a:prstGeom prst="roundRect">
              <a:avLst>
                <a:gd name="adj" fmla="val 10000"/>
              </a:avLst>
            </a:prstGeom>
            <a:solidFill>
              <a:srgbClr val="E7EDEA">
                <a:alpha val="8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359" name="Google Shape;359;p61"/>
            <p:cNvSpPr txBox="1"/>
            <p:nvPr/>
          </p:nvSpPr>
          <p:spPr>
            <a:xfrm>
              <a:off x="5896026" y="-5645"/>
              <a:ext cx="6530923" cy="981054"/>
            </a:xfrm>
            <a:prstGeom prst="rect">
              <a:avLst/>
            </a:prstGeom>
            <a:noFill/>
            <a:ln>
              <a:noFill/>
            </a:ln>
          </p:spPr>
          <p:txBody>
            <a:bodyPr spcFirstLastPara="1" wrap="square" lIns="41900" tIns="41900" rIns="41900" bIns="41900" anchor="t" anchorCtr="0">
              <a:noAutofit/>
            </a:bodyPr>
            <a:lstStyle/>
            <a:p>
              <a:pPr marL="171450" marR="0" lvl="1" indent="-171450" algn="just" rtl="0">
                <a:lnSpc>
                  <a:spcPct val="100000"/>
                </a:lnSpc>
                <a:spcBef>
                  <a:spcPts val="0"/>
                </a:spcBef>
                <a:spcAft>
                  <a:spcPts val="0"/>
                </a:spcAft>
                <a:buClr>
                  <a:schemeClr val="dk1"/>
                </a:buClr>
                <a:buSzPts val="1600"/>
                <a:buFont typeface="Calibri"/>
                <a:buChar char="•"/>
              </a:pPr>
              <a:r>
                <a:rPr lang="es-MX" sz="1800" b="0" i="0" u="none" strike="noStrike" cap="none">
                  <a:solidFill>
                    <a:schemeClr val="dk1"/>
                  </a:solidFill>
                  <a:latin typeface="Raleway"/>
                  <a:ea typeface="Raleway"/>
                  <a:cs typeface="Raleway"/>
                  <a:sym typeface="Raleway"/>
                </a:rPr>
                <a:t>Aprovecha cada encuentro con la persona para detectar elementos que te ayuden a decidir cuál sería el mejor lugar para ella en tu organización.</a:t>
              </a:r>
              <a:endParaRPr sz="1800" b="0" i="0" u="none" strike="noStrike" cap="none">
                <a:solidFill>
                  <a:srgbClr val="000000"/>
                </a:solidFill>
                <a:latin typeface="Raleway"/>
                <a:ea typeface="Raleway"/>
                <a:cs typeface="Raleway"/>
                <a:sym typeface="Raleway"/>
              </a:endParaRPr>
            </a:p>
            <a:p>
              <a:pPr marL="171450" marR="0" lvl="1" indent="-171450" algn="just" rtl="0">
                <a:lnSpc>
                  <a:spcPct val="100000"/>
                </a:lnSpc>
                <a:spcBef>
                  <a:spcPts val="240"/>
                </a:spcBef>
                <a:spcAft>
                  <a:spcPts val="0"/>
                </a:spcAft>
                <a:buClr>
                  <a:schemeClr val="dk1"/>
                </a:buClr>
                <a:buSzPts val="1600"/>
                <a:buFont typeface="Calibri"/>
                <a:buChar char="•"/>
              </a:pPr>
              <a:r>
                <a:rPr lang="es-MX" sz="1800" b="0" i="0" u="none" strike="noStrike" cap="none">
                  <a:solidFill>
                    <a:schemeClr val="dk1"/>
                  </a:solidFill>
                  <a:latin typeface="Raleway"/>
                  <a:ea typeface="Raleway"/>
                  <a:cs typeface="Raleway"/>
                  <a:sym typeface="Raleway"/>
                </a:rPr>
                <a:t>Identifica el alcance a nuevos contactos o países que esta persona puede tener.</a:t>
              </a:r>
              <a:endParaRPr sz="1800" b="0" i="0" u="none" strike="noStrike" cap="none">
                <a:solidFill>
                  <a:srgbClr val="000000"/>
                </a:solidFill>
                <a:latin typeface="Raleway"/>
                <a:ea typeface="Raleway"/>
                <a:cs typeface="Raleway"/>
                <a:sym typeface="Raleway"/>
              </a:endParaRPr>
            </a:p>
          </p:txBody>
        </p:sp>
        <p:sp>
          <p:nvSpPr>
            <p:cNvPr id="360" name="Google Shape;360;p61"/>
            <p:cNvSpPr/>
            <p:nvPr/>
          </p:nvSpPr>
          <p:spPr>
            <a:xfrm>
              <a:off x="3818526" y="1277401"/>
              <a:ext cx="1473304" cy="1473304"/>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548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361" name="Google Shape;361;p61"/>
            <p:cNvSpPr txBox="1"/>
            <p:nvPr/>
          </p:nvSpPr>
          <p:spPr>
            <a:xfrm>
              <a:off x="4079401" y="1722121"/>
              <a:ext cx="1187493" cy="678314"/>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400" b="0" i="0" u="none" strike="noStrike" cap="none">
                  <a:solidFill>
                    <a:schemeClr val="lt1"/>
                  </a:solidFill>
                  <a:latin typeface="Raleway"/>
                  <a:ea typeface="Raleway"/>
                  <a:cs typeface="Raleway"/>
                  <a:sym typeface="Raleway"/>
                </a:rPr>
                <a:t>Proceso</a:t>
              </a:r>
              <a:endParaRPr sz="1400" b="0" i="0" u="none" strike="noStrike" cap="none">
                <a:solidFill>
                  <a:srgbClr val="000000"/>
                </a:solidFill>
                <a:latin typeface="Raleway"/>
                <a:ea typeface="Raleway"/>
                <a:cs typeface="Raleway"/>
                <a:sym typeface="Raleway"/>
              </a:endParaRPr>
            </a:p>
          </p:txBody>
        </p:sp>
        <p:sp>
          <p:nvSpPr>
            <p:cNvPr id="362" name="Google Shape;362;p61"/>
            <p:cNvSpPr/>
            <p:nvPr/>
          </p:nvSpPr>
          <p:spPr>
            <a:xfrm rot="5400000">
              <a:off x="5354622" y="1277400"/>
              <a:ext cx="1473304" cy="1473304"/>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2D9B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363" name="Google Shape;363;p61"/>
            <p:cNvSpPr txBox="1"/>
            <p:nvPr/>
          </p:nvSpPr>
          <p:spPr>
            <a:xfrm>
              <a:off x="5347487" y="1695297"/>
              <a:ext cx="1284127" cy="746366"/>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400" b="0" i="0" u="none" strike="noStrike" cap="none">
                  <a:solidFill>
                    <a:schemeClr val="lt1"/>
                  </a:solidFill>
                  <a:latin typeface="Arial"/>
                  <a:ea typeface="Arial"/>
                  <a:cs typeface="Arial"/>
                  <a:sym typeface="Arial"/>
                </a:rPr>
                <a:t>Beneficios Estratégicos</a:t>
              </a:r>
              <a:endParaRPr sz="1400" b="0" i="0" u="none" strike="noStrike" cap="none">
                <a:solidFill>
                  <a:srgbClr val="000000"/>
                </a:solidFill>
                <a:latin typeface="Arial"/>
                <a:ea typeface="Arial"/>
                <a:cs typeface="Arial"/>
                <a:sym typeface="Arial"/>
              </a:endParaRPr>
            </a:p>
          </p:txBody>
        </p:sp>
        <p:sp>
          <p:nvSpPr>
            <p:cNvPr id="364" name="Google Shape;364;p61"/>
            <p:cNvSpPr/>
            <p:nvPr/>
          </p:nvSpPr>
          <p:spPr>
            <a:xfrm rot="10800000">
              <a:off x="5354613" y="2796422"/>
              <a:ext cx="1473304" cy="1473304"/>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548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365" name="Google Shape;365;p61"/>
            <p:cNvSpPr txBox="1"/>
            <p:nvPr/>
          </p:nvSpPr>
          <p:spPr>
            <a:xfrm>
              <a:off x="5406799" y="3123196"/>
              <a:ext cx="1284128" cy="635673"/>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400" b="0" i="0" u="none" strike="noStrike" cap="none">
                  <a:solidFill>
                    <a:schemeClr val="lt1"/>
                  </a:solidFill>
                  <a:latin typeface="Raleway"/>
                  <a:ea typeface="Raleway"/>
                  <a:cs typeface="Raleway"/>
                  <a:sym typeface="Raleway"/>
                </a:rPr>
                <a:t>Mentalidad</a:t>
              </a:r>
              <a:endParaRPr sz="1400" b="0" i="0" u="none" strike="noStrike" cap="none">
                <a:solidFill>
                  <a:srgbClr val="000000"/>
                </a:solidFill>
                <a:latin typeface="Raleway"/>
                <a:ea typeface="Raleway"/>
                <a:cs typeface="Raleway"/>
                <a:sym typeface="Raleway"/>
              </a:endParaRPr>
            </a:p>
          </p:txBody>
        </p:sp>
        <p:sp>
          <p:nvSpPr>
            <p:cNvPr id="366" name="Google Shape;366;p61"/>
            <p:cNvSpPr/>
            <p:nvPr/>
          </p:nvSpPr>
          <p:spPr>
            <a:xfrm rot="-5400000">
              <a:off x="3818528" y="2796429"/>
              <a:ext cx="1473302" cy="1473302"/>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548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367" name="Google Shape;367;p61"/>
            <p:cNvSpPr txBox="1"/>
            <p:nvPr/>
          </p:nvSpPr>
          <p:spPr>
            <a:xfrm>
              <a:off x="3969303" y="3068160"/>
              <a:ext cx="1360889" cy="756694"/>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400" b="0" i="0" u="none" strike="noStrike" cap="none">
                  <a:solidFill>
                    <a:schemeClr val="lt1"/>
                  </a:solidFill>
                  <a:latin typeface="Raleway"/>
                  <a:ea typeface="Raleway"/>
                  <a:cs typeface="Raleway"/>
                  <a:sym typeface="Raleway"/>
                </a:rPr>
                <a:t>Técnica y Herramientas</a:t>
              </a:r>
              <a:endParaRPr sz="1400" b="0" i="0" u="none" strike="noStrike" cap="none">
                <a:solidFill>
                  <a:srgbClr val="000000"/>
                </a:solidFill>
                <a:latin typeface="Raleway"/>
                <a:ea typeface="Raleway"/>
                <a:cs typeface="Raleway"/>
                <a:sym typeface="Raleway"/>
              </a:endParaRPr>
            </a:p>
          </p:txBody>
        </p:sp>
        <p:sp>
          <p:nvSpPr>
            <p:cNvPr id="368" name="Google Shape;368;p61"/>
            <p:cNvSpPr/>
            <p:nvPr/>
          </p:nvSpPr>
          <p:spPr>
            <a:xfrm>
              <a:off x="4886383" y="2287580"/>
              <a:ext cx="857015" cy="856862"/>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91A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369" name="Google Shape;369;p61"/>
            <p:cNvSpPr/>
            <p:nvPr/>
          </p:nvSpPr>
          <p:spPr>
            <a:xfrm rot="10800000">
              <a:off x="4887744" y="2400436"/>
              <a:ext cx="857015" cy="856862"/>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91A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grpSp>
      <p:sp>
        <p:nvSpPr>
          <p:cNvPr id="370" name="Google Shape;370;p61"/>
          <p:cNvSpPr txBox="1"/>
          <p:nvPr/>
        </p:nvSpPr>
        <p:spPr>
          <a:xfrm>
            <a:off x="4127255" y="3025676"/>
            <a:ext cx="6462582" cy="1108697"/>
          </a:xfrm>
          <a:prstGeom prst="rect">
            <a:avLst/>
          </a:prstGeom>
          <a:noFill/>
          <a:ln>
            <a:noFill/>
          </a:ln>
        </p:spPr>
        <p:txBody>
          <a:bodyPr spcFirstLastPara="1" wrap="square" lIns="41900" tIns="41900" rIns="41900" bIns="41900" anchor="t" anchorCtr="0">
            <a:noAutofit/>
          </a:bodyPr>
          <a:lstStyle/>
          <a:p>
            <a:pPr marL="171450" marR="0" lvl="1" indent="-171450" algn="just" rtl="0">
              <a:lnSpc>
                <a:spcPct val="100000"/>
              </a:lnSpc>
              <a:spcBef>
                <a:spcPts val="240"/>
              </a:spcBef>
              <a:spcAft>
                <a:spcPts val="0"/>
              </a:spcAft>
              <a:buClr>
                <a:schemeClr val="dk1"/>
              </a:buClr>
              <a:buSzPts val="1600"/>
              <a:buFont typeface="Calibri"/>
              <a:buChar char="•"/>
            </a:pPr>
            <a:r>
              <a:rPr lang="es-MX" sz="1800" b="0" i="0" u="none" strike="noStrike" cap="none">
                <a:solidFill>
                  <a:schemeClr val="dk1"/>
                </a:solidFill>
                <a:latin typeface="Raleway"/>
                <a:ea typeface="Raleway"/>
                <a:cs typeface="Raleway"/>
                <a:sym typeface="Raleway"/>
              </a:rPr>
              <a:t>Haz uso de tus fortalezas al momento de inscribir.</a:t>
            </a:r>
            <a:endParaRPr sz="1800" b="0" i="0" u="none" strike="noStrike" cap="none">
              <a:solidFill>
                <a:srgbClr val="000000"/>
              </a:solidFill>
              <a:latin typeface="Raleway"/>
              <a:ea typeface="Raleway"/>
              <a:cs typeface="Raleway"/>
              <a:sym typeface="Raleway"/>
            </a:endParaRPr>
          </a:p>
          <a:p>
            <a:pPr marL="171450" marR="0" lvl="1" indent="-171450" algn="just" rtl="0">
              <a:lnSpc>
                <a:spcPct val="100000"/>
              </a:lnSpc>
              <a:spcBef>
                <a:spcPts val="240"/>
              </a:spcBef>
              <a:spcAft>
                <a:spcPts val="0"/>
              </a:spcAft>
              <a:buClr>
                <a:schemeClr val="dk1"/>
              </a:buClr>
              <a:buSzPts val="1600"/>
              <a:buFont typeface="Calibri"/>
              <a:buChar char="•"/>
            </a:pPr>
            <a:r>
              <a:rPr lang="es-MX" sz="1800" b="0" i="0" u="none" strike="noStrike" cap="none">
                <a:solidFill>
                  <a:schemeClr val="dk1"/>
                </a:solidFill>
                <a:latin typeface="Raleway"/>
                <a:ea typeface="Raleway"/>
                <a:cs typeface="Raleway"/>
                <a:sym typeface="Raleway"/>
              </a:rPr>
              <a:t>Conoce los detalles sobre colocaciones.</a:t>
            </a:r>
            <a:endParaRPr sz="1800" b="0" i="0" u="none" strike="noStrike" cap="none">
              <a:solidFill>
                <a:srgbClr val="000000"/>
              </a:solidFill>
              <a:latin typeface="Raleway"/>
              <a:ea typeface="Raleway"/>
              <a:cs typeface="Raleway"/>
              <a:sym typeface="Raleway"/>
            </a:endParaRPr>
          </a:p>
        </p:txBody>
      </p:sp>
      <p:pic>
        <p:nvPicPr>
          <p:cNvPr id="371" name="Google Shape;371;p61"/>
          <p:cNvPicPr preferRelativeResize="0"/>
          <p:nvPr/>
        </p:nvPicPr>
        <p:blipFill rotWithShape="1">
          <a:blip r:embed="rId4">
            <a:alphaModFix/>
          </a:blip>
          <a:srcRect/>
          <a:stretch/>
        </p:blipFill>
        <p:spPr>
          <a:xfrm>
            <a:off x="5372568" y="3766361"/>
            <a:ext cx="4829674" cy="292019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23"/>
          <p:cNvPicPr preferRelativeResize="0"/>
          <p:nvPr/>
        </p:nvPicPr>
        <p:blipFill rotWithShape="1">
          <a:blip r:embed="rId3">
            <a:alphaModFix/>
          </a:blip>
          <a:srcRect/>
          <a:stretch/>
        </p:blipFill>
        <p:spPr>
          <a:xfrm>
            <a:off x="-1" y="0"/>
            <a:ext cx="12192000" cy="6858000"/>
          </a:xfrm>
          <a:prstGeom prst="rect">
            <a:avLst/>
          </a:prstGeom>
          <a:noFill/>
          <a:ln>
            <a:noFill/>
          </a:ln>
        </p:spPr>
      </p:pic>
      <p:sp>
        <p:nvSpPr>
          <p:cNvPr id="377" name="Google Shape;377;p23"/>
          <p:cNvSpPr txBox="1">
            <a:spLocks noGrp="1"/>
          </p:cNvSpPr>
          <p:nvPr>
            <p:ph type="title"/>
          </p:nvPr>
        </p:nvSpPr>
        <p:spPr>
          <a:xfrm>
            <a:off x="1488650" y="320744"/>
            <a:ext cx="99837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dirty="0">
                <a:solidFill>
                  <a:srgbClr val="154844"/>
                </a:solidFill>
                <a:latin typeface="Arial"/>
                <a:ea typeface="Arial"/>
                <a:cs typeface="Arial"/>
                <a:sym typeface="Arial"/>
              </a:rPr>
              <a:t>CONSIDERACIONES HACIA EL NUEVO INSCRITO</a:t>
            </a:r>
            <a:endParaRPr dirty="0">
              <a:solidFill>
                <a:srgbClr val="154844"/>
              </a:solidFill>
              <a:latin typeface="Arial"/>
              <a:ea typeface="Arial"/>
              <a:cs typeface="Arial"/>
              <a:sym typeface="Arial"/>
            </a:endParaRPr>
          </a:p>
        </p:txBody>
      </p:sp>
      <p:sp>
        <p:nvSpPr>
          <p:cNvPr id="378" name="Google Shape;378;p23"/>
          <p:cNvSpPr txBox="1">
            <a:spLocks noGrp="1"/>
          </p:cNvSpPr>
          <p:nvPr>
            <p:ph type="body" idx="1"/>
          </p:nvPr>
        </p:nvSpPr>
        <p:spPr>
          <a:xfrm>
            <a:off x="773920" y="1764244"/>
            <a:ext cx="10787270" cy="4667251"/>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120000"/>
              </a:lnSpc>
              <a:spcBef>
                <a:spcPts val="0"/>
              </a:spcBef>
              <a:spcAft>
                <a:spcPts val="0"/>
              </a:spcAft>
              <a:buClr>
                <a:schemeClr val="dk1"/>
              </a:buClr>
              <a:buSzPts val="2100"/>
              <a:buChar char="•"/>
            </a:pPr>
            <a:r>
              <a:rPr lang="es-MX" sz="2100" dirty="0">
                <a:latin typeface="Raleway"/>
                <a:ea typeface="Raleway"/>
                <a:cs typeface="Raleway"/>
                <a:sym typeface="Raleway"/>
              </a:rPr>
              <a:t>Por cada nuevo inscrito tienes oportunidad de cambiar su colocación desde un día después de la fecha que se inscribió hasta el día 10 del próximo mes calendario.</a:t>
            </a:r>
            <a:endParaRPr dirty="0"/>
          </a:p>
          <a:p>
            <a:pPr marL="228600" lvl="0" indent="-95250" algn="just" rtl="0">
              <a:lnSpc>
                <a:spcPct val="120000"/>
              </a:lnSpc>
              <a:spcBef>
                <a:spcPts val="0"/>
              </a:spcBef>
              <a:spcAft>
                <a:spcPts val="0"/>
              </a:spcAft>
              <a:buClr>
                <a:schemeClr val="dk1"/>
              </a:buClr>
              <a:buSzPts val="2100"/>
              <a:buNone/>
            </a:pPr>
            <a:endParaRPr sz="2100" dirty="0">
              <a:latin typeface="Raleway"/>
              <a:ea typeface="Raleway"/>
              <a:cs typeface="Raleway"/>
              <a:sym typeface="Raleway"/>
            </a:endParaRPr>
          </a:p>
          <a:p>
            <a:pPr marL="228600" lvl="0" indent="-228600" algn="just" rtl="0">
              <a:lnSpc>
                <a:spcPct val="120000"/>
              </a:lnSpc>
              <a:spcBef>
                <a:spcPts val="1000"/>
              </a:spcBef>
              <a:spcAft>
                <a:spcPts val="0"/>
              </a:spcAft>
              <a:buClr>
                <a:schemeClr val="dk1"/>
              </a:buClr>
              <a:buSzPts val="2100"/>
              <a:buChar char="•"/>
            </a:pPr>
            <a:r>
              <a:rPr lang="es-MX" sz="2100" dirty="0">
                <a:latin typeface="Raleway"/>
                <a:ea typeface="Raleway"/>
                <a:cs typeface="Raleway"/>
                <a:sym typeface="Raleway"/>
              </a:rPr>
              <a:t>Solo podemos colocar clientes debajo de distribuidores, no de clientes mayoristas, por eso es importante hablar también del negocio.</a:t>
            </a:r>
            <a:endParaRPr dirty="0"/>
          </a:p>
          <a:p>
            <a:pPr marL="228600" lvl="0" indent="-95250" algn="just" rtl="0">
              <a:lnSpc>
                <a:spcPct val="120000"/>
              </a:lnSpc>
              <a:spcBef>
                <a:spcPts val="1000"/>
              </a:spcBef>
              <a:spcAft>
                <a:spcPts val="0"/>
              </a:spcAft>
              <a:buClr>
                <a:schemeClr val="dk1"/>
              </a:buClr>
              <a:buSzPts val="2100"/>
              <a:buNone/>
            </a:pPr>
            <a:endParaRPr sz="2100" dirty="0">
              <a:latin typeface="Raleway"/>
              <a:ea typeface="Raleway"/>
              <a:cs typeface="Raleway"/>
              <a:sym typeface="Raleway"/>
            </a:endParaRPr>
          </a:p>
          <a:p>
            <a:pPr marL="228600" lvl="0" indent="-228600" algn="just" rtl="0">
              <a:lnSpc>
                <a:spcPct val="120000"/>
              </a:lnSpc>
              <a:spcBef>
                <a:spcPts val="1000"/>
              </a:spcBef>
              <a:spcAft>
                <a:spcPts val="0"/>
              </a:spcAft>
              <a:buClr>
                <a:schemeClr val="dk1"/>
              </a:buClr>
              <a:buSzPts val="2100"/>
              <a:buChar char="•"/>
            </a:pPr>
            <a:r>
              <a:rPr lang="es-MX" sz="2100" dirty="0">
                <a:latin typeface="Raleway"/>
                <a:ea typeface="Raleway"/>
                <a:cs typeface="Raleway"/>
                <a:sym typeface="Raleway"/>
              </a:rPr>
              <a:t>Si la persona se inscribe como distribuidor solo podemos moverlo una vez, como ya se indicó, antes del día 10 del siguiente mes calendario. Si se inscribió como Cliente Mayorista, tenemos el primer movimiento en las fechas mencionadas, pero si llega a hacer su </a:t>
            </a:r>
            <a:r>
              <a:rPr lang="es-MX" sz="2100" dirty="0" err="1">
                <a:latin typeface="Raleway"/>
                <a:ea typeface="Raleway"/>
                <a:cs typeface="Raleway"/>
                <a:sym typeface="Raleway"/>
              </a:rPr>
              <a:t>upgrade</a:t>
            </a:r>
            <a:r>
              <a:rPr lang="es-MX" sz="2100" dirty="0">
                <a:latin typeface="Raleway"/>
                <a:ea typeface="Raleway"/>
                <a:cs typeface="Raleway"/>
                <a:sym typeface="Raleway"/>
              </a:rPr>
              <a:t> a distribuidor, inscribiendo a una persona se habilita nuevamente hasta el día 10 del siguiente mes de la inscripción para mover a ambos.</a:t>
            </a:r>
            <a:endParaRPr sz="2100" dirty="0">
              <a:latin typeface="Raleway"/>
              <a:ea typeface="Raleway"/>
              <a:cs typeface="Raleway"/>
              <a:sym typeface="Raleway"/>
            </a:endParaRPr>
          </a:p>
        </p:txBody>
      </p:sp>
      <p:pic>
        <p:nvPicPr>
          <p:cNvPr id="1026" name="Picture 2" descr="Icono de campana de notificación. la campana de alerta dorada está  temblando. | Vector Premium">
            <a:extLst>
              <a:ext uri="{FF2B5EF4-FFF2-40B4-BE49-F238E27FC236}">
                <a16:creationId xmlns:a16="http://schemas.microsoft.com/office/drawing/2014/main" id="{91A45FC3-091E-4657-AB1B-D28442789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42" y="320744"/>
            <a:ext cx="1325563" cy="1325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2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84" name="Google Shape;384;p24"/>
          <p:cNvSpPr txBox="1">
            <a:spLocks noGrp="1"/>
          </p:cNvSpPr>
          <p:nvPr>
            <p:ph type="title"/>
          </p:nvPr>
        </p:nvSpPr>
        <p:spPr>
          <a:xfrm>
            <a:off x="838200" y="365126"/>
            <a:ext cx="10515600" cy="103629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sz="3600">
                <a:solidFill>
                  <a:srgbClr val="154844"/>
                </a:solidFill>
                <a:latin typeface="Arial"/>
                <a:ea typeface="Arial"/>
                <a:cs typeface="Arial"/>
                <a:sym typeface="Arial"/>
              </a:rPr>
              <a:t>Movimientos y seguimiento nuevos inscritos</a:t>
            </a:r>
            <a:endParaRPr sz="3600">
              <a:solidFill>
                <a:srgbClr val="154844"/>
              </a:solidFill>
              <a:latin typeface="Arial"/>
              <a:ea typeface="Arial"/>
              <a:cs typeface="Arial"/>
              <a:sym typeface="Arial"/>
            </a:endParaRPr>
          </a:p>
        </p:txBody>
      </p:sp>
      <p:sp>
        <p:nvSpPr>
          <p:cNvPr id="385" name="Google Shape;385;p24"/>
          <p:cNvSpPr txBox="1">
            <a:spLocks noGrp="1"/>
          </p:cNvSpPr>
          <p:nvPr>
            <p:ph type="body" idx="1"/>
          </p:nvPr>
        </p:nvSpPr>
        <p:spPr>
          <a:xfrm>
            <a:off x="675862" y="1530626"/>
            <a:ext cx="6335680" cy="4860235"/>
          </a:xfrm>
          <a:prstGeom prst="rect">
            <a:avLst/>
          </a:prstGeom>
          <a:noFill/>
          <a:ln>
            <a:noFill/>
          </a:ln>
        </p:spPr>
        <p:txBody>
          <a:bodyPr spcFirstLastPara="1" wrap="square" lIns="91425" tIns="45700" rIns="91425" bIns="45700" anchor="t" anchorCtr="0">
            <a:noAutofit/>
          </a:bodyPr>
          <a:lstStyle/>
          <a:p>
            <a:pPr marL="228600" lvl="0" indent="-228600" algn="just" rtl="0">
              <a:lnSpc>
                <a:spcPct val="120000"/>
              </a:lnSpc>
              <a:spcBef>
                <a:spcPts val="0"/>
              </a:spcBef>
              <a:spcAft>
                <a:spcPts val="0"/>
              </a:spcAft>
              <a:buClr>
                <a:schemeClr val="dk1"/>
              </a:buClr>
              <a:buSzPts val="2800"/>
              <a:buChar char="•"/>
            </a:pPr>
            <a:r>
              <a:rPr lang="es-MX" sz="2000">
                <a:solidFill>
                  <a:srgbClr val="3F3F3F"/>
                </a:solidFill>
                <a:latin typeface="Raleway"/>
                <a:ea typeface="Raleway"/>
                <a:cs typeface="Raleway"/>
                <a:sym typeface="Raleway"/>
              </a:rPr>
              <a:t>Entrar a la oficina virtual:</a:t>
            </a:r>
            <a:endParaRPr sz="2000">
              <a:solidFill>
                <a:srgbClr val="3F3F3F"/>
              </a:solidFill>
              <a:latin typeface="Raleway"/>
              <a:ea typeface="Raleway"/>
              <a:cs typeface="Raleway"/>
              <a:sym typeface="Raleway"/>
            </a:endParaRPr>
          </a:p>
          <a:p>
            <a:pPr marL="228600" lvl="0" indent="-228600" algn="just" rtl="0">
              <a:lnSpc>
                <a:spcPct val="120000"/>
              </a:lnSpc>
              <a:spcBef>
                <a:spcPts val="1000"/>
              </a:spcBef>
              <a:spcAft>
                <a:spcPts val="0"/>
              </a:spcAft>
              <a:buClr>
                <a:schemeClr val="dk1"/>
              </a:buClr>
              <a:buSzPts val="2800"/>
              <a:buChar char="•"/>
            </a:pPr>
            <a:r>
              <a:rPr lang="es-MX" sz="2000">
                <a:solidFill>
                  <a:srgbClr val="3F3F3F"/>
                </a:solidFill>
                <a:latin typeface="Raleway"/>
                <a:ea typeface="Raleway"/>
                <a:cs typeface="Raleway"/>
                <a:sym typeface="Raleway"/>
              </a:rPr>
              <a:t>Dar click al menú de equipo</a:t>
            </a:r>
            <a:endParaRPr sz="2000">
              <a:solidFill>
                <a:srgbClr val="3F3F3F"/>
              </a:solidFill>
              <a:latin typeface="Raleway"/>
              <a:ea typeface="Raleway"/>
              <a:cs typeface="Raleway"/>
              <a:sym typeface="Raleway"/>
            </a:endParaRPr>
          </a:p>
          <a:p>
            <a:pPr marL="228600" lvl="0" indent="-228600" algn="just" rtl="0">
              <a:lnSpc>
                <a:spcPct val="120000"/>
              </a:lnSpc>
              <a:spcBef>
                <a:spcPts val="1000"/>
              </a:spcBef>
              <a:spcAft>
                <a:spcPts val="0"/>
              </a:spcAft>
              <a:buClr>
                <a:schemeClr val="dk1"/>
              </a:buClr>
              <a:buSzPts val="2800"/>
              <a:buChar char="•"/>
            </a:pPr>
            <a:r>
              <a:rPr lang="es-MX" sz="2000">
                <a:solidFill>
                  <a:srgbClr val="3F3F3F"/>
                </a:solidFill>
                <a:latin typeface="Raleway"/>
                <a:ea typeface="Raleway"/>
                <a:cs typeface="Raleway"/>
                <a:sym typeface="Raleway"/>
              </a:rPr>
              <a:t>Seleccionar cambio de patrocinador.</a:t>
            </a:r>
            <a:endParaRPr sz="2000">
              <a:solidFill>
                <a:srgbClr val="3F3F3F"/>
              </a:solidFill>
              <a:latin typeface="Raleway"/>
              <a:ea typeface="Raleway"/>
              <a:cs typeface="Raleway"/>
              <a:sym typeface="Raleway"/>
            </a:endParaRPr>
          </a:p>
          <a:p>
            <a:pPr marL="228600" lvl="0" indent="-50800" algn="just" rtl="0">
              <a:lnSpc>
                <a:spcPct val="120000"/>
              </a:lnSpc>
              <a:spcBef>
                <a:spcPts val="1000"/>
              </a:spcBef>
              <a:spcAft>
                <a:spcPts val="0"/>
              </a:spcAft>
              <a:buClr>
                <a:schemeClr val="dk1"/>
              </a:buClr>
              <a:buSzPts val="2800"/>
              <a:buNone/>
            </a:pPr>
            <a:endParaRPr sz="2000">
              <a:solidFill>
                <a:srgbClr val="3F3F3F"/>
              </a:solidFill>
              <a:latin typeface="Raleway"/>
              <a:ea typeface="Raleway"/>
              <a:cs typeface="Raleway"/>
              <a:sym typeface="Raleway"/>
            </a:endParaRPr>
          </a:p>
          <a:p>
            <a:pPr marL="228600" lvl="0" indent="-50800" algn="just" rtl="0">
              <a:lnSpc>
                <a:spcPct val="120000"/>
              </a:lnSpc>
              <a:spcBef>
                <a:spcPts val="1000"/>
              </a:spcBef>
              <a:spcAft>
                <a:spcPts val="0"/>
              </a:spcAft>
              <a:buClr>
                <a:schemeClr val="dk1"/>
              </a:buClr>
              <a:buSzPts val="2800"/>
              <a:buNone/>
            </a:pPr>
            <a:endParaRPr sz="2000">
              <a:solidFill>
                <a:srgbClr val="3F3F3F"/>
              </a:solidFill>
              <a:latin typeface="Raleway"/>
              <a:ea typeface="Raleway"/>
              <a:cs typeface="Raleway"/>
              <a:sym typeface="Raleway"/>
            </a:endParaRPr>
          </a:p>
          <a:p>
            <a:pPr marL="228600" lvl="0" indent="-50800" algn="just" rtl="0">
              <a:lnSpc>
                <a:spcPct val="120000"/>
              </a:lnSpc>
              <a:spcBef>
                <a:spcPts val="1000"/>
              </a:spcBef>
              <a:spcAft>
                <a:spcPts val="0"/>
              </a:spcAft>
              <a:buClr>
                <a:schemeClr val="dk1"/>
              </a:buClr>
              <a:buSzPts val="2800"/>
              <a:buNone/>
            </a:pPr>
            <a:endParaRPr sz="2000">
              <a:solidFill>
                <a:srgbClr val="3F3F3F"/>
              </a:solidFill>
              <a:latin typeface="Raleway"/>
              <a:ea typeface="Raleway"/>
              <a:cs typeface="Raleway"/>
              <a:sym typeface="Raleway"/>
            </a:endParaRPr>
          </a:p>
          <a:p>
            <a:pPr marL="228600" lvl="0" indent="-50800" algn="just" rtl="0">
              <a:lnSpc>
                <a:spcPct val="120000"/>
              </a:lnSpc>
              <a:spcBef>
                <a:spcPts val="1000"/>
              </a:spcBef>
              <a:spcAft>
                <a:spcPts val="0"/>
              </a:spcAft>
              <a:buClr>
                <a:schemeClr val="dk1"/>
              </a:buClr>
              <a:buSzPts val="2800"/>
              <a:buNone/>
            </a:pPr>
            <a:endParaRPr sz="2000">
              <a:solidFill>
                <a:srgbClr val="3F3F3F"/>
              </a:solidFill>
              <a:latin typeface="Raleway"/>
              <a:ea typeface="Raleway"/>
              <a:cs typeface="Raleway"/>
              <a:sym typeface="Raleway"/>
            </a:endParaRPr>
          </a:p>
          <a:p>
            <a:pPr marL="228600" lvl="0" indent="-228600" algn="just" rtl="0">
              <a:lnSpc>
                <a:spcPct val="120000"/>
              </a:lnSpc>
              <a:spcBef>
                <a:spcPts val="1000"/>
              </a:spcBef>
              <a:spcAft>
                <a:spcPts val="0"/>
              </a:spcAft>
              <a:buClr>
                <a:schemeClr val="dk1"/>
              </a:buClr>
              <a:buSzPts val="2800"/>
              <a:buChar char="•"/>
            </a:pPr>
            <a:r>
              <a:rPr lang="es-MX" sz="2000">
                <a:solidFill>
                  <a:srgbClr val="3F3F3F"/>
                </a:solidFill>
                <a:latin typeface="Raleway"/>
                <a:ea typeface="Raleway"/>
                <a:cs typeface="Raleway"/>
                <a:sym typeface="Raleway"/>
              </a:rPr>
              <a:t>Ahí podemos confirmar que alguien que se inscribió con nuestro link o referencia bancaria aparezca ya en nuestro equipo.</a:t>
            </a:r>
            <a:endParaRPr sz="2000">
              <a:solidFill>
                <a:srgbClr val="3F3F3F"/>
              </a:solidFill>
              <a:latin typeface="Raleway"/>
              <a:ea typeface="Raleway"/>
              <a:cs typeface="Raleway"/>
              <a:sym typeface="Raleway"/>
            </a:endParaRPr>
          </a:p>
          <a:p>
            <a:pPr marL="228600" lvl="0" indent="-50800" algn="just" rtl="0">
              <a:lnSpc>
                <a:spcPct val="120000"/>
              </a:lnSpc>
              <a:spcBef>
                <a:spcPts val="1000"/>
              </a:spcBef>
              <a:spcAft>
                <a:spcPts val="0"/>
              </a:spcAft>
              <a:buClr>
                <a:schemeClr val="dk1"/>
              </a:buClr>
              <a:buSzPts val="2800"/>
              <a:buNone/>
            </a:pPr>
            <a:endParaRPr sz="2000">
              <a:solidFill>
                <a:srgbClr val="3F3F3F"/>
              </a:solidFill>
              <a:latin typeface="Raleway"/>
              <a:ea typeface="Raleway"/>
              <a:cs typeface="Raleway"/>
              <a:sym typeface="Raleway"/>
            </a:endParaRPr>
          </a:p>
        </p:txBody>
      </p:sp>
      <p:pic>
        <p:nvPicPr>
          <p:cNvPr id="386" name="Google Shape;386;p24"/>
          <p:cNvPicPr preferRelativeResize="0"/>
          <p:nvPr/>
        </p:nvPicPr>
        <p:blipFill rotWithShape="1">
          <a:blip r:embed="rId4">
            <a:alphaModFix/>
          </a:blip>
          <a:srcRect l="13027" t="11561" r="39178" b="62546"/>
          <a:stretch/>
        </p:blipFill>
        <p:spPr>
          <a:xfrm>
            <a:off x="930053" y="3639678"/>
            <a:ext cx="5827295" cy="1774909"/>
          </a:xfrm>
          <a:prstGeom prst="rect">
            <a:avLst/>
          </a:prstGeom>
          <a:noFill/>
          <a:ln>
            <a:noFill/>
          </a:ln>
        </p:spPr>
      </p:pic>
      <p:sp>
        <p:nvSpPr>
          <p:cNvPr id="387" name="Google Shape;387;p24"/>
          <p:cNvSpPr/>
          <p:nvPr/>
        </p:nvSpPr>
        <p:spPr>
          <a:xfrm rot="4335086">
            <a:off x="5624690" y="3933148"/>
            <a:ext cx="673139" cy="1317625"/>
          </a:xfrm>
          <a:prstGeom prst="downArrow">
            <a:avLst>
              <a:gd name="adj1" fmla="val 50000"/>
              <a:gd name="adj2" fmla="val 50000"/>
            </a:avLst>
          </a:prstGeom>
          <a:solidFill>
            <a:srgbClr val="91AC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24"/>
          <p:cNvSpPr/>
          <p:nvPr/>
        </p:nvSpPr>
        <p:spPr>
          <a:xfrm>
            <a:off x="3856013" y="4861995"/>
            <a:ext cx="1695300" cy="610800"/>
          </a:xfrm>
          <a:prstGeom prst="ellipse">
            <a:avLst/>
          </a:prstGeom>
          <a:noFill/>
          <a:ln w="76200" cap="flat" cmpd="sng">
            <a:solidFill>
              <a:srgbClr val="15484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9" name="Google Shape;389;p24"/>
          <p:cNvPicPr preferRelativeResize="0"/>
          <p:nvPr/>
        </p:nvPicPr>
        <p:blipFill rotWithShape="1">
          <a:blip r:embed="rId5">
            <a:alphaModFix/>
          </a:blip>
          <a:srcRect/>
          <a:stretch/>
        </p:blipFill>
        <p:spPr>
          <a:xfrm>
            <a:off x="7557449" y="1685991"/>
            <a:ext cx="4088644" cy="408864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25"/>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395" name="Google Shape;395;p25"/>
          <p:cNvSpPr txBox="1">
            <a:spLocks noGrp="1"/>
          </p:cNvSpPr>
          <p:nvPr>
            <p:ph type="title"/>
          </p:nvPr>
        </p:nvSpPr>
        <p:spPr>
          <a:xfrm>
            <a:off x="838200" y="484393"/>
            <a:ext cx="4369904" cy="15762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sz="3600">
                <a:solidFill>
                  <a:schemeClr val="lt1"/>
                </a:solidFill>
                <a:latin typeface="Arial"/>
                <a:ea typeface="Arial"/>
                <a:cs typeface="Arial"/>
                <a:sym typeface="Arial"/>
              </a:rPr>
              <a:t>Por qué y dónde colocar al nuevo inscrito</a:t>
            </a:r>
            <a:endParaRPr sz="3600">
              <a:solidFill>
                <a:schemeClr val="lt1"/>
              </a:solidFill>
              <a:latin typeface="Arial"/>
              <a:ea typeface="Arial"/>
              <a:cs typeface="Arial"/>
              <a:sym typeface="Arial"/>
            </a:endParaRPr>
          </a:p>
        </p:txBody>
      </p:sp>
      <p:sp>
        <p:nvSpPr>
          <p:cNvPr id="396" name="Google Shape;396;p25"/>
          <p:cNvSpPr txBox="1">
            <a:spLocks noGrp="1"/>
          </p:cNvSpPr>
          <p:nvPr>
            <p:ph type="body" idx="1"/>
          </p:nvPr>
        </p:nvSpPr>
        <p:spPr>
          <a:xfrm>
            <a:off x="606287" y="2335692"/>
            <a:ext cx="4601817" cy="3928582"/>
          </a:xfrm>
          <a:prstGeom prst="rect">
            <a:avLst/>
          </a:prstGeom>
          <a:noFill/>
          <a:ln>
            <a:noFill/>
          </a:ln>
        </p:spPr>
        <p:txBody>
          <a:bodyPr spcFirstLastPara="1" wrap="square" lIns="91425" tIns="45700" rIns="91425" bIns="45700" anchor="t" anchorCtr="0">
            <a:noAutofit/>
          </a:bodyPr>
          <a:lstStyle/>
          <a:p>
            <a:pPr marL="228600" lvl="0" indent="-228600" algn="just" rtl="0">
              <a:lnSpc>
                <a:spcPct val="100000"/>
              </a:lnSpc>
              <a:spcBef>
                <a:spcPts val="0"/>
              </a:spcBef>
              <a:spcAft>
                <a:spcPts val="0"/>
              </a:spcAft>
              <a:buClr>
                <a:schemeClr val="lt1"/>
              </a:buClr>
              <a:buSzPts val="2800"/>
              <a:buChar char="•"/>
            </a:pPr>
            <a:r>
              <a:rPr lang="es-MX" sz="2300">
                <a:solidFill>
                  <a:schemeClr val="lt1"/>
                </a:solidFill>
                <a:latin typeface="Raleway"/>
                <a:ea typeface="Raleway"/>
                <a:cs typeface="Raleway"/>
                <a:sym typeface="Raleway"/>
              </a:rPr>
              <a:t>Depende que objetivo y estrategia tengas en ese momento.</a:t>
            </a:r>
            <a:endParaRPr sz="2300">
              <a:solidFill>
                <a:schemeClr val="lt1"/>
              </a:solidFill>
              <a:latin typeface="Raleway"/>
              <a:ea typeface="Raleway"/>
              <a:cs typeface="Raleway"/>
              <a:sym typeface="Raleway"/>
            </a:endParaRPr>
          </a:p>
          <a:p>
            <a:pPr marL="228600" lvl="0" indent="-228600" algn="just" rtl="0">
              <a:lnSpc>
                <a:spcPct val="100000"/>
              </a:lnSpc>
              <a:spcBef>
                <a:spcPts val="1000"/>
              </a:spcBef>
              <a:spcAft>
                <a:spcPts val="0"/>
              </a:spcAft>
              <a:buClr>
                <a:schemeClr val="lt1"/>
              </a:buClr>
              <a:buSzPts val="2800"/>
              <a:buChar char="•"/>
            </a:pPr>
            <a:r>
              <a:rPr lang="es-MX" sz="2300">
                <a:solidFill>
                  <a:schemeClr val="lt1"/>
                </a:solidFill>
                <a:latin typeface="Raleway"/>
                <a:ea typeface="Raleway"/>
                <a:cs typeface="Raleway"/>
                <a:sym typeface="Raleway"/>
              </a:rPr>
              <a:t>Los objetivos básicos tienen que ver con estos 3 formas de ganar dinero en dōTERRA :</a:t>
            </a:r>
            <a:endParaRPr sz="2300">
              <a:solidFill>
                <a:schemeClr val="lt1"/>
              </a:solidFill>
              <a:latin typeface="Raleway"/>
              <a:ea typeface="Raleway"/>
              <a:cs typeface="Raleway"/>
              <a:sym typeface="Raleway"/>
            </a:endParaRPr>
          </a:p>
          <a:p>
            <a:pPr marL="514350" lvl="0" indent="-514350" algn="just" rtl="0">
              <a:lnSpc>
                <a:spcPct val="100000"/>
              </a:lnSpc>
              <a:spcBef>
                <a:spcPts val="1000"/>
              </a:spcBef>
              <a:spcAft>
                <a:spcPts val="0"/>
              </a:spcAft>
              <a:buClr>
                <a:schemeClr val="lt1"/>
              </a:buClr>
              <a:buSzPts val="2800"/>
              <a:buFont typeface="Arial"/>
              <a:buAutoNum type="arabicPeriod"/>
            </a:pPr>
            <a:r>
              <a:rPr lang="es-MX" sz="2300" b="1">
                <a:solidFill>
                  <a:schemeClr val="lt1"/>
                </a:solidFill>
                <a:latin typeface="Raleway"/>
                <a:ea typeface="Raleway"/>
                <a:cs typeface="Raleway"/>
                <a:sym typeface="Raleway"/>
              </a:rPr>
              <a:t>Ganancia por venta al menudeo.</a:t>
            </a:r>
            <a:endParaRPr sz="2300" b="1">
              <a:solidFill>
                <a:schemeClr val="lt1"/>
              </a:solidFill>
              <a:latin typeface="Raleway"/>
              <a:ea typeface="Raleway"/>
              <a:cs typeface="Raleway"/>
              <a:sym typeface="Raleway"/>
            </a:endParaRPr>
          </a:p>
          <a:p>
            <a:pPr marL="514350" lvl="0" indent="-514350" algn="just" rtl="0">
              <a:lnSpc>
                <a:spcPct val="100000"/>
              </a:lnSpc>
              <a:spcBef>
                <a:spcPts val="1000"/>
              </a:spcBef>
              <a:spcAft>
                <a:spcPts val="0"/>
              </a:spcAft>
              <a:buClr>
                <a:schemeClr val="lt1"/>
              </a:buClr>
              <a:buSzPts val="2800"/>
              <a:buFont typeface="Arial"/>
              <a:buAutoNum type="arabicPeriod"/>
            </a:pPr>
            <a:r>
              <a:rPr lang="es-MX" sz="2300" b="1">
                <a:solidFill>
                  <a:schemeClr val="lt1"/>
                </a:solidFill>
                <a:latin typeface="Raleway"/>
                <a:ea typeface="Raleway"/>
                <a:cs typeface="Raleway"/>
                <a:sym typeface="Raleway"/>
              </a:rPr>
              <a:t>Bono de inicio rápido (BIR).</a:t>
            </a:r>
            <a:endParaRPr sz="2300" b="1">
              <a:solidFill>
                <a:schemeClr val="lt1"/>
              </a:solidFill>
              <a:latin typeface="Raleway"/>
              <a:ea typeface="Raleway"/>
              <a:cs typeface="Raleway"/>
              <a:sym typeface="Raleway"/>
            </a:endParaRPr>
          </a:p>
          <a:p>
            <a:pPr marL="514350" lvl="0" indent="-514350" algn="just" rtl="0">
              <a:lnSpc>
                <a:spcPct val="100000"/>
              </a:lnSpc>
              <a:spcBef>
                <a:spcPts val="1000"/>
              </a:spcBef>
              <a:spcAft>
                <a:spcPts val="0"/>
              </a:spcAft>
              <a:buClr>
                <a:schemeClr val="lt1"/>
              </a:buClr>
              <a:buSzPts val="2800"/>
              <a:buFont typeface="Arial"/>
              <a:buAutoNum type="arabicPeriod"/>
            </a:pPr>
            <a:r>
              <a:rPr lang="es-MX" sz="2300" b="1">
                <a:solidFill>
                  <a:schemeClr val="lt1"/>
                </a:solidFill>
                <a:latin typeface="Raleway"/>
                <a:ea typeface="Raleway"/>
                <a:cs typeface="Raleway"/>
                <a:sym typeface="Raleway"/>
              </a:rPr>
              <a:t>Bono de poder de 3 (BP3).</a:t>
            </a:r>
            <a:endParaRPr sz="2300" b="1">
              <a:solidFill>
                <a:schemeClr val="lt1"/>
              </a:solidFill>
              <a:latin typeface="Raleway"/>
              <a:ea typeface="Raleway"/>
              <a:cs typeface="Raleway"/>
              <a:sym typeface="Raleway"/>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2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02" name="Google Shape;402;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sz="3600">
                <a:solidFill>
                  <a:srgbClr val="154844"/>
                </a:solidFill>
                <a:latin typeface="Arial"/>
                <a:ea typeface="Arial"/>
                <a:cs typeface="Arial"/>
                <a:sym typeface="Arial"/>
              </a:rPr>
              <a:t>1) GANANCIA DE VENTAS AL POR MENOR</a:t>
            </a:r>
            <a:endParaRPr/>
          </a:p>
        </p:txBody>
      </p:sp>
      <p:sp>
        <p:nvSpPr>
          <p:cNvPr id="403" name="Google Shape;403;p26"/>
          <p:cNvSpPr txBox="1">
            <a:spLocks noGrp="1"/>
          </p:cNvSpPr>
          <p:nvPr>
            <p:ph type="body" idx="1"/>
          </p:nvPr>
        </p:nvSpPr>
        <p:spPr>
          <a:xfrm>
            <a:off x="753979" y="1798982"/>
            <a:ext cx="4434247" cy="4601818"/>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chemeClr val="dk1"/>
              </a:buClr>
              <a:buSzPts val="2800"/>
              <a:buChar char="•"/>
            </a:pPr>
            <a:r>
              <a:rPr lang="es-MX" sz="2400">
                <a:latin typeface="Raleway"/>
                <a:ea typeface="Raleway"/>
                <a:cs typeface="Raleway"/>
                <a:sym typeface="Raleway"/>
              </a:rPr>
              <a:t>El cliente no obtiene una membresía por lo que paga a precio de menudeo el producto.</a:t>
            </a:r>
            <a:endParaRPr/>
          </a:p>
          <a:p>
            <a:pPr marL="228600" lvl="0" indent="-50800" algn="just" rtl="0">
              <a:lnSpc>
                <a:spcPct val="100000"/>
              </a:lnSpc>
              <a:spcBef>
                <a:spcPts val="0"/>
              </a:spcBef>
              <a:spcAft>
                <a:spcPts val="0"/>
              </a:spcAft>
              <a:buClr>
                <a:schemeClr val="dk1"/>
              </a:buClr>
              <a:buSzPts val="2800"/>
              <a:buNone/>
            </a:pPr>
            <a:endParaRPr sz="2400">
              <a:latin typeface="Raleway"/>
              <a:ea typeface="Raleway"/>
              <a:cs typeface="Raleway"/>
              <a:sym typeface="Raleway"/>
            </a:endParaRPr>
          </a:p>
          <a:p>
            <a:pPr marL="228600" lvl="0" indent="-228600" algn="just" rtl="0">
              <a:lnSpc>
                <a:spcPct val="100000"/>
              </a:lnSpc>
              <a:spcBef>
                <a:spcPts val="1000"/>
              </a:spcBef>
              <a:spcAft>
                <a:spcPts val="0"/>
              </a:spcAft>
              <a:buClr>
                <a:schemeClr val="dk1"/>
              </a:buClr>
              <a:buSzPts val="2800"/>
              <a:buChar char="•"/>
            </a:pPr>
            <a:r>
              <a:rPr lang="es-MX" sz="2400">
                <a:latin typeface="Raleway"/>
                <a:ea typeface="Raleway"/>
                <a:cs typeface="Raleway"/>
                <a:sym typeface="Raleway"/>
              </a:rPr>
              <a:t>El distribuidor recibe el 25%</a:t>
            </a:r>
            <a:endParaRPr/>
          </a:p>
          <a:p>
            <a:pPr marL="228600" lvl="0" indent="-50800" algn="just" rtl="0">
              <a:lnSpc>
                <a:spcPct val="100000"/>
              </a:lnSpc>
              <a:spcBef>
                <a:spcPts val="1000"/>
              </a:spcBef>
              <a:spcAft>
                <a:spcPts val="0"/>
              </a:spcAft>
              <a:buClr>
                <a:schemeClr val="dk1"/>
              </a:buClr>
              <a:buSzPts val="2800"/>
              <a:buNone/>
            </a:pPr>
            <a:endParaRPr sz="2400">
              <a:latin typeface="Raleway"/>
              <a:ea typeface="Raleway"/>
              <a:cs typeface="Raleway"/>
              <a:sym typeface="Raleway"/>
            </a:endParaRPr>
          </a:p>
          <a:p>
            <a:pPr marL="228600" lvl="0" indent="-228600" algn="just" rtl="0">
              <a:lnSpc>
                <a:spcPct val="100000"/>
              </a:lnSpc>
              <a:spcBef>
                <a:spcPts val="1000"/>
              </a:spcBef>
              <a:spcAft>
                <a:spcPts val="0"/>
              </a:spcAft>
              <a:buClr>
                <a:schemeClr val="dk1"/>
              </a:buClr>
              <a:buSzPts val="2800"/>
              <a:buChar char="•"/>
            </a:pPr>
            <a:r>
              <a:rPr lang="es-MX" sz="2400">
                <a:latin typeface="Raleway"/>
                <a:ea typeface="Raleway"/>
                <a:cs typeface="Raleway"/>
                <a:sym typeface="Raleway"/>
              </a:rPr>
              <a:t>La base para calcular esta ganancia son los dólares o moneda en que se realizó la compra.</a:t>
            </a:r>
            <a:endParaRPr sz="2400">
              <a:latin typeface="Raleway"/>
              <a:ea typeface="Raleway"/>
              <a:cs typeface="Raleway"/>
              <a:sym typeface="Raleway"/>
            </a:endParaRPr>
          </a:p>
        </p:txBody>
      </p:sp>
      <p:pic>
        <p:nvPicPr>
          <p:cNvPr id="404" name="Google Shape;404;p26"/>
          <p:cNvPicPr preferRelativeResize="0"/>
          <p:nvPr/>
        </p:nvPicPr>
        <p:blipFill rotWithShape="1">
          <a:blip r:embed="rId4">
            <a:alphaModFix/>
          </a:blip>
          <a:srcRect/>
          <a:stretch/>
        </p:blipFill>
        <p:spPr>
          <a:xfrm>
            <a:off x="5763301" y="2538236"/>
            <a:ext cx="5473638" cy="278509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27"/>
          <p:cNvPicPr preferRelativeResize="0"/>
          <p:nvPr/>
        </p:nvPicPr>
        <p:blipFill rotWithShape="1">
          <a:blip r:embed="rId3">
            <a:alphaModFix/>
          </a:blip>
          <a:srcRect/>
          <a:stretch/>
        </p:blipFill>
        <p:spPr>
          <a:xfrm>
            <a:off x="-1" y="0"/>
            <a:ext cx="12192000" cy="6858000"/>
          </a:xfrm>
          <a:prstGeom prst="rect">
            <a:avLst/>
          </a:prstGeom>
          <a:noFill/>
          <a:ln>
            <a:noFill/>
          </a:ln>
        </p:spPr>
      </p:pic>
      <p:sp>
        <p:nvSpPr>
          <p:cNvPr id="410" name="Google Shape;410;p27"/>
          <p:cNvSpPr/>
          <p:nvPr/>
        </p:nvSpPr>
        <p:spPr>
          <a:xfrm rot="-5400000">
            <a:off x="7377679" y="2714152"/>
            <a:ext cx="5418620" cy="2077531"/>
          </a:xfrm>
          <a:prstGeom prst="rightArrow">
            <a:avLst>
              <a:gd name="adj1" fmla="val 50000"/>
              <a:gd name="adj2" fmla="val 50000"/>
            </a:avLst>
          </a:prstGeom>
          <a:solidFill>
            <a:srgbClr val="D1DD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1" name="Google Shape;411;p27"/>
          <p:cNvSpPr txBox="1">
            <a:spLocks noGrp="1"/>
          </p:cNvSpPr>
          <p:nvPr>
            <p:ph type="title"/>
          </p:nvPr>
        </p:nvSpPr>
        <p:spPr>
          <a:xfrm>
            <a:off x="838200" y="25003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sz="4000">
                <a:solidFill>
                  <a:srgbClr val="154844"/>
                </a:solidFill>
                <a:latin typeface="Arial"/>
                <a:ea typeface="Arial"/>
                <a:cs typeface="Arial"/>
                <a:sym typeface="Arial"/>
              </a:rPr>
              <a:t>2) BONO DE INICIO  RÁPIDO</a:t>
            </a:r>
            <a:endParaRPr/>
          </a:p>
        </p:txBody>
      </p:sp>
      <p:sp>
        <p:nvSpPr>
          <p:cNvPr id="412" name="Google Shape;412;p27"/>
          <p:cNvSpPr txBox="1">
            <a:spLocks noGrp="1"/>
          </p:cNvSpPr>
          <p:nvPr>
            <p:ph type="body" idx="1"/>
          </p:nvPr>
        </p:nvSpPr>
        <p:spPr>
          <a:xfrm>
            <a:off x="838200" y="1668740"/>
            <a:ext cx="5935579" cy="4824135"/>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10000"/>
              </a:lnSpc>
              <a:spcBef>
                <a:spcPts val="0"/>
              </a:spcBef>
              <a:spcAft>
                <a:spcPts val="0"/>
              </a:spcAft>
              <a:buClr>
                <a:schemeClr val="dk1"/>
              </a:buClr>
              <a:buSzPts val="2400"/>
              <a:buChar char="•"/>
            </a:pPr>
            <a:r>
              <a:rPr lang="es-MX" sz="2400" b="1">
                <a:solidFill>
                  <a:srgbClr val="3F3F3F"/>
                </a:solidFill>
                <a:latin typeface="Raleway"/>
                <a:ea typeface="Raleway"/>
                <a:cs typeface="Raleway"/>
                <a:sym typeface="Raleway"/>
              </a:rPr>
              <a:t>Nuevas inscripciones = dinero semanal </a:t>
            </a:r>
            <a:r>
              <a:rPr lang="es-MX" sz="2400">
                <a:solidFill>
                  <a:srgbClr val="3F3F3F"/>
                </a:solidFill>
                <a:latin typeface="Raleway"/>
                <a:ea typeface="Raleway"/>
                <a:cs typeface="Raleway"/>
                <a:sym typeface="Raleway"/>
              </a:rPr>
              <a:t>calculado sobre el puntaje de la factura.</a:t>
            </a:r>
            <a:endParaRPr sz="2400">
              <a:solidFill>
                <a:srgbClr val="3F3F3F"/>
              </a:solidFill>
              <a:latin typeface="Raleway"/>
              <a:ea typeface="Raleway"/>
              <a:cs typeface="Raleway"/>
              <a:sym typeface="Raleway"/>
            </a:endParaRPr>
          </a:p>
          <a:p>
            <a:pPr marL="228600" lvl="0" indent="-228600" algn="l" rtl="0">
              <a:lnSpc>
                <a:spcPct val="110000"/>
              </a:lnSpc>
              <a:spcBef>
                <a:spcPts val="1000"/>
              </a:spcBef>
              <a:spcAft>
                <a:spcPts val="0"/>
              </a:spcAft>
              <a:buClr>
                <a:schemeClr val="dk1"/>
              </a:buClr>
              <a:buSzPts val="2400"/>
              <a:buChar char="•"/>
            </a:pPr>
            <a:r>
              <a:rPr lang="es-MX" sz="2400">
                <a:solidFill>
                  <a:srgbClr val="3F3F3F"/>
                </a:solidFill>
                <a:latin typeface="Raleway"/>
                <a:ea typeface="Raleway"/>
                <a:cs typeface="Raleway"/>
                <a:sym typeface="Raleway"/>
              </a:rPr>
              <a:t>Pagado al enrolador o patrocinador de inscripción durante 60 días naturales, por las compras de cada uno de sus inscritos, siempre y cuando el inscriptor tenga un Autoenvio (LRP) de100PV.</a:t>
            </a:r>
            <a:endParaRPr sz="2400">
              <a:solidFill>
                <a:srgbClr val="3F3F3F"/>
              </a:solidFill>
              <a:latin typeface="Raleway"/>
              <a:ea typeface="Raleway"/>
              <a:cs typeface="Raleway"/>
              <a:sym typeface="Raleway"/>
            </a:endParaRPr>
          </a:p>
          <a:p>
            <a:pPr marL="228600" lvl="0" indent="-228600" algn="l" rtl="0">
              <a:lnSpc>
                <a:spcPct val="110000"/>
              </a:lnSpc>
              <a:spcBef>
                <a:spcPts val="1000"/>
              </a:spcBef>
              <a:spcAft>
                <a:spcPts val="0"/>
              </a:spcAft>
              <a:buSzPts val="2400"/>
              <a:buChar char="•"/>
            </a:pPr>
            <a:r>
              <a:rPr lang="es-MX" sz="2400">
                <a:solidFill>
                  <a:srgbClr val="3F3F3F"/>
                </a:solidFill>
                <a:latin typeface="Raleway"/>
                <a:ea typeface="Raleway"/>
                <a:cs typeface="Raleway"/>
                <a:sym typeface="Raleway"/>
              </a:rPr>
              <a:t>Puedes ganarlo durante toda tu vida en dōTERRA mientras sigas enrolando personalmente.</a:t>
            </a:r>
            <a:endParaRPr sz="2400">
              <a:solidFill>
                <a:srgbClr val="3F3F3F"/>
              </a:solidFill>
              <a:latin typeface="Raleway"/>
              <a:ea typeface="Raleway"/>
              <a:cs typeface="Raleway"/>
              <a:sym typeface="Raleway"/>
            </a:endParaRPr>
          </a:p>
          <a:p>
            <a:pPr marL="228600" lvl="0" indent="-64135" algn="l" rtl="0">
              <a:lnSpc>
                <a:spcPct val="110000"/>
              </a:lnSpc>
              <a:spcBef>
                <a:spcPts val="1000"/>
              </a:spcBef>
              <a:spcAft>
                <a:spcPts val="0"/>
              </a:spcAft>
              <a:buClr>
                <a:schemeClr val="dk1"/>
              </a:buClr>
              <a:buSzPts val="2400"/>
              <a:buNone/>
            </a:pPr>
            <a:endParaRPr sz="2400">
              <a:solidFill>
                <a:srgbClr val="3F3F3F"/>
              </a:solidFill>
              <a:latin typeface="Raleway"/>
              <a:ea typeface="Raleway"/>
              <a:cs typeface="Raleway"/>
              <a:sym typeface="Raleway"/>
            </a:endParaRPr>
          </a:p>
        </p:txBody>
      </p:sp>
      <p:grpSp>
        <p:nvGrpSpPr>
          <p:cNvPr id="413" name="Google Shape;413;p27"/>
          <p:cNvGrpSpPr/>
          <p:nvPr/>
        </p:nvGrpSpPr>
        <p:grpSpPr>
          <a:xfrm>
            <a:off x="8429135" y="1753556"/>
            <a:ext cx="3085767" cy="4595042"/>
            <a:chOff x="6245565" y="2812164"/>
            <a:chExt cx="2448272" cy="3610394"/>
          </a:xfrm>
        </p:grpSpPr>
        <p:sp>
          <p:nvSpPr>
            <p:cNvPr id="414" name="Google Shape;414;p27"/>
            <p:cNvSpPr txBox="1"/>
            <p:nvPr/>
          </p:nvSpPr>
          <p:spPr>
            <a:xfrm>
              <a:off x="6245565" y="6053226"/>
              <a:ext cx="244827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MX" sz="1800" b="1" i="0" u="none" strike="noStrike" cap="none">
                  <a:solidFill>
                    <a:srgbClr val="3F3F3F"/>
                  </a:solidFill>
                  <a:latin typeface="Raleway"/>
                  <a:ea typeface="Raleway"/>
                  <a:cs typeface="Raleway"/>
                  <a:sym typeface="Raleway"/>
                </a:rPr>
                <a:t>Nuevo inscrito</a:t>
              </a:r>
              <a:endParaRPr sz="1400" b="0" i="0" u="none" strike="noStrike" cap="none">
                <a:solidFill>
                  <a:srgbClr val="3F3F3F"/>
                </a:solidFill>
                <a:latin typeface="Raleway"/>
                <a:ea typeface="Raleway"/>
                <a:cs typeface="Raleway"/>
                <a:sym typeface="Raleway"/>
              </a:endParaRPr>
            </a:p>
          </p:txBody>
        </p:sp>
        <p:sp>
          <p:nvSpPr>
            <p:cNvPr id="415" name="Google Shape;415;p27"/>
            <p:cNvSpPr txBox="1"/>
            <p:nvPr/>
          </p:nvSpPr>
          <p:spPr>
            <a:xfrm>
              <a:off x="6660232" y="4941168"/>
              <a:ext cx="180020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dk1"/>
                  </a:solidFill>
                  <a:latin typeface="Raleway"/>
                  <a:ea typeface="Raleway"/>
                  <a:cs typeface="Raleway"/>
                  <a:sym typeface="Raleway"/>
                </a:rPr>
                <a:t>1er</a:t>
              </a:r>
              <a:r>
                <a:rPr lang="es-MX" sz="1800" b="0" i="0" u="none" strike="noStrike" cap="none">
                  <a:solidFill>
                    <a:schemeClr val="dk1"/>
                  </a:solidFill>
                  <a:latin typeface="Raleway"/>
                  <a:ea typeface="Raleway"/>
                  <a:cs typeface="Raleway"/>
                  <a:sym typeface="Raleway"/>
                </a:rPr>
                <a:t> nivel patrocinador de inscripción</a:t>
              </a:r>
              <a:endParaRPr sz="1400" b="0" i="0" u="none" strike="noStrike" cap="none">
                <a:solidFill>
                  <a:srgbClr val="000000"/>
                </a:solidFill>
                <a:latin typeface="Raleway"/>
                <a:ea typeface="Raleway"/>
                <a:cs typeface="Raleway"/>
                <a:sym typeface="Raleway"/>
              </a:endParaRPr>
            </a:p>
          </p:txBody>
        </p:sp>
        <p:sp>
          <p:nvSpPr>
            <p:cNvPr id="416" name="Google Shape;416;p27"/>
            <p:cNvSpPr txBox="1"/>
            <p:nvPr/>
          </p:nvSpPr>
          <p:spPr>
            <a:xfrm>
              <a:off x="6660232" y="3861048"/>
              <a:ext cx="180020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dk1"/>
                  </a:solidFill>
                  <a:latin typeface="Raleway"/>
                  <a:ea typeface="Raleway"/>
                  <a:cs typeface="Raleway"/>
                  <a:sym typeface="Raleway"/>
                </a:rPr>
                <a:t>2er</a:t>
              </a:r>
              <a:r>
                <a:rPr lang="es-MX" sz="1800" b="0" i="0" u="none" strike="noStrike" cap="none">
                  <a:solidFill>
                    <a:schemeClr val="dk1"/>
                  </a:solidFill>
                  <a:latin typeface="Raleway"/>
                  <a:ea typeface="Raleway"/>
                  <a:cs typeface="Raleway"/>
                  <a:sym typeface="Raleway"/>
                </a:rPr>
                <a:t> nivel </a:t>
              </a:r>
              <a:endParaRPr sz="1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800"/>
                <a:buFont typeface="Arial"/>
                <a:buNone/>
              </a:pPr>
              <a:r>
                <a:rPr lang="es-MX" sz="1800" b="0" i="0" u="none" strike="noStrike" cap="none">
                  <a:solidFill>
                    <a:schemeClr val="dk1"/>
                  </a:solidFill>
                  <a:latin typeface="Raleway"/>
                  <a:ea typeface="Raleway"/>
                  <a:cs typeface="Raleway"/>
                  <a:sym typeface="Raleway"/>
                </a:rPr>
                <a:t>Patrocinador de inscripción</a:t>
              </a:r>
              <a:endParaRPr sz="1400" b="0" i="0" u="none" strike="noStrike" cap="none">
                <a:solidFill>
                  <a:srgbClr val="000000"/>
                </a:solidFill>
                <a:latin typeface="Raleway"/>
                <a:ea typeface="Raleway"/>
                <a:cs typeface="Raleway"/>
                <a:sym typeface="Raleway"/>
              </a:endParaRPr>
            </a:p>
          </p:txBody>
        </p:sp>
        <p:sp>
          <p:nvSpPr>
            <p:cNvPr id="417" name="Google Shape;417;p27"/>
            <p:cNvSpPr txBox="1"/>
            <p:nvPr/>
          </p:nvSpPr>
          <p:spPr>
            <a:xfrm>
              <a:off x="6660232" y="2812164"/>
              <a:ext cx="180020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dk1"/>
                  </a:solidFill>
                  <a:latin typeface="Raleway"/>
                  <a:ea typeface="Raleway"/>
                  <a:cs typeface="Raleway"/>
                  <a:sym typeface="Raleway"/>
                </a:rPr>
                <a:t>3er</a:t>
              </a:r>
              <a:r>
                <a:rPr lang="es-MX" sz="1800" b="0" i="0" u="none" strike="noStrike" cap="none">
                  <a:solidFill>
                    <a:schemeClr val="dk1"/>
                  </a:solidFill>
                  <a:latin typeface="Raleway"/>
                  <a:ea typeface="Raleway"/>
                  <a:cs typeface="Raleway"/>
                  <a:sym typeface="Raleway"/>
                </a:rPr>
                <a:t> nivel </a:t>
              </a:r>
              <a:endParaRPr sz="1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800"/>
                <a:buFont typeface="Arial"/>
                <a:buNone/>
              </a:pPr>
              <a:r>
                <a:rPr lang="es-MX" sz="1800" b="0" i="0" u="none" strike="noStrike" cap="none">
                  <a:solidFill>
                    <a:schemeClr val="dk1"/>
                  </a:solidFill>
                  <a:latin typeface="Raleway"/>
                  <a:ea typeface="Raleway"/>
                  <a:cs typeface="Raleway"/>
                  <a:sym typeface="Raleway"/>
                </a:rPr>
                <a:t>Patrocinador de inscripción </a:t>
              </a:r>
              <a:endParaRPr sz="1400" b="0" i="0" u="none" strike="noStrike" cap="none">
                <a:solidFill>
                  <a:srgbClr val="000000"/>
                </a:solidFill>
                <a:latin typeface="Raleway"/>
                <a:ea typeface="Raleway"/>
                <a:cs typeface="Raleway"/>
                <a:sym typeface="Raleway"/>
              </a:endParaRPr>
            </a:p>
          </p:txBody>
        </p:sp>
      </p:grpSp>
      <p:pic>
        <p:nvPicPr>
          <p:cNvPr id="418" name="Google Shape;418;p27"/>
          <p:cNvPicPr preferRelativeResize="0"/>
          <p:nvPr/>
        </p:nvPicPr>
        <p:blipFill rotWithShape="1">
          <a:blip r:embed="rId4">
            <a:alphaModFix/>
          </a:blip>
          <a:srcRect/>
          <a:stretch/>
        </p:blipFill>
        <p:spPr>
          <a:xfrm>
            <a:off x="7464551" y="1760421"/>
            <a:ext cx="1528461" cy="47174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4" name="Google Shape;104;p3"/>
          <p:cNvSpPr txBox="1">
            <a:spLocks noGrp="1"/>
          </p:cNvSpPr>
          <p:nvPr>
            <p:ph type="title"/>
          </p:nvPr>
        </p:nvSpPr>
        <p:spPr>
          <a:xfrm>
            <a:off x="838200" y="53408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a:solidFill>
                  <a:srgbClr val="154844"/>
                </a:solidFill>
                <a:latin typeface="Arial"/>
                <a:ea typeface="Arial"/>
                <a:cs typeface="Arial"/>
                <a:sym typeface="Arial"/>
              </a:rPr>
              <a:t>¿Qué significa inscribir a un nuevo miembro?</a:t>
            </a:r>
            <a:endParaRPr>
              <a:solidFill>
                <a:srgbClr val="154844"/>
              </a:solidFill>
              <a:latin typeface="Arial"/>
              <a:ea typeface="Arial"/>
              <a:cs typeface="Arial"/>
              <a:sym typeface="Arial"/>
            </a:endParaRPr>
          </a:p>
        </p:txBody>
      </p:sp>
      <p:sp>
        <p:nvSpPr>
          <p:cNvPr id="105" name="Google Shape;105;p3"/>
          <p:cNvSpPr txBox="1">
            <a:spLocks noGrp="1"/>
          </p:cNvSpPr>
          <p:nvPr>
            <p:ph type="body" idx="1"/>
          </p:nvPr>
        </p:nvSpPr>
        <p:spPr>
          <a:xfrm>
            <a:off x="629478" y="2224776"/>
            <a:ext cx="10515600" cy="4268099"/>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100000"/>
              </a:lnSpc>
              <a:spcBef>
                <a:spcPts val="0"/>
              </a:spcBef>
              <a:spcAft>
                <a:spcPts val="0"/>
              </a:spcAft>
              <a:buSzPts val="2800"/>
              <a:buChar char="•"/>
            </a:pPr>
            <a:r>
              <a:rPr lang="es-MX">
                <a:solidFill>
                  <a:srgbClr val="3F3F3F"/>
                </a:solidFill>
                <a:latin typeface="Raleway"/>
                <a:ea typeface="Raleway"/>
                <a:cs typeface="Raleway"/>
                <a:sym typeface="Raleway"/>
              </a:rPr>
              <a:t>Que has ayudado a una persona o familia a encontrar la mejor forma de cuidar su salud al mejor precio, adquiriendo una membresía o bien un paquete de inscripción, ellos darán como referencia tu número de distribuidor, IPC o ID en dōTERRA y de forma automática serán miembros de tu organización.</a:t>
            </a:r>
            <a:endParaRPr>
              <a:solidFill>
                <a:srgbClr val="3F3F3F"/>
              </a:solidFill>
              <a:latin typeface="Raleway"/>
              <a:ea typeface="Raleway"/>
              <a:cs typeface="Raleway"/>
              <a:sym typeface="Raleway"/>
            </a:endParaRPr>
          </a:p>
          <a:p>
            <a:pPr marL="228600" lvl="0" indent="-50800" algn="just" rtl="0">
              <a:lnSpc>
                <a:spcPct val="100000"/>
              </a:lnSpc>
              <a:spcBef>
                <a:spcPts val="1000"/>
              </a:spcBef>
              <a:spcAft>
                <a:spcPts val="0"/>
              </a:spcAft>
              <a:buClr>
                <a:schemeClr val="dk1"/>
              </a:buClr>
              <a:buSzPts val="2800"/>
              <a:buNone/>
            </a:pPr>
            <a:endParaRPr>
              <a:solidFill>
                <a:srgbClr val="3F3F3F"/>
              </a:solidFill>
              <a:latin typeface="Raleway"/>
              <a:ea typeface="Raleway"/>
              <a:cs typeface="Raleway"/>
              <a:sym typeface="Raleway"/>
            </a:endParaRPr>
          </a:p>
          <a:p>
            <a:pPr marL="228600" lvl="0" indent="-228600" algn="just" rtl="0">
              <a:lnSpc>
                <a:spcPct val="100000"/>
              </a:lnSpc>
              <a:spcBef>
                <a:spcPts val="1000"/>
              </a:spcBef>
              <a:spcAft>
                <a:spcPts val="0"/>
              </a:spcAft>
              <a:buClr>
                <a:schemeClr val="dk1"/>
              </a:buClr>
              <a:buSzPts val="1800"/>
              <a:buChar char="•"/>
            </a:pPr>
            <a:r>
              <a:rPr lang="es-MX" sz="2100" i="1">
                <a:solidFill>
                  <a:srgbClr val="3F3F3F"/>
                </a:solidFill>
                <a:latin typeface="Raleway"/>
                <a:ea typeface="Raleway"/>
                <a:cs typeface="Raleway"/>
                <a:sym typeface="Raleway"/>
              </a:rPr>
              <a:t>Es importante cuidar que la persona se inscriba pagando con su propia tarjeta, o bien comprobar que nos ha transferido antes de inscribirla si es que pagaremos usando nuestra tarjeta.</a:t>
            </a:r>
            <a:endParaRPr sz="2100">
              <a:solidFill>
                <a:srgbClr val="3F3F3F"/>
              </a:solidFill>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2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24" name="Google Shape;424;p28"/>
          <p:cNvSpPr txBox="1"/>
          <p:nvPr/>
        </p:nvSpPr>
        <p:spPr>
          <a:xfrm>
            <a:off x="892685" y="233570"/>
            <a:ext cx="8229600" cy="1143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000"/>
              <a:buFont typeface="Calibri"/>
              <a:buNone/>
            </a:pPr>
            <a:r>
              <a:rPr lang="es-MX" sz="4000" b="1" i="0" u="none" strike="noStrike" cap="none">
                <a:solidFill>
                  <a:srgbClr val="154844"/>
                </a:solidFill>
                <a:latin typeface="Arial"/>
                <a:ea typeface="Arial"/>
                <a:cs typeface="Arial"/>
                <a:sym typeface="Arial"/>
              </a:rPr>
              <a:t>3) BONO DE PODER DE 3</a:t>
            </a:r>
            <a:endParaRPr sz="1400" b="0" i="0" u="none" strike="noStrike" cap="none">
              <a:solidFill>
                <a:srgbClr val="154844"/>
              </a:solidFill>
              <a:latin typeface="Arial"/>
              <a:ea typeface="Arial"/>
              <a:cs typeface="Arial"/>
              <a:sym typeface="Arial"/>
            </a:endParaRPr>
          </a:p>
        </p:txBody>
      </p:sp>
      <p:sp>
        <p:nvSpPr>
          <p:cNvPr id="425" name="Google Shape;425;p28"/>
          <p:cNvSpPr txBox="1"/>
          <p:nvPr/>
        </p:nvSpPr>
        <p:spPr>
          <a:xfrm>
            <a:off x="683965" y="1376571"/>
            <a:ext cx="6193914" cy="4184004"/>
          </a:xfrm>
          <a:prstGeom prst="rect">
            <a:avLst/>
          </a:prstGeom>
          <a:noFill/>
          <a:ln>
            <a:noFill/>
          </a:ln>
        </p:spPr>
        <p:txBody>
          <a:bodyPr spcFirstLastPara="1" wrap="square" lIns="91425" tIns="45700" rIns="91425" bIns="45700" anchor="t" anchorCtr="0">
            <a:noAutofit/>
          </a:bodyPr>
          <a:lstStyle/>
          <a:p>
            <a:pPr marL="228600" marR="0" lvl="0" indent="-228600" algn="just" rtl="0">
              <a:lnSpc>
                <a:spcPct val="100000"/>
              </a:lnSpc>
              <a:spcBef>
                <a:spcPts val="0"/>
              </a:spcBef>
              <a:spcAft>
                <a:spcPts val="0"/>
              </a:spcAft>
              <a:buClr>
                <a:schemeClr val="dk1"/>
              </a:buClr>
              <a:buSzPts val="2000"/>
              <a:buFont typeface="Arial"/>
              <a:buChar char="•"/>
            </a:pPr>
            <a:r>
              <a:rPr lang="es-MX" sz="2000" b="1" i="0" u="none" strike="noStrike" cap="none">
                <a:solidFill>
                  <a:srgbClr val="154844"/>
                </a:solidFill>
                <a:highlight>
                  <a:srgbClr val="C0C0C0"/>
                </a:highlight>
                <a:latin typeface="Raleway"/>
                <a:ea typeface="Raleway"/>
                <a:cs typeface="Raleway"/>
                <a:sym typeface="Raleway"/>
              </a:rPr>
              <a:t>SE GANA:</a:t>
            </a:r>
            <a:endParaRPr sz="2000" b="1" i="0" u="none" strike="noStrike" cap="none">
              <a:solidFill>
                <a:srgbClr val="154844"/>
              </a:solidFill>
              <a:latin typeface="Raleway"/>
              <a:ea typeface="Raleway"/>
              <a:cs typeface="Raleway"/>
              <a:sym typeface="Raleway"/>
            </a:endParaRPr>
          </a:p>
          <a:p>
            <a:pPr marL="228600" marR="0" lvl="0" indent="-228600" algn="just" rtl="0">
              <a:lnSpc>
                <a:spcPct val="100000"/>
              </a:lnSpc>
              <a:spcBef>
                <a:spcPts val="1000"/>
              </a:spcBef>
              <a:spcAft>
                <a:spcPts val="0"/>
              </a:spcAft>
              <a:buClr>
                <a:schemeClr val="dk1"/>
              </a:buClr>
              <a:buSzPts val="2000"/>
              <a:buFont typeface="Arial"/>
              <a:buChar char="•"/>
            </a:pPr>
            <a:r>
              <a:rPr lang="es-MX" sz="2000" b="0" i="0" u="sng" strike="noStrike" cap="none">
                <a:solidFill>
                  <a:srgbClr val="3F3F3F"/>
                </a:solidFill>
                <a:latin typeface="Raleway"/>
                <a:ea typeface="Raleway"/>
                <a:cs typeface="Raleway"/>
                <a:sym typeface="Raleway"/>
              </a:rPr>
              <a:t>Una vez </a:t>
            </a:r>
            <a:r>
              <a:rPr lang="es-MX" sz="2000" b="0" i="0" u="none" strike="noStrike" cap="none">
                <a:solidFill>
                  <a:srgbClr val="3F3F3F"/>
                </a:solidFill>
                <a:latin typeface="Raleway"/>
                <a:ea typeface="Raleway"/>
                <a:cs typeface="Raleway"/>
                <a:sym typeface="Raleway"/>
              </a:rPr>
              <a:t>al mes.</a:t>
            </a:r>
            <a:endParaRPr sz="2000" b="0" i="0" u="none" strike="noStrike" cap="none">
              <a:solidFill>
                <a:srgbClr val="3F3F3F"/>
              </a:solidFill>
              <a:latin typeface="Raleway"/>
              <a:ea typeface="Raleway"/>
              <a:cs typeface="Raleway"/>
              <a:sym typeface="Raleway"/>
            </a:endParaRPr>
          </a:p>
          <a:p>
            <a:pPr marL="228600" marR="0" lvl="0" indent="-228600" algn="just" rtl="0">
              <a:lnSpc>
                <a:spcPct val="100000"/>
              </a:lnSpc>
              <a:spcBef>
                <a:spcPts val="1000"/>
              </a:spcBef>
              <a:spcAft>
                <a:spcPts val="0"/>
              </a:spcAft>
              <a:buClr>
                <a:schemeClr val="dk1"/>
              </a:buClr>
              <a:buSzPts val="2000"/>
              <a:buFont typeface="Arial"/>
              <a:buChar char="•"/>
            </a:pPr>
            <a:r>
              <a:rPr lang="es-MX" sz="2000" b="0" i="0" u="none" strike="noStrike" cap="none">
                <a:solidFill>
                  <a:srgbClr val="3F3F3F"/>
                </a:solidFill>
                <a:latin typeface="Raleway"/>
                <a:ea typeface="Raleway"/>
                <a:cs typeface="Raleway"/>
                <a:sym typeface="Raleway"/>
              </a:rPr>
              <a:t>por construir </a:t>
            </a:r>
            <a:r>
              <a:rPr lang="es-MX" sz="2000" b="0" i="0" u="sng" strike="noStrike" cap="none">
                <a:solidFill>
                  <a:srgbClr val="3F3F3F"/>
                </a:solidFill>
                <a:latin typeface="Raleway"/>
                <a:ea typeface="Raleway"/>
                <a:cs typeface="Raleway"/>
                <a:sym typeface="Raleway"/>
              </a:rPr>
              <a:t>estructuras mínimas de 3 personas.</a:t>
            </a:r>
            <a:endParaRPr sz="2000" b="0" i="0" u="none" strike="noStrike" cap="none">
              <a:solidFill>
                <a:srgbClr val="3F3F3F"/>
              </a:solidFill>
              <a:latin typeface="Raleway"/>
              <a:ea typeface="Raleway"/>
              <a:cs typeface="Raleway"/>
              <a:sym typeface="Raleway"/>
            </a:endParaRPr>
          </a:p>
          <a:p>
            <a:pPr marL="228600" marR="0" lvl="0" indent="-228600" algn="just" rtl="0">
              <a:lnSpc>
                <a:spcPct val="100000"/>
              </a:lnSpc>
              <a:spcBef>
                <a:spcPts val="1000"/>
              </a:spcBef>
              <a:spcAft>
                <a:spcPts val="0"/>
              </a:spcAft>
              <a:buClr>
                <a:schemeClr val="dk1"/>
              </a:buClr>
              <a:buSzPts val="2000"/>
              <a:buFont typeface="Arial"/>
              <a:buChar char="•"/>
            </a:pPr>
            <a:r>
              <a:rPr lang="es-MX" sz="2000" b="0" i="0" u="none" strike="noStrike" cap="none">
                <a:solidFill>
                  <a:srgbClr val="3F3F3F"/>
                </a:solidFill>
                <a:latin typeface="Raleway"/>
                <a:ea typeface="Raleway"/>
                <a:cs typeface="Raleway"/>
                <a:sym typeface="Raleway"/>
              </a:rPr>
              <a:t>consumiendo al menos </a:t>
            </a:r>
            <a:r>
              <a:rPr lang="es-MX" sz="2000" b="0" i="0" u="sng" strike="noStrike" cap="none">
                <a:solidFill>
                  <a:srgbClr val="3F3F3F"/>
                </a:solidFill>
                <a:latin typeface="Raleway"/>
                <a:ea typeface="Raleway"/>
                <a:cs typeface="Raleway"/>
                <a:sym typeface="Raleway"/>
              </a:rPr>
              <a:t>3 de ellas 100PV </a:t>
            </a:r>
            <a:r>
              <a:rPr lang="es-MX" sz="2000" b="0" i="0" u="none" strike="noStrike" cap="none">
                <a:solidFill>
                  <a:srgbClr val="3F3F3F"/>
                </a:solidFill>
                <a:latin typeface="Raleway"/>
                <a:ea typeface="Raleway"/>
                <a:cs typeface="Raleway"/>
                <a:sym typeface="Raleway"/>
              </a:rPr>
              <a:t>en </a:t>
            </a:r>
            <a:r>
              <a:rPr lang="es-MX" sz="2000" b="0" i="0" u="none" strike="noStrike" cap="none">
                <a:solidFill>
                  <a:srgbClr val="91AC9D"/>
                </a:solidFill>
                <a:latin typeface="Raleway"/>
                <a:ea typeface="Raleway"/>
                <a:cs typeface="Raleway"/>
                <a:sym typeface="Raleway"/>
              </a:rPr>
              <a:t>autoenvío</a:t>
            </a:r>
            <a:r>
              <a:rPr lang="es-MX" sz="2000" b="0" i="0" u="none" strike="noStrike" cap="none">
                <a:solidFill>
                  <a:srgbClr val="3F3F3F"/>
                </a:solidFill>
                <a:latin typeface="Raleway"/>
                <a:ea typeface="Raleway"/>
                <a:cs typeface="Raleway"/>
                <a:sym typeface="Raleway"/>
              </a:rPr>
              <a:t>. </a:t>
            </a:r>
            <a:endParaRPr sz="2000" b="0" i="0" u="none" strike="noStrike" cap="none">
              <a:solidFill>
                <a:srgbClr val="3F3F3F"/>
              </a:solidFill>
              <a:latin typeface="Raleway"/>
              <a:ea typeface="Raleway"/>
              <a:cs typeface="Raleway"/>
              <a:sym typeface="Raleway"/>
            </a:endParaRPr>
          </a:p>
          <a:p>
            <a:pPr marL="228600" marR="0" lvl="0" indent="-228600" algn="just" rtl="0">
              <a:lnSpc>
                <a:spcPct val="100000"/>
              </a:lnSpc>
              <a:spcBef>
                <a:spcPts val="1000"/>
              </a:spcBef>
              <a:spcAft>
                <a:spcPts val="0"/>
              </a:spcAft>
              <a:buClr>
                <a:schemeClr val="dk1"/>
              </a:buClr>
              <a:buSzPts val="2000"/>
              <a:buFont typeface="Arial"/>
              <a:buChar char="•"/>
            </a:pPr>
            <a:r>
              <a:rPr lang="es-MX" sz="2000" b="0" i="0" u="none" strike="noStrike" cap="none">
                <a:solidFill>
                  <a:srgbClr val="3F3F3F"/>
                </a:solidFill>
                <a:latin typeface="Raleway"/>
                <a:ea typeface="Raleway"/>
                <a:cs typeface="Raleway"/>
                <a:sym typeface="Raleway"/>
              </a:rPr>
              <a:t>y </a:t>
            </a:r>
            <a:r>
              <a:rPr lang="es-MX" sz="2000" b="0" i="0" u="sng" strike="noStrike" cap="none">
                <a:solidFill>
                  <a:srgbClr val="3F3F3F"/>
                </a:solidFill>
                <a:latin typeface="Raleway"/>
                <a:ea typeface="Raleway"/>
                <a:cs typeface="Raleway"/>
                <a:sym typeface="Raleway"/>
              </a:rPr>
              <a:t>sumando</a:t>
            </a:r>
            <a:r>
              <a:rPr lang="es-MX" sz="2000" b="0" i="0" u="none" strike="noStrike" cap="none">
                <a:solidFill>
                  <a:srgbClr val="3F3F3F"/>
                </a:solidFill>
                <a:latin typeface="Raleway"/>
                <a:ea typeface="Raleway"/>
                <a:cs typeface="Raleway"/>
                <a:sym typeface="Raleway"/>
              </a:rPr>
              <a:t> entre tu consumo y el de </a:t>
            </a:r>
            <a:r>
              <a:rPr lang="es-MX" sz="2000">
                <a:solidFill>
                  <a:srgbClr val="3F3F3F"/>
                </a:solidFill>
                <a:latin typeface="Raleway"/>
                <a:ea typeface="Raleway"/>
                <a:cs typeface="Raleway"/>
                <a:sym typeface="Raleway"/>
              </a:rPr>
              <a:t>la primera</a:t>
            </a:r>
            <a:r>
              <a:rPr lang="es-MX" sz="2000" b="0" i="0" u="none" strike="noStrike" cap="none">
                <a:solidFill>
                  <a:srgbClr val="3F3F3F"/>
                </a:solidFill>
                <a:latin typeface="Raleway"/>
                <a:ea typeface="Raleway"/>
                <a:cs typeface="Raleway"/>
                <a:sym typeface="Raleway"/>
              </a:rPr>
              <a:t> línea </a:t>
            </a:r>
            <a:r>
              <a:rPr lang="es-MX" sz="2000" b="0" i="0" u="sng" strike="noStrike" cap="none">
                <a:solidFill>
                  <a:srgbClr val="3F3F3F"/>
                </a:solidFill>
                <a:latin typeface="Raleway"/>
                <a:ea typeface="Raleway"/>
                <a:cs typeface="Raleway"/>
                <a:sym typeface="Raleway"/>
              </a:rPr>
              <a:t>600PV. (</a:t>
            </a:r>
            <a:r>
              <a:rPr lang="es-MX" sz="2000" b="1" i="1" u="sng" strike="noStrike" cap="none">
                <a:solidFill>
                  <a:srgbClr val="3F3F3F"/>
                </a:solidFill>
                <a:latin typeface="Raleway"/>
                <a:ea typeface="Raleway"/>
                <a:cs typeface="Raleway"/>
                <a:sym typeface="Raleway"/>
              </a:rPr>
              <a:t>VOLUMEN DE EQUIPO</a:t>
            </a:r>
            <a:r>
              <a:rPr lang="es-MX" sz="2000" b="0" i="0" u="sng" strike="noStrike" cap="none">
                <a:solidFill>
                  <a:srgbClr val="3F3F3F"/>
                </a:solidFill>
                <a:latin typeface="Raleway"/>
                <a:ea typeface="Raleway"/>
                <a:cs typeface="Raleway"/>
                <a:sym typeface="Raleway"/>
              </a:rPr>
              <a:t>)</a:t>
            </a:r>
            <a:endParaRPr sz="2000" b="0" i="0" u="none" strike="noStrike" cap="none">
              <a:solidFill>
                <a:srgbClr val="3F3F3F"/>
              </a:solidFill>
              <a:latin typeface="Raleway"/>
              <a:ea typeface="Raleway"/>
              <a:cs typeface="Raleway"/>
              <a:sym typeface="Raleway"/>
            </a:endParaRPr>
          </a:p>
          <a:p>
            <a:pPr marL="228600" marR="0" lvl="0" indent="-228600" algn="just" rtl="0">
              <a:lnSpc>
                <a:spcPct val="100000"/>
              </a:lnSpc>
              <a:spcBef>
                <a:spcPts val="1000"/>
              </a:spcBef>
              <a:spcAft>
                <a:spcPts val="0"/>
              </a:spcAft>
              <a:buClr>
                <a:srgbClr val="91AC9D"/>
              </a:buClr>
              <a:buSzPts val="2000"/>
              <a:buFont typeface="Noto Sans"/>
              <a:buChar char="⮚"/>
            </a:pPr>
            <a:r>
              <a:rPr lang="es-MX" sz="2000" b="0" i="0" u="none" strike="noStrike" cap="none">
                <a:solidFill>
                  <a:srgbClr val="91AC9D"/>
                </a:solidFill>
                <a:latin typeface="Raleway"/>
                <a:ea typeface="Raleway"/>
                <a:cs typeface="Raleway"/>
                <a:sym typeface="Raleway"/>
              </a:rPr>
              <a:t>Todas las condiciones deben cumplirse en el mismo mes calendario.</a:t>
            </a:r>
            <a:endParaRPr sz="2000" b="0" i="0" u="none" strike="noStrike" cap="none">
              <a:solidFill>
                <a:srgbClr val="91AC9D"/>
              </a:solidFill>
              <a:latin typeface="Raleway"/>
              <a:ea typeface="Raleway"/>
              <a:cs typeface="Raleway"/>
              <a:sym typeface="Raleway"/>
            </a:endParaRPr>
          </a:p>
          <a:p>
            <a:pPr marL="228600" marR="0" lvl="0" indent="-228600" algn="just" rtl="0">
              <a:lnSpc>
                <a:spcPct val="100000"/>
              </a:lnSpc>
              <a:spcBef>
                <a:spcPts val="1000"/>
              </a:spcBef>
              <a:spcAft>
                <a:spcPts val="0"/>
              </a:spcAft>
              <a:buClr>
                <a:srgbClr val="91AC9D"/>
              </a:buClr>
              <a:buSzPts val="2000"/>
              <a:buFont typeface="Noto Sans"/>
              <a:buChar char="⮚"/>
            </a:pPr>
            <a:r>
              <a:rPr lang="es-MX" sz="2000" b="0" i="0" u="none" strike="noStrike" cap="none">
                <a:solidFill>
                  <a:srgbClr val="91AC9D"/>
                </a:solidFill>
                <a:latin typeface="Raleway"/>
                <a:ea typeface="Raleway"/>
                <a:cs typeface="Raleway"/>
                <a:sym typeface="Raleway"/>
              </a:rPr>
              <a:t>Este bono se construye con personas inscritas o no por ti, esa es la importancia del patrocinador de colocación.</a:t>
            </a:r>
            <a:endParaRPr sz="2000" b="0" i="0" u="none" strike="noStrike" cap="none">
              <a:solidFill>
                <a:srgbClr val="91AC9D"/>
              </a:solidFill>
              <a:latin typeface="Raleway"/>
              <a:ea typeface="Raleway"/>
              <a:cs typeface="Raleway"/>
              <a:sym typeface="Raleway"/>
            </a:endParaRPr>
          </a:p>
        </p:txBody>
      </p:sp>
      <p:sp>
        <p:nvSpPr>
          <p:cNvPr id="426" name="Google Shape;426;p28"/>
          <p:cNvSpPr txBox="1"/>
          <p:nvPr/>
        </p:nvSpPr>
        <p:spPr>
          <a:xfrm>
            <a:off x="1146790" y="5921524"/>
            <a:ext cx="5437227"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154844"/>
                </a:solidFill>
                <a:latin typeface="Raleway"/>
                <a:ea typeface="Raleway"/>
                <a:cs typeface="Raleway"/>
                <a:sym typeface="Raleway"/>
              </a:rPr>
              <a:t>¿Podrías celebrar un evento importante invitando solo 39 personas?</a:t>
            </a:r>
            <a:endParaRPr sz="2000" b="1" i="0" u="none" strike="noStrike" cap="none">
              <a:solidFill>
                <a:srgbClr val="154844"/>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154844"/>
              </a:solidFill>
              <a:latin typeface="Raleway"/>
              <a:ea typeface="Raleway"/>
              <a:cs typeface="Raleway"/>
              <a:sym typeface="Raleway"/>
            </a:endParaRPr>
          </a:p>
        </p:txBody>
      </p:sp>
      <p:pic>
        <p:nvPicPr>
          <p:cNvPr id="427" name="Google Shape;427;p28"/>
          <p:cNvPicPr preferRelativeResize="0"/>
          <p:nvPr/>
        </p:nvPicPr>
        <p:blipFill rotWithShape="1">
          <a:blip r:embed="rId4">
            <a:alphaModFix/>
          </a:blip>
          <a:srcRect/>
          <a:stretch/>
        </p:blipFill>
        <p:spPr>
          <a:xfrm>
            <a:off x="7424435" y="1287117"/>
            <a:ext cx="4083600" cy="46713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 calcmode="lin" valueType="num">
                                      <p:cBhvr additive="base">
                                        <p:cTn id="7" dur="500"/>
                                        <p:tgtEl>
                                          <p:spTgt spid="4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29"/>
          <p:cNvPicPr preferRelativeResize="0"/>
          <p:nvPr/>
        </p:nvPicPr>
        <p:blipFill rotWithShape="1">
          <a:blip r:embed="rId3">
            <a:alphaModFix/>
          </a:blip>
          <a:srcRect/>
          <a:stretch/>
        </p:blipFill>
        <p:spPr>
          <a:xfrm>
            <a:off x="-1" y="0"/>
            <a:ext cx="12192000" cy="6858000"/>
          </a:xfrm>
          <a:prstGeom prst="rect">
            <a:avLst/>
          </a:prstGeom>
          <a:noFill/>
          <a:ln>
            <a:noFill/>
          </a:ln>
        </p:spPr>
      </p:pic>
      <p:pic>
        <p:nvPicPr>
          <p:cNvPr id="434" name="Google Shape;434;p29"/>
          <p:cNvPicPr preferRelativeResize="0"/>
          <p:nvPr/>
        </p:nvPicPr>
        <p:blipFill rotWithShape="1">
          <a:blip r:embed="rId4">
            <a:alphaModFix/>
          </a:blip>
          <a:srcRect/>
          <a:stretch/>
        </p:blipFill>
        <p:spPr>
          <a:xfrm>
            <a:off x="688108" y="2023532"/>
            <a:ext cx="10815782" cy="239553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30"/>
          <p:cNvPicPr preferRelativeResize="0"/>
          <p:nvPr/>
        </p:nvPicPr>
        <p:blipFill rotWithShape="1">
          <a:blip r:embed="rId3">
            <a:alphaModFix/>
          </a:blip>
          <a:srcRect/>
          <a:stretch/>
        </p:blipFill>
        <p:spPr>
          <a:xfrm flipH="1">
            <a:off x="0" y="0"/>
            <a:ext cx="12192000" cy="6858000"/>
          </a:xfrm>
          <a:prstGeom prst="rect">
            <a:avLst/>
          </a:prstGeom>
          <a:noFill/>
          <a:ln>
            <a:noFill/>
          </a:ln>
        </p:spPr>
      </p:pic>
      <p:pic>
        <p:nvPicPr>
          <p:cNvPr id="441" name="Google Shape;441;p30"/>
          <p:cNvPicPr preferRelativeResize="0"/>
          <p:nvPr/>
        </p:nvPicPr>
        <p:blipFill rotWithShape="1">
          <a:blip r:embed="rId4">
            <a:alphaModFix/>
          </a:blip>
          <a:srcRect/>
          <a:stretch/>
        </p:blipFill>
        <p:spPr>
          <a:xfrm>
            <a:off x="317223" y="1105175"/>
            <a:ext cx="11420378" cy="46476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3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447" name="Google Shape;447;p31"/>
          <p:cNvPicPr preferRelativeResize="0"/>
          <p:nvPr/>
        </p:nvPicPr>
        <p:blipFill rotWithShape="1">
          <a:blip r:embed="rId4">
            <a:alphaModFix/>
          </a:blip>
          <a:srcRect/>
          <a:stretch/>
        </p:blipFill>
        <p:spPr>
          <a:xfrm>
            <a:off x="415787" y="421071"/>
            <a:ext cx="11360426" cy="581670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32"/>
          <p:cNvPicPr preferRelativeResize="0"/>
          <p:nvPr/>
        </p:nvPicPr>
        <p:blipFill rotWithShape="1">
          <a:blip r:embed="rId3">
            <a:alphaModFix/>
          </a:blip>
          <a:srcRect/>
          <a:stretch/>
        </p:blipFill>
        <p:spPr>
          <a:xfrm>
            <a:off x="-1" y="0"/>
            <a:ext cx="12192000" cy="6858000"/>
          </a:xfrm>
          <a:prstGeom prst="rect">
            <a:avLst/>
          </a:prstGeom>
          <a:noFill/>
          <a:ln>
            <a:noFill/>
          </a:ln>
        </p:spPr>
      </p:pic>
      <p:sp>
        <p:nvSpPr>
          <p:cNvPr id="454" name="Google Shape;454;p32"/>
          <p:cNvSpPr txBox="1">
            <a:spLocks noGrp="1"/>
          </p:cNvSpPr>
          <p:nvPr>
            <p:ph type="title"/>
          </p:nvPr>
        </p:nvSpPr>
        <p:spPr>
          <a:xfrm>
            <a:off x="609600" y="274639"/>
            <a:ext cx="10972801" cy="1143001"/>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0"/>
              </a:spcBef>
              <a:spcAft>
                <a:spcPts val="0"/>
              </a:spcAft>
              <a:buClr>
                <a:schemeClr val="dk1"/>
              </a:buClr>
              <a:buSzPts val="5800"/>
              <a:buFont typeface="Calibri"/>
              <a:buNone/>
            </a:pPr>
            <a:r>
              <a:rPr lang="es-MX" sz="4800">
                <a:solidFill>
                  <a:srgbClr val="154844"/>
                </a:solidFill>
                <a:latin typeface="Arial"/>
                <a:ea typeface="Arial"/>
                <a:cs typeface="Arial"/>
                <a:sym typeface="Arial"/>
              </a:rPr>
              <a:t>Conceptos básicos de colocación</a:t>
            </a:r>
            <a:endParaRPr sz="4800">
              <a:solidFill>
                <a:srgbClr val="154844"/>
              </a:solidFill>
              <a:latin typeface="Arial"/>
              <a:ea typeface="Arial"/>
              <a:cs typeface="Arial"/>
              <a:sym typeface="Arial"/>
            </a:endParaRPr>
          </a:p>
        </p:txBody>
      </p:sp>
      <p:sp>
        <p:nvSpPr>
          <p:cNvPr id="455" name="Google Shape;455;p32"/>
          <p:cNvSpPr txBox="1">
            <a:spLocks noGrp="1"/>
          </p:cNvSpPr>
          <p:nvPr>
            <p:ph type="body" idx="1"/>
          </p:nvPr>
        </p:nvSpPr>
        <p:spPr>
          <a:xfrm>
            <a:off x="609600" y="1371604"/>
            <a:ext cx="10972801" cy="830178"/>
          </a:xfrm>
          <a:prstGeom prst="rect">
            <a:avLst/>
          </a:prstGeom>
          <a:noFill/>
          <a:ln>
            <a:noFill/>
          </a:ln>
        </p:spPr>
        <p:txBody>
          <a:bodyPr spcFirstLastPara="1" wrap="square" lIns="121900" tIns="121900" rIns="121900" bIns="121900" anchor="t" anchorCtr="0">
            <a:normAutofit/>
          </a:bodyPr>
          <a:lstStyle/>
          <a:p>
            <a:pPr marL="0" lvl="0" indent="0" algn="l" rtl="0">
              <a:lnSpc>
                <a:spcPct val="90000"/>
              </a:lnSpc>
              <a:spcBef>
                <a:spcPts val="0"/>
              </a:spcBef>
              <a:spcAft>
                <a:spcPts val="0"/>
              </a:spcAft>
              <a:buClr>
                <a:schemeClr val="dk1"/>
              </a:buClr>
              <a:buSzPts val="4200"/>
              <a:buNone/>
            </a:pPr>
            <a:r>
              <a:rPr lang="es-MX" b="1">
                <a:solidFill>
                  <a:srgbClr val="91AC9D"/>
                </a:solidFill>
                <a:latin typeface="Raleway"/>
                <a:ea typeface="Raleway"/>
                <a:cs typeface="Raleway"/>
                <a:sym typeface="Raleway"/>
              </a:rPr>
              <a:t>Nomenclatura básica.</a:t>
            </a:r>
            <a:endParaRPr b="1">
              <a:solidFill>
                <a:srgbClr val="91AC9D"/>
              </a:solidFill>
              <a:latin typeface="Raleway"/>
              <a:ea typeface="Raleway"/>
              <a:cs typeface="Raleway"/>
              <a:sym typeface="Raleway"/>
            </a:endParaRPr>
          </a:p>
          <a:p>
            <a:pPr marL="266700" lvl="0" indent="0" algn="l" rtl="0">
              <a:lnSpc>
                <a:spcPct val="90000"/>
              </a:lnSpc>
              <a:spcBef>
                <a:spcPts val="1000"/>
              </a:spcBef>
              <a:spcAft>
                <a:spcPts val="0"/>
              </a:spcAft>
              <a:buSzPts val="4200"/>
              <a:buNone/>
            </a:pPr>
            <a:endParaRPr b="1">
              <a:solidFill>
                <a:srgbClr val="91AC9D"/>
              </a:solidFill>
              <a:latin typeface="Raleway"/>
              <a:ea typeface="Raleway"/>
              <a:cs typeface="Raleway"/>
              <a:sym typeface="Raleway"/>
            </a:endParaRPr>
          </a:p>
        </p:txBody>
      </p:sp>
      <p:sp>
        <p:nvSpPr>
          <p:cNvPr id="456" name="Google Shape;456;p32"/>
          <p:cNvSpPr txBox="1"/>
          <p:nvPr/>
        </p:nvSpPr>
        <p:spPr>
          <a:xfrm>
            <a:off x="677957" y="2439275"/>
            <a:ext cx="5345156" cy="424727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MX" sz="1800" b="1" i="0" u="none" strike="noStrike" cap="none">
                <a:solidFill>
                  <a:srgbClr val="3F3F3F"/>
                </a:solidFill>
                <a:latin typeface="Raleway"/>
                <a:ea typeface="Raleway"/>
                <a:cs typeface="Raleway"/>
                <a:sym typeface="Raleway"/>
              </a:rPr>
              <a:t>PATROCINADOR DE INSCRIPCIÓN</a:t>
            </a:r>
            <a:endParaRPr sz="1400" b="1" i="0" u="none" strike="noStrike" cap="none">
              <a:solidFill>
                <a:srgbClr val="3F3F3F"/>
              </a:solidFill>
              <a:latin typeface="Raleway"/>
              <a:ea typeface="Raleway"/>
              <a:cs typeface="Raleway"/>
              <a:sym typeface="Raleway"/>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Raleway"/>
              <a:ea typeface="Raleway"/>
              <a:cs typeface="Raleway"/>
              <a:sym typeface="Raleway"/>
            </a:endParaRPr>
          </a:p>
          <a:p>
            <a:pPr marL="285750" marR="0" lvl="0" indent="-285750" algn="just" rtl="0">
              <a:lnSpc>
                <a:spcPct val="100000"/>
              </a:lnSpc>
              <a:spcBef>
                <a:spcPts val="0"/>
              </a:spcBef>
              <a:spcAft>
                <a:spcPts val="0"/>
              </a:spcAft>
              <a:buClr>
                <a:schemeClr val="dk1"/>
              </a:buClr>
              <a:buSzPts val="1800"/>
              <a:buFont typeface="Arial"/>
              <a:buChar char="•"/>
            </a:pPr>
            <a:r>
              <a:rPr lang="es-MX" sz="1800" b="0" i="0" u="none" strike="noStrike" cap="none">
                <a:solidFill>
                  <a:srgbClr val="3F3F3F"/>
                </a:solidFill>
                <a:latin typeface="Raleway"/>
                <a:ea typeface="Raleway"/>
                <a:cs typeface="Raleway"/>
                <a:sym typeface="Raleway"/>
              </a:rPr>
              <a:t>Es la persona que invita e inscribe a un nuevo miembro en dōTERRA. (su ID o link es utilizado en la inscripción).</a:t>
            </a:r>
            <a:endParaRPr sz="1400" b="0" i="0" u="none" strike="noStrike" cap="none">
              <a:solidFill>
                <a:srgbClr val="3F3F3F"/>
              </a:solidFill>
              <a:latin typeface="Raleway"/>
              <a:ea typeface="Raleway"/>
              <a:cs typeface="Raleway"/>
              <a:sym typeface="Raleway"/>
            </a:endParaRPr>
          </a:p>
          <a:p>
            <a:pPr marL="285750" marR="0" lvl="0" indent="-285750" algn="just" rtl="0">
              <a:lnSpc>
                <a:spcPct val="100000"/>
              </a:lnSpc>
              <a:spcBef>
                <a:spcPts val="0"/>
              </a:spcBef>
              <a:spcAft>
                <a:spcPts val="0"/>
              </a:spcAft>
              <a:buClr>
                <a:schemeClr val="dk1"/>
              </a:buClr>
              <a:buSzPts val="1800"/>
              <a:buFont typeface="Arial"/>
              <a:buChar char="•"/>
            </a:pPr>
            <a:r>
              <a:rPr lang="es-MX" sz="1800" b="0" i="0" u="none" strike="noStrike" cap="none">
                <a:solidFill>
                  <a:srgbClr val="3F3F3F"/>
                </a:solidFill>
                <a:latin typeface="Raleway"/>
                <a:ea typeface="Raleway"/>
                <a:cs typeface="Raleway"/>
                <a:sym typeface="Raleway"/>
              </a:rPr>
              <a:t>Tiene derecho a recibir el BIR por los primeros 60 días de compra de ese nuevo miembro.</a:t>
            </a:r>
            <a:endParaRPr sz="1400" b="0" i="0" u="none" strike="noStrike" cap="none">
              <a:solidFill>
                <a:srgbClr val="3F3F3F"/>
              </a:solidFill>
              <a:latin typeface="Raleway"/>
              <a:ea typeface="Raleway"/>
              <a:cs typeface="Raleway"/>
              <a:sym typeface="Raleway"/>
            </a:endParaRPr>
          </a:p>
          <a:p>
            <a:pPr marL="285750" marR="0" lvl="0" indent="-285750" algn="just" rtl="0">
              <a:lnSpc>
                <a:spcPct val="100000"/>
              </a:lnSpc>
              <a:spcBef>
                <a:spcPts val="0"/>
              </a:spcBef>
              <a:spcAft>
                <a:spcPts val="0"/>
              </a:spcAft>
              <a:buClr>
                <a:schemeClr val="dk1"/>
              </a:buClr>
              <a:buSzPts val="1800"/>
              <a:buFont typeface="Arial"/>
              <a:buChar char="•"/>
            </a:pPr>
            <a:r>
              <a:rPr lang="es-MX" sz="1800" b="0" i="0" u="none" strike="noStrike" cap="none">
                <a:solidFill>
                  <a:srgbClr val="3F3F3F"/>
                </a:solidFill>
                <a:latin typeface="Raleway"/>
                <a:ea typeface="Raleway"/>
                <a:cs typeface="Raleway"/>
                <a:sym typeface="Raleway"/>
              </a:rPr>
              <a:t>Trabaja con el patrocinador de colocación (si es diferente) para darle el seguimiento al nuevo inscrito (consulta de bienestar, dudas etc.).</a:t>
            </a:r>
            <a:endParaRPr sz="1400" b="0" i="0" u="none" strike="noStrike" cap="none">
              <a:solidFill>
                <a:srgbClr val="3F3F3F"/>
              </a:solidFill>
              <a:latin typeface="Raleway"/>
              <a:ea typeface="Raleway"/>
              <a:cs typeface="Raleway"/>
              <a:sym typeface="Raleway"/>
            </a:endParaRPr>
          </a:p>
          <a:p>
            <a:pPr marL="285750" marR="0" lvl="0" indent="-285750" algn="just" rtl="0">
              <a:lnSpc>
                <a:spcPct val="100000"/>
              </a:lnSpc>
              <a:spcBef>
                <a:spcPts val="0"/>
              </a:spcBef>
              <a:spcAft>
                <a:spcPts val="0"/>
              </a:spcAft>
              <a:buClr>
                <a:schemeClr val="dk1"/>
              </a:buClr>
              <a:buSzPts val="1800"/>
              <a:buFont typeface="Arial"/>
              <a:buChar char="•"/>
            </a:pPr>
            <a:r>
              <a:rPr lang="es-MX" sz="1800" b="0" i="0" u="none" strike="noStrike" cap="none">
                <a:solidFill>
                  <a:srgbClr val="3F3F3F"/>
                </a:solidFill>
                <a:latin typeface="Raleway"/>
                <a:ea typeface="Raleway"/>
                <a:cs typeface="Raleway"/>
                <a:sym typeface="Raleway"/>
              </a:rPr>
              <a:t>Gana los bonos y calificaciones por crecimiento de rango de ese nuevo inscrito.</a:t>
            </a:r>
            <a:endParaRPr sz="1400" b="0" i="0" u="none" strike="noStrike" cap="none">
              <a:solidFill>
                <a:srgbClr val="3F3F3F"/>
              </a:solidFill>
              <a:latin typeface="Raleway"/>
              <a:ea typeface="Raleway"/>
              <a:cs typeface="Raleway"/>
              <a:sym typeface="Raleway"/>
            </a:endParaRPr>
          </a:p>
          <a:p>
            <a:pPr marL="285750" marR="0" lvl="0" indent="-171450" algn="just" rtl="0">
              <a:lnSpc>
                <a:spcPct val="100000"/>
              </a:lnSpc>
              <a:spcBef>
                <a:spcPts val="0"/>
              </a:spcBef>
              <a:spcAft>
                <a:spcPts val="0"/>
              </a:spcAft>
              <a:buClr>
                <a:schemeClr val="dk1"/>
              </a:buClr>
              <a:buSzPts val="1800"/>
              <a:buFont typeface="Arial"/>
              <a:buNone/>
            </a:pPr>
            <a:endParaRPr sz="1800" b="0" i="0" u="none" strike="noStrike" cap="none">
              <a:solidFill>
                <a:srgbClr val="3F3F3F"/>
              </a:solidFill>
              <a:latin typeface="Raleway"/>
              <a:ea typeface="Raleway"/>
              <a:cs typeface="Raleway"/>
              <a:sym typeface="Raleway"/>
            </a:endParaRPr>
          </a:p>
          <a:p>
            <a:pPr marL="285750" marR="0" lvl="0" indent="-171450" algn="just" rtl="0">
              <a:lnSpc>
                <a:spcPct val="100000"/>
              </a:lnSpc>
              <a:spcBef>
                <a:spcPts val="0"/>
              </a:spcBef>
              <a:spcAft>
                <a:spcPts val="0"/>
              </a:spcAft>
              <a:buClr>
                <a:schemeClr val="dk1"/>
              </a:buClr>
              <a:buSzPts val="1800"/>
              <a:buFont typeface="Arial"/>
              <a:buNone/>
            </a:pPr>
            <a:endParaRPr sz="1800" b="0" i="0" u="none" strike="noStrike" cap="none">
              <a:solidFill>
                <a:srgbClr val="3F3F3F"/>
              </a:solidFill>
              <a:latin typeface="Raleway"/>
              <a:ea typeface="Raleway"/>
              <a:cs typeface="Raleway"/>
              <a:sym typeface="Raleway"/>
            </a:endParaRPr>
          </a:p>
        </p:txBody>
      </p:sp>
      <p:sp>
        <p:nvSpPr>
          <p:cNvPr id="457" name="Google Shape;457;p32"/>
          <p:cNvSpPr txBox="1"/>
          <p:nvPr/>
        </p:nvSpPr>
        <p:spPr>
          <a:xfrm>
            <a:off x="6531927" y="2439275"/>
            <a:ext cx="4872789" cy="39703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MX" sz="1800" b="1" i="0" u="none" strike="noStrike" cap="none">
                <a:solidFill>
                  <a:srgbClr val="3F3F3F"/>
                </a:solidFill>
                <a:latin typeface="Raleway"/>
                <a:ea typeface="Raleway"/>
                <a:cs typeface="Raleway"/>
                <a:sym typeface="Raleway"/>
              </a:rPr>
              <a:t>PATROCINADOR DE COLOCACIÓN</a:t>
            </a:r>
            <a:endParaRPr sz="1400" b="1" i="0" u="none" strike="noStrike" cap="none">
              <a:solidFill>
                <a:srgbClr val="3F3F3F"/>
              </a:solidFill>
              <a:latin typeface="Raleway"/>
              <a:ea typeface="Raleway"/>
              <a:cs typeface="Raleway"/>
              <a:sym typeface="Raleway"/>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rgbClr val="3F3F3F"/>
              </a:solidFill>
              <a:latin typeface="Raleway"/>
              <a:ea typeface="Raleway"/>
              <a:cs typeface="Raleway"/>
              <a:sym typeface="Raleway"/>
            </a:endParaRPr>
          </a:p>
          <a:p>
            <a:pPr marL="285750" marR="0" lvl="0" indent="-285750" algn="just" rtl="0">
              <a:lnSpc>
                <a:spcPct val="100000"/>
              </a:lnSpc>
              <a:spcBef>
                <a:spcPts val="0"/>
              </a:spcBef>
              <a:spcAft>
                <a:spcPts val="0"/>
              </a:spcAft>
              <a:buClr>
                <a:schemeClr val="dk1"/>
              </a:buClr>
              <a:buSzPts val="1800"/>
              <a:buFont typeface="Arial"/>
              <a:buChar char="•"/>
            </a:pPr>
            <a:r>
              <a:rPr lang="es-MX" sz="1800" b="0" i="0" u="none" strike="noStrike" cap="none">
                <a:solidFill>
                  <a:srgbClr val="3F3F3F"/>
                </a:solidFill>
                <a:latin typeface="Raleway"/>
                <a:ea typeface="Raleway"/>
                <a:cs typeface="Raleway"/>
                <a:sym typeface="Raleway"/>
              </a:rPr>
              <a:t>Es la persona debajo de la cual fue colocado el nuevo inscrito.</a:t>
            </a:r>
            <a:endParaRPr sz="1400" b="0" i="0" u="none" strike="noStrike" cap="none">
              <a:solidFill>
                <a:srgbClr val="3F3F3F"/>
              </a:solidFill>
              <a:latin typeface="Raleway"/>
              <a:ea typeface="Raleway"/>
              <a:cs typeface="Raleway"/>
              <a:sym typeface="Raleway"/>
            </a:endParaRPr>
          </a:p>
          <a:p>
            <a:pPr marL="285750" marR="0" lvl="0" indent="-285750" algn="just" rtl="0">
              <a:lnSpc>
                <a:spcPct val="100000"/>
              </a:lnSpc>
              <a:spcBef>
                <a:spcPts val="0"/>
              </a:spcBef>
              <a:spcAft>
                <a:spcPts val="0"/>
              </a:spcAft>
              <a:buClr>
                <a:schemeClr val="dk1"/>
              </a:buClr>
              <a:buSzPts val="1800"/>
              <a:buFont typeface="Arial"/>
              <a:buChar char="•"/>
            </a:pPr>
            <a:r>
              <a:rPr lang="es-MX" sz="1800" b="0" i="0" u="none" strike="noStrike" cap="none">
                <a:solidFill>
                  <a:srgbClr val="3F3F3F"/>
                </a:solidFill>
                <a:latin typeface="Raleway"/>
                <a:ea typeface="Raleway"/>
                <a:cs typeface="Raleway"/>
                <a:sym typeface="Raleway"/>
              </a:rPr>
              <a:t>Se beneficia de los bonos de:</a:t>
            </a:r>
            <a:endParaRPr sz="1400" b="0" i="0" u="none" strike="noStrike" cap="none">
              <a:solidFill>
                <a:srgbClr val="3F3F3F"/>
              </a:solidFill>
              <a:latin typeface="Raleway"/>
              <a:ea typeface="Raleway"/>
              <a:cs typeface="Raleway"/>
              <a:sym typeface="Raleway"/>
            </a:endParaRPr>
          </a:p>
          <a:p>
            <a:pPr marL="742950" marR="0" lvl="1" indent="-285750" algn="just" rtl="0">
              <a:lnSpc>
                <a:spcPct val="100000"/>
              </a:lnSpc>
              <a:spcBef>
                <a:spcPts val="0"/>
              </a:spcBef>
              <a:spcAft>
                <a:spcPts val="0"/>
              </a:spcAft>
              <a:buClr>
                <a:schemeClr val="dk1"/>
              </a:buClr>
              <a:buSzPts val="1800"/>
              <a:buFont typeface="Arial"/>
              <a:buChar char="•"/>
            </a:pPr>
            <a:r>
              <a:rPr lang="es-MX" sz="1800" b="0" i="0" u="none" strike="noStrike" cap="none">
                <a:solidFill>
                  <a:srgbClr val="3F3F3F"/>
                </a:solidFill>
                <a:latin typeface="Raleway"/>
                <a:ea typeface="Raleway"/>
                <a:cs typeface="Raleway"/>
                <a:sym typeface="Raleway"/>
              </a:rPr>
              <a:t> poder de 3 y</a:t>
            </a:r>
            <a:endParaRPr sz="1400" b="0" i="0" u="none" strike="noStrike" cap="none">
              <a:solidFill>
                <a:srgbClr val="3F3F3F"/>
              </a:solidFill>
              <a:latin typeface="Raleway"/>
              <a:ea typeface="Raleway"/>
              <a:cs typeface="Raleway"/>
              <a:sym typeface="Raleway"/>
            </a:endParaRPr>
          </a:p>
          <a:p>
            <a:pPr marL="742950" marR="0" lvl="1" indent="-285750" algn="just" rtl="0">
              <a:lnSpc>
                <a:spcPct val="100000"/>
              </a:lnSpc>
              <a:spcBef>
                <a:spcPts val="0"/>
              </a:spcBef>
              <a:spcAft>
                <a:spcPts val="0"/>
              </a:spcAft>
              <a:buClr>
                <a:schemeClr val="dk1"/>
              </a:buClr>
              <a:buSzPts val="1800"/>
              <a:buFont typeface="Arial"/>
              <a:buChar char="•"/>
            </a:pPr>
            <a:r>
              <a:rPr lang="es-MX" sz="1800" b="0" i="0" u="none" strike="noStrike" cap="none">
                <a:solidFill>
                  <a:srgbClr val="3F3F3F"/>
                </a:solidFill>
                <a:latin typeface="Raleway"/>
                <a:ea typeface="Raleway"/>
                <a:cs typeface="Raleway"/>
                <a:sym typeface="Raleway"/>
              </a:rPr>
              <a:t> uninivel.</a:t>
            </a:r>
            <a:endParaRPr sz="1400" b="0" i="0" u="none" strike="noStrike" cap="none">
              <a:solidFill>
                <a:srgbClr val="3F3F3F"/>
              </a:solidFill>
              <a:latin typeface="Raleway"/>
              <a:ea typeface="Raleway"/>
              <a:cs typeface="Raleway"/>
              <a:sym typeface="Raleway"/>
            </a:endParaRPr>
          </a:p>
          <a:p>
            <a:pPr marL="285750" marR="0" lvl="0" indent="-285750" algn="just" rtl="0">
              <a:lnSpc>
                <a:spcPct val="100000"/>
              </a:lnSpc>
              <a:spcBef>
                <a:spcPts val="0"/>
              </a:spcBef>
              <a:spcAft>
                <a:spcPts val="0"/>
              </a:spcAft>
              <a:buClr>
                <a:schemeClr val="dk1"/>
              </a:buClr>
              <a:buSzPts val="1800"/>
              <a:buFont typeface="Arial"/>
              <a:buChar char="•"/>
            </a:pPr>
            <a:r>
              <a:rPr lang="es-MX" sz="1800" b="0" i="0" u="none" strike="noStrike" cap="none">
                <a:solidFill>
                  <a:srgbClr val="3F3F3F"/>
                </a:solidFill>
                <a:latin typeface="Raleway"/>
                <a:ea typeface="Raleway"/>
                <a:cs typeface="Raleway"/>
                <a:sym typeface="Raleway"/>
              </a:rPr>
              <a:t>Según lo acordado con el inscriptor, puede tener la responsabilidad de seguimiento y apoyo al nuevo miembro. (Consulta de bienestar, capacitación, atención personalizada etc.).</a:t>
            </a:r>
            <a:endParaRPr sz="1400" b="0" i="0" u="none" strike="noStrike" cap="none">
              <a:solidFill>
                <a:srgbClr val="3F3F3F"/>
              </a:solidFill>
              <a:latin typeface="Raleway"/>
              <a:ea typeface="Raleway"/>
              <a:cs typeface="Raleway"/>
              <a:sym typeface="Raleway"/>
            </a:endParaRPr>
          </a:p>
          <a:p>
            <a:pPr marL="285750" marR="0" lvl="0" indent="-171450" algn="just" rtl="0">
              <a:lnSpc>
                <a:spcPct val="100000"/>
              </a:lnSpc>
              <a:spcBef>
                <a:spcPts val="0"/>
              </a:spcBef>
              <a:spcAft>
                <a:spcPts val="0"/>
              </a:spcAft>
              <a:buClr>
                <a:schemeClr val="dk1"/>
              </a:buClr>
              <a:buSzPts val="1800"/>
              <a:buFont typeface="Arial"/>
              <a:buNone/>
            </a:pPr>
            <a:endParaRPr sz="1800" b="0" i="0" u="none" strike="noStrike" cap="none">
              <a:solidFill>
                <a:srgbClr val="3F3F3F"/>
              </a:solidFill>
              <a:latin typeface="Raleway"/>
              <a:ea typeface="Raleway"/>
              <a:cs typeface="Raleway"/>
              <a:sym typeface="Raleway"/>
            </a:endParaRPr>
          </a:p>
          <a:p>
            <a:pPr marL="285750" marR="0" lvl="0" indent="-171450" algn="just" rtl="0">
              <a:lnSpc>
                <a:spcPct val="100000"/>
              </a:lnSpc>
              <a:spcBef>
                <a:spcPts val="0"/>
              </a:spcBef>
              <a:spcAft>
                <a:spcPts val="0"/>
              </a:spcAft>
              <a:buClr>
                <a:schemeClr val="dk1"/>
              </a:buClr>
              <a:buSzPts val="1800"/>
              <a:buFont typeface="Arial"/>
              <a:buNone/>
            </a:pPr>
            <a:endParaRPr sz="1800" b="0" i="0" u="none" strike="noStrike" cap="none">
              <a:solidFill>
                <a:srgbClr val="3F3F3F"/>
              </a:solidFill>
              <a:latin typeface="Raleway"/>
              <a:ea typeface="Raleway"/>
              <a:cs typeface="Raleway"/>
              <a:sym typeface="Raleway"/>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33"/>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463" name="Google Shape;463;p33"/>
          <p:cNvSpPr txBox="1">
            <a:spLocks noGrp="1"/>
          </p:cNvSpPr>
          <p:nvPr>
            <p:ph type="title"/>
          </p:nvPr>
        </p:nvSpPr>
        <p:spPr>
          <a:xfrm>
            <a:off x="609600" y="334273"/>
            <a:ext cx="10972801" cy="1143001"/>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0"/>
              </a:spcBef>
              <a:spcAft>
                <a:spcPts val="0"/>
              </a:spcAft>
              <a:buClr>
                <a:schemeClr val="dk1"/>
              </a:buClr>
              <a:buSzPts val="5800"/>
              <a:buFont typeface="Calibri"/>
              <a:buNone/>
            </a:pPr>
            <a:r>
              <a:rPr lang="es-MX" sz="4400">
                <a:solidFill>
                  <a:srgbClr val="154844"/>
                </a:solidFill>
                <a:latin typeface="Arial"/>
                <a:ea typeface="Arial"/>
                <a:cs typeface="Arial"/>
                <a:sym typeface="Arial"/>
              </a:rPr>
              <a:t>4 pasos a seguir en la colocación:</a:t>
            </a:r>
            <a:endParaRPr sz="4400">
              <a:solidFill>
                <a:srgbClr val="154844"/>
              </a:solidFill>
              <a:latin typeface="Arial"/>
              <a:ea typeface="Arial"/>
              <a:cs typeface="Arial"/>
              <a:sym typeface="Arial"/>
            </a:endParaRPr>
          </a:p>
        </p:txBody>
      </p:sp>
      <p:sp>
        <p:nvSpPr>
          <p:cNvPr id="464" name="Google Shape;464;p33"/>
          <p:cNvSpPr txBox="1">
            <a:spLocks noGrp="1"/>
          </p:cNvSpPr>
          <p:nvPr>
            <p:ph type="body" idx="1"/>
          </p:nvPr>
        </p:nvSpPr>
        <p:spPr>
          <a:xfrm>
            <a:off x="192157" y="1480933"/>
            <a:ext cx="11198087" cy="4740964"/>
          </a:xfrm>
          <a:prstGeom prst="rect">
            <a:avLst/>
          </a:prstGeom>
          <a:noFill/>
          <a:ln>
            <a:noFill/>
          </a:ln>
        </p:spPr>
        <p:txBody>
          <a:bodyPr spcFirstLastPara="1" wrap="square" lIns="121900" tIns="121900" rIns="121900" bIns="121900" anchor="t" anchorCtr="0">
            <a:noAutofit/>
          </a:bodyPr>
          <a:lstStyle/>
          <a:p>
            <a:pPr marL="742950" lvl="0" indent="-742950" algn="just" rtl="0">
              <a:lnSpc>
                <a:spcPct val="120000"/>
              </a:lnSpc>
              <a:spcBef>
                <a:spcPts val="0"/>
              </a:spcBef>
              <a:spcAft>
                <a:spcPts val="0"/>
              </a:spcAft>
              <a:buClr>
                <a:schemeClr val="dk1"/>
              </a:buClr>
              <a:buSzPts val="2100"/>
              <a:buFont typeface="Calibri"/>
              <a:buAutoNum type="arabicPeriod"/>
            </a:pPr>
            <a:r>
              <a:rPr lang="es-MX" sz="2100">
                <a:latin typeface="Raleway"/>
                <a:ea typeface="Raleway"/>
                <a:cs typeface="Raleway"/>
                <a:sym typeface="Raleway"/>
              </a:rPr>
              <a:t>Muéstrale a tu nuevo inscrito las diferentes formas de vivir dōTERRA y pregúntale con cuál se siente identificado o le gustaría ser.</a:t>
            </a:r>
            <a:endParaRPr sz="2100">
              <a:latin typeface="Raleway"/>
              <a:ea typeface="Raleway"/>
              <a:cs typeface="Raleway"/>
              <a:sym typeface="Raleway"/>
            </a:endParaRPr>
          </a:p>
          <a:p>
            <a:pPr marL="657225" lvl="1" indent="-428625" algn="just" rtl="0">
              <a:lnSpc>
                <a:spcPct val="120000"/>
              </a:lnSpc>
              <a:spcBef>
                <a:spcPts val="1000"/>
              </a:spcBef>
              <a:spcAft>
                <a:spcPts val="0"/>
              </a:spcAft>
              <a:buClr>
                <a:schemeClr val="dk1"/>
              </a:buClr>
              <a:buSzPts val="2100"/>
              <a:buChar char="–"/>
            </a:pPr>
            <a:r>
              <a:rPr lang="es-MX" sz="2100">
                <a:latin typeface="Raleway"/>
                <a:ea typeface="Raleway"/>
                <a:cs typeface="Raleway"/>
                <a:sym typeface="Raleway"/>
              </a:rPr>
              <a:t>1) Compartidor ocasional: solo quiere que sus productos sean gratis. Trabaja de 2-4 horas a la semana.</a:t>
            </a:r>
            <a:endParaRPr sz="2100">
              <a:latin typeface="Raleway"/>
              <a:ea typeface="Raleway"/>
              <a:cs typeface="Raleway"/>
              <a:sym typeface="Raleway"/>
            </a:endParaRPr>
          </a:p>
          <a:p>
            <a:pPr marL="657225" lvl="1" indent="-428625" algn="just" rtl="0">
              <a:lnSpc>
                <a:spcPct val="120000"/>
              </a:lnSpc>
              <a:spcBef>
                <a:spcPts val="1000"/>
              </a:spcBef>
              <a:spcAft>
                <a:spcPts val="0"/>
              </a:spcAft>
              <a:buClr>
                <a:schemeClr val="dk1"/>
              </a:buClr>
              <a:buSzPts val="2100"/>
              <a:buChar char="–"/>
            </a:pPr>
            <a:r>
              <a:rPr lang="es-MX" sz="2100">
                <a:latin typeface="Raleway"/>
                <a:ea typeface="Raleway"/>
                <a:cs typeface="Raleway"/>
                <a:sym typeface="Raleway"/>
              </a:rPr>
              <a:t>2) Compartidor regular: quiere suplementar sus ingresos. Trabaja de 10 a 20 horas a la semana.</a:t>
            </a:r>
            <a:endParaRPr sz="2100">
              <a:latin typeface="Raleway"/>
              <a:ea typeface="Raleway"/>
              <a:cs typeface="Raleway"/>
              <a:sym typeface="Raleway"/>
            </a:endParaRPr>
          </a:p>
          <a:p>
            <a:pPr marL="657225" lvl="1" indent="-428625" algn="just" rtl="0">
              <a:lnSpc>
                <a:spcPct val="120000"/>
              </a:lnSpc>
              <a:spcBef>
                <a:spcPts val="1000"/>
              </a:spcBef>
              <a:spcAft>
                <a:spcPts val="0"/>
              </a:spcAft>
              <a:buClr>
                <a:schemeClr val="dk1"/>
              </a:buClr>
              <a:buSzPts val="2100"/>
              <a:buChar char="–"/>
            </a:pPr>
            <a:r>
              <a:rPr lang="es-MX" sz="2100">
                <a:latin typeface="Raleway"/>
                <a:ea typeface="Raleway"/>
                <a:cs typeface="Raleway"/>
                <a:sym typeface="Raleway"/>
              </a:rPr>
              <a:t>3) Constructor: Quiere reemplazar sus ingresos. Trabaja de 25-40 hrs x semana.</a:t>
            </a:r>
            <a:endParaRPr sz="2100">
              <a:latin typeface="Raleway"/>
              <a:ea typeface="Raleway"/>
              <a:cs typeface="Raleway"/>
              <a:sym typeface="Raleway"/>
            </a:endParaRPr>
          </a:p>
          <a:p>
            <a:pPr marL="3886200" lvl="8" indent="-228600" algn="just" rtl="0">
              <a:lnSpc>
                <a:spcPct val="120000"/>
              </a:lnSpc>
              <a:spcBef>
                <a:spcPts val="500"/>
              </a:spcBef>
              <a:spcAft>
                <a:spcPts val="0"/>
              </a:spcAft>
              <a:buClr>
                <a:schemeClr val="dk1"/>
              </a:buClr>
              <a:buSzPts val="2100"/>
              <a:buChar char="•"/>
            </a:pPr>
            <a:r>
              <a:rPr lang="es-MX" sz="2100">
                <a:latin typeface="Raleway"/>
                <a:ea typeface="Raleway"/>
                <a:cs typeface="Raleway"/>
                <a:sym typeface="Raleway"/>
              </a:rPr>
              <a:t>Comprometido: hace lo que dice.</a:t>
            </a:r>
            <a:endParaRPr sz="2100">
              <a:latin typeface="Raleway"/>
              <a:ea typeface="Raleway"/>
              <a:cs typeface="Raleway"/>
              <a:sym typeface="Raleway"/>
            </a:endParaRPr>
          </a:p>
          <a:p>
            <a:pPr marL="3886200" lvl="8" indent="-228600" algn="just" rtl="0">
              <a:lnSpc>
                <a:spcPct val="120000"/>
              </a:lnSpc>
              <a:spcBef>
                <a:spcPts val="500"/>
              </a:spcBef>
              <a:spcAft>
                <a:spcPts val="0"/>
              </a:spcAft>
              <a:buClr>
                <a:schemeClr val="dk1"/>
              </a:buClr>
              <a:buSzPts val="2100"/>
              <a:buChar char="•"/>
            </a:pPr>
            <a:r>
              <a:rPr lang="es-MX" sz="2100">
                <a:latin typeface="Raleway"/>
                <a:ea typeface="Raleway"/>
                <a:cs typeface="Raleway"/>
                <a:sym typeface="Raleway"/>
              </a:rPr>
              <a:t>Capaz: Puede hacer tareas sin necesidad de ayuda o guía directa.</a:t>
            </a:r>
            <a:endParaRPr sz="2100">
              <a:latin typeface="Raleway"/>
              <a:ea typeface="Raleway"/>
              <a:cs typeface="Raleway"/>
              <a:sym typeface="Raleway"/>
            </a:endParaRPr>
          </a:p>
          <a:p>
            <a:pPr marL="3886200" lvl="8" indent="-228600" algn="just" rtl="0">
              <a:lnSpc>
                <a:spcPct val="120000"/>
              </a:lnSpc>
              <a:spcBef>
                <a:spcPts val="500"/>
              </a:spcBef>
              <a:spcAft>
                <a:spcPts val="0"/>
              </a:spcAft>
              <a:buClr>
                <a:schemeClr val="dk1"/>
              </a:buClr>
              <a:buSzPts val="2100"/>
              <a:buChar char="•"/>
            </a:pPr>
            <a:r>
              <a:rPr lang="es-MX" sz="2100">
                <a:latin typeface="Raleway"/>
                <a:ea typeface="Raleway"/>
                <a:cs typeface="Raleway"/>
                <a:sym typeface="Raleway"/>
              </a:rPr>
              <a:t>Comprometido y capaz: El ideal para nuestra línea frontal.</a:t>
            </a:r>
            <a:endParaRPr sz="2100">
              <a:latin typeface="Raleway"/>
              <a:ea typeface="Raleway"/>
              <a:cs typeface="Raleway"/>
              <a:sym typeface="Raleway"/>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34"/>
          <p:cNvPicPr preferRelativeResize="0"/>
          <p:nvPr/>
        </p:nvPicPr>
        <p:blipFill rotWithShape="1">
          <a:blip r:embed="rId3">
            <a:alphaModFix/>
          </a:blip>
          <a:srcRect/>
          <a:stretch/>
        </p:blipFill>
        <p:spPr>
          <a:xfrm flipH="1">
            <a:off x="0" y="0"/>
            <a:ext cx="12192000" cy="6858000"/>
          </a:xfrm>
          <a:prstGeom prst="rect">
            <a:avLst/>
          </a:prstGeom>
          <a:noFill/>
          <a:ln>
            <a:noFill/>
          </a:ln>
        </p:spPr>
      </p:pic>
      <p:sp>
        <p:nvSpPr>
          <p:cNvPr id="470" name="Google Shape;470;p34"/>
          <p:cNvSpPr txBox="1">
            <a:spLocks noGrp="1"/>
          </p:cNvSpPr>
          <p:nvPr>
            <p:ph type="body" idx="1"/>
          </p:nvPr>
        </p:nvSpPr>
        <p:spPr>
          <a:xfrm>
            <a:off x="609601" y="1520689"/>
            <a:ext cx="10750826" cy="4552121"/>
          </a:xfrm>
          <a:prstGeom prst="rect">
            <a:avLst/>
          </a:prstGeom>
          <a:noFill/>
          <a:ln>
            <a:noFill/>
          </a:ln>
        </p:spPr>
        <p:txBody>
          <a:bodyPr spcFirstLastPara="1" wrap="square" lIns="121900" tIns="121900" rIns="121900" bIns="121900" anchor="t" anchorCtr="0">
            <a:noAutofit/>
          </a:bodyPr>
          <a:lstStyle/>
          <a:p>
            <a:pPr marL="742950" lvl="0" indent="-742950" algn="just" rtl="0">
              <a:lnSpc>
                <a:spcPct val="120000"/>
              </a:lnSpc>
              <a:spcBef>
                <a:spcPts val="0"/>
              </a:spcBef>
              <a:spcAft>
                <a:spcPts val="0"/>
              </a:spcAft>
              <a:buClr>
                <a:schemeClr val="dk1"/>
              </a:buClr>
              <a:buSzPts val="2100"/>
              <a:buFont typeface="Calibri"/>
              <a:buAutoNum type="arabicPeriod" startAt="2"/>
            </a:pPr>
            <a:r>
              <a:rPr lang="es-MX" sz="2100">
                <a:solidFill>
                  <a:srgbClr val="3F3F3F"/>
                </a:solidFill>
                <a:latin typeface="Raleway"/>
                <a:ea typeface="Raleway"/>
                <a:cs typeface="Raleway"/>
                <a:sym typeface="Raleway"/>
              </a:rPr>
              <a:t>Si eligió ser compartidor regular o constructor, ponlo a prueba.</a:t>
            </a:r>
            <a:endParaRPr sz="2100">
              <a:solidFill>
                <a:srgbClr val="3F3F3F"/>
              </a:solidFill>
              <a:latin typeface="Raleway"/>
              <a:ea typeface="Raleway"/>
              <a:cs typeface="Raleway"/>
              <a:sym typeface="Raleway"/>
            </a:endParaRPr>
          </a:p>
          <a:p>
            <a:pPr marL="1150144" lvl="2" indent="-742950" algn="just" rtl="0">
              <a:lnSpc>
                <a:spcPct val="120000"/>
              </a:lnSpc>
              <a:spcBef>
                <a:spcPts val="1000"/>
              </a:spcBef>
              <a:spcAft>
                <a:spcPts val="0"/>
              </a:spcAft>
              <a:buClr>
                <a:schemeClr val="dk1"/>
              </a:buClr>
              <a:buSzPts val="2100"/>
              <a:buChar char="•"/>
            </a:pPr>
            <a:r>
              <a:rPr lang="es-MX" sz="2100">
                <a:solidFill>
                  <a:srgbClr val="3F3F3F"/>
                </a:solidFill>
                <a:latin typeface="Raleway"/>
                <a:ea typeface="Raleway"/>
                <a:cs typeface="Raleway"/>
                <a:sym typeface="Raleway"/>
              </a:rPr>
              <a:t>Pídele que vea la clase del plan de compensación y se reúnen dos días después para revisar dudas.</a:t>
            </a:r>
            <a:endParaRPr sz="2100">
              <a:solidFill>
                <a:srgbClr val="3F3F3F"/>
              </a:solidFill>
              <a:latin typeface="Raleway"/>
              <a:ea typeface="Raleway"/>
              <a:cs typeface="Raleway"/>
              <a:sym typeface="Raleway"/>
            </a:endParaRPr>
          </a:p>
          <a:p>
            <a:pPr marL="1150144" lvl="2" indent="-742950" algn="just" rtl="0">
              <a:lnSpc>
                <a:spcPct val="120000"/>
              </a:lnSpc>
              <a:spcBef>
                <a:spcPts val="1000"/>
              </a:spcBef>
              <a:spcAft>
                <a:spcPts val="0"/>
              </a:spcAft>
              <a:buClr>
                <a:schemeClr val="dk1"/>
              </a:buClr>
              <a:buSzPts val="2100"/>
              <a:buChar char="•"/>
            </a:pPr>
            <a:r>
              <a:rPr lang="es-MX" sz="2100">
                <a:solidFill>
                  <a:srgbClr val="3F3F3F"/>
                </a:solidFill>
                <a:latin typeface="Raleway"/>
                <a:ea typeface="Raleway"/>
                <a:cs typeface="Raleway"/>
                <a:sym typeface="Raleway"/>
              </a:rPr>
              <a:t>Revisar las clases de capacitación continua.</a:t>
            </a:r>
            <a:endParaRPr sz="2100">
              <a:solidFill>
                <a:srgbClr val="3F3F3F"/>
              </a:solidFill>
              <a:latin typeface="Raleway"/>
              <a:ea typeface="Raleway"/>
              <a:cs typeface="Raleway"/>
              <a:sym typeface="Raleway"/>
            </a:endParaRPr>
          </a:p>
          <a:p>
            <a:pPr marL="1150144" lvl="2" indent="-742950" algn="just" rtl="0">
              <a:lnSpc>
                <a:spcPct val="120000"/>
              </a:lnSpc>
              <a:spcBef>
                <a:spcPts val="1000"/>
              </a:spcBef>
              <a:spcAft>
                <a:spcPts val="0"/>
              </a:spcAft>
              <a:buSzPts val="2100"/>
              <a:buChar char="•"/>
            </a:pPr>
            <a:r>
              <a:rPr lang="es-MX" sz="2100">
                <a:solidFill>
                  <a:srgbClr val="3F3F3F"/>
                </a:solidFill>
                <a:latin typeface="Raleway"/>
                <a:ea typeface="Raleway"/>
                <a:cs typeface="Raleway"/>
                <a:sym typeface="Raleway"/>
              </a:rPr>
              <a:t>Leer el catálogo de producto de dōTERRA o algún otro documento de educación.</a:t>
            </a:r>
            <a:endParaRPr sz="2100">
              <a:solidFill>
                <a:srgbClr val="3F3F3F"/>
              </a:solidFill>
              <a:latin typeface="Raleway"/>
              <a:ea typeface="Raleway"/>
              <a:cs typeface="Raleway"/>
              <a:sym typeface="Raleway"/>
            </a:endParaRPr>
          </a:p>
          <a:p>
            <a:pPr marL="1150144" lvl="2" indent="-742950" algn="just" rtl="0">
              <a:lnSpc>
                <a:spcPct val="120000"/>
              </a:lnSpc>
              <a:spcBef>
                <a:spcPts val="1000"/>
              </a:spcBef>
              <a:spcAft>
                <a:spcPts val="0"/>
              </a:spcAft>
              <a:buClr>
                <a:schemeClr val="dk1"/>
              </a:buClr>
              <a:buSzPts val="2100"/>
              <a:buChar char="•"/>
            </a:pPr>
            <a:r>
              <a:rPr lang="es-MX" sz="2100">
                <a:solidFill>
                  <a:srgbClr val="3F3F3F"/>
                </a:solidFill>
                <a:latin typeface="Raleway"/>
                <a:ea typeface="Raleway"/>
                <a:cs typeface="Raleway"/>
                <a:sym typeface="Raleway"/>
              </a:rPr>
              <a:t>Llevar prospectos a la próxima clase intro o de negocio.</a:t>
            </a:r>
            <a:endParaRPr sz="2100">
              <a:solidFill>
                <a:srgbClr val="3F3F3F"/>
              </a:solidFill>
              <a:latin typeface="Raleway"/>
              <a:ea typeface="Raleway"/>
              <a:cs typeface="Raleway"/>
              <a:sym typeface="Raleway"/>
            </a:endParaRPr>
          </a:p>
          <a:p>
            <a:pPr marL="978694" lvl="2" indent="-571500" algn="just" rtl="0">
              <a:lnSpc>
                <a:spcPct val="120000"/>
              </a:lnSpc>
              <a:spcBef>
                <a:spcPts val="1000"/>
              </a:spcBef>
              <a:spcAft>
                <a:spcPts val="0"/>
              </a:spcAft>
              <a:buClr>
                <a:schemeClr val="dk1"/>
              </a:buClr>
              <a:buSzPts val="2100"/>
              <a:buFont typeface="Noto Sans"/>
              <a:buChar char="❖"/>
            </a:pPr>
            <a:r>
              <a:rPr lang="es-MX" sz="2100">
                <a:solidFill>
                  <a:srgbClr val="3F3F3F"/>
                </a:solidFill>
                <a:latin typeface="Raleway"/>
                <a:ea typeface="Raleway"/>
                <a:cs typeface="Raleway"/>
                <a:sym typeface="Raleway"/>
              </a:rPr>
              <a:t>Coloca una alarma que te recuerde mover a esta persona a la mejor ubicación dentro de tu organización y según los avances que hayas visto en el, antes del día 10 del siguiente mes.</a:t>
            </a:r>
            <a:endParaRPr sz="2100">
              <a:solidFill>
                <a:srgbClr val="3F3F3F"/>
              </a:solidFill>
              <a:latin typeface="Raleway"/>
              <a:ea typeface="Raleway"/>
              <a:cs typeface="Raleway"/>
              <a:sym typeface="Raleway"/>
            </a:endParaRPr>
          </a:p>
        </p:txBody>
      </p:sp>
      <p:sp>
        <p:nvSpPr>
          <p:cNvPr id="471" name="Google Shape;471;p34"/>
          <p:cNvSpPr txBox="1"/>
          <p:nvPr/>
        </p:nvSpPr>
        <p:spPr>
          <a:xfrm>
            <a:off x="609600" y="334273"/>
            <a:ext cx="10972801" cy="1143001"/>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dk1"/>
              </a:buClr>
              <a:buSzPts val="5800"/>
              <a:buFont typeface="Calibri"/>
              <a:buNone/>
            </a:pPr>
            <a:r>
              <a:rPr lang="es-MX" sz="4400" b="0" i="0" u="none" strike="noStrike" cap="none">
                <a:solidFill>
                  <a:srgbClr val="154844"/>
                </a:solidFill>
                <a:latin typeface="Arial"/>
                <a:ea typeface="Arial"/>
                <a:cs typeface="Arial"/>
                <a:sym typeface="Arial"/>
              </a:rPr>
              <a:t>4 pasos a seguir en la colocación:</a:t>
            </a:r>
            <a:endParaRPr sz="4400" b="0" i="0" u="none" strike="noStrike" cap="none">
              <a:solidFill>
                <a:srgbClr val="154844"/>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3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77" name="Google Shape;477;p35"/>
          <p:cNvSpPr txBox="1">
            <a:spLocks noGrp="1"/>
          </p:cNvSpPr>
          <p:nvPr>
            <p:ph type="body" idx="1"/>
          </p:nvPr>
        </p:nvSpPr>
        <p:spPr>
          <a:xfrm>
            <a:off x="609601" y="1679713"/>
            <a:ext cx="6039678" cy="4525963"/>
          </a:xfrm>
          <a:prstGeom prst="rect">
            <a:avLst/>
          </a:prstGeom>
          <a:noFill/>
          <a:ln>
            <a:noFill/>
          </a:ln>
        </p:spPr>
        <p:txBody>
          <a:bodyPr spcFirstLastPara="1" wrap="square" lIns="121900" tIns="121900" rIns="121900" bIns="121900" anchor="t" anchorCtr="0">
            <a:normAutofit/>
          </a:bodyPr>
          <a:lstStyle/>
          <a:p>
            <a:pPr marL="742950" lvl="0" indent="-742950" algn="just" rtl="0">
              <a:lnSpc>
                <a:spcPct val="100000"/>
              </a:lnSpc>
              <a:spcBef>
                <a:spcPts val="0"/>
              </a:spcBef>
              <a:spcAft>
                <a:spcPts val="0"/>
              </a:spcAft>
              <a:buClr>
                <a:schemeClr val="dk1"/>
              </a:buClr>
              <a:buSzPts val="2400"/>
              <a:buFont typeface="Calibri"/>
              <a:buAutoNum type="arabicPeriod" startAt="3"/>
            </a:pPr>
            <a:r>
              <a:rPr lang="es-MX" sz="2400">
                <a:solidFill>
                  <a:srgbClr val="595959"/>
                </a:solidFill>
                <a:latin typeface="Raleway"/>
                <a:ea typeface="Raleway"/>
                <a:cs typeface="Raleway"/>
                <a:sym typeface="Raleway"/>
              </a:rPr>
              <a:t>Escoge dónde lo vas a colocar con base en los siguientes criterios.</a:t>
            </a:r>
            <a:endParaRPr sz="2400">
              <a:solidFill>
                <a:srgbClr val="595959"/>
              </a:solidFill>
              <a:latin typeface="Raleway"/>
              <a:ea typeface="Raleway"/>
              <a:cs typeface="Raleway"/>
              <a:sym typeface="Raleway"/>
            </a:endParaRPr>
          </a:p>
          <a:p>
            <a:pPr marL="1150144" lvl="2" indent="-742950" algn="l" rtl="0">
              <a:lnSpc>
                <a:spcPct val="100000"/>
              </a:lnSpc>
              <a:spcBef>
                <a:spcPts val="1000"/>
              </a:spcBef>
              <a:spcAft>
                <a:spcPts val="0"/>
              </a:spcAft>
              <a:buClr>
                <a:schemeClr val="dk1"/>
              </a:buClr>
              <a:buSzPts val="2400"/>
              <a:buChar char="•"/>
            </a:pPr>
            <a:r>
              <a:rPr lang="es-MX" sz="2400">
                <a:solidFill>
                  <a:srgbClr val="595959"/>
                </a:solidFill>
                <a:latin typeface="Raleway"/>
                <a:ea typeface="Raleway"/>
                <a:cs typeface="Raleway"/>
                <a:sym typeface="Raleway"/>
              </a:rPr>
              <a:t>Cualidades del nuevo distribuidor.</a:t>
            </a:r>
            <a:endParaRPr sz="2400">
              <a:solidFill>
                <a:srgbClr val="595959"/>
              </a:solidFill>
              <a:latin typeface="Raleway"/>
              <a:ea typeface="Raleway"/>
              <a:cs typeface="Raleway"/>
              <a:sym typeface="Raleway"/>
            </a:endParaRPr>
          </a:p>
          <a:p>
            <a:pPr marL="1150144" lvl="2" indent="-742950" algn="l" rtl="0">
              <a:lnSpc>
                <a:spcPct val="100000"/>
              </a:lnSpc>
              <a:spcBef>
                <a:spcPts val="1000"/>
              </a:spcBef>
              <a:spcAft>
                <a:spcPts val="0"/>
              </a:spcAft>
              <a:buClr>
                <a:schemeClr val="dk1"/>
              </a:buClr>
              <a:buSzPts val="2400"/>
              <a:buChar char="•"/>
            </a:pPr>
            <a:r>
              <a:rPr lang="es-MX" sz="2400">
                <a:solidFill>
                  <a:srgbClr val="595959"/>
                </a:solidFill>
                <a:latin typeface="Raleway"/>
                <a:ea typeface="Raleway"/>
                <a:cs typeface="Raleway"/>
                <a:sym typeface="Raleway"/>
              </a:rPr>
              <a:t>Cuál sería el mejor equipo al que lo puedes integrar en función de ubicación geográfica, parentesco, edad etc.</a:t>
            </a:r>
            <a:endParaRPr sz="2400">
              <a:solidFill>
                <a:srgbClr val="595959"/>
              </a:solidFill>
              <a:latin typeface="Raleway"/>
              <a:ea typeface="Raleway"/>
              <a:cs typeface="Raleway"/>
              <a:sym typeface="Raleway"/>
            </a:endParaRPr>
          </a:p>
          <a:p>
            <a:pPr marL="1150144" lvl="2" indent="-742950" algn="l" rtl="0">
              <a:lnSpc>
                <a:spcPct val="100000"/>
              </a:lnSpc>
              <a:spcBef>
                <a:spcPts val="1000"/>
              </a:spcBef>
              <a:spcAft>
                <a:spcPts val="0"/>
              </a:spcAft>
              <a:buClr>
                <a:schemeClr val="dk1"/>
              </a:buClr>
              <a:buSzPts val="2400"/>
              <a:buChar char="•"/>
            </a:pPr>
            <a:r>
              <a:rPr lang="es-MX" sz="2400">
                <a:solidFill>
                  <a:srgbClr val="595959"/>
                </a:solidFill>
                <a:latin typeface="Raleway"/>
                <a:ea typeface="Raleway"/>
                <a:cs typeface="Raleway"/>
                <a:sym typeface="Raleway"/>
              </a:rPr>
              <a:t>Tu meta de poder de 3</a:t>
            </a:r>
            <a:endParaRPr sz="2400">
              <a:solidFill>
                <a:srgbClr val="595959"/>
              </a:solidFill>
              <a:latin typeface="Raleway"/>
              <a:ea typeface="Raleway"/>
              <a:cs typeface="Raleway"/>
              <a:sym typeface="Raleway"/>
            </a:endParaRPr>
          </a:p>
          <a:p>
            <a:pPr marL="1150144" lvl="2" indent="-742950" algn="l" rtl="0">
              <a:lnSpc>
                <a:spcPct val="100000"/>
              </a:lnSpc>
              <a:spcBef>
                <a:spcPts val="1000"/>
              </a:spcBef>
              <a:spcAft>
                <a:spcPts val="0"/>
              </a:spcAft>
              <a:buClr>
                <a:schemeClr val="dk1"/>
              </a:buClr>
              <a:buSzPts val="2400"/>
              <a:buChar char="•"/>
            </a:pPr>
            <a:r>
              <a:rPr lang="es-MX" sz="2400">
                <a:solidFill>
                  <a:srgbClr val="595959"/>
                </a:solidFill>
                <a:latin typeface="Raleway"/>
                <a:ea typeface="Raleway"/>
                <a:cs typeface="Raleway"/>
                <a:sym typeface="Raleway"/>
              </a:rPr>
              <a:t>Tu meta de rango.</a:t>
            </a:r>
            <a:endParaRPr sz="2400">
              <a:solidFill>
                <a:srgbClr val="595959"/>
              </a:solidFill>
              <a:latin typeface="Raleway"/>
              <a:ea typeface="Raleway"/>
              <a:cs typeface="Raleway"/>
              <a:sym typeface="Raleway"/>
            </a:endParaRPr>
          </a:p>
          <a:p>
            <a:pPr marL="407194" lvl="2" indent="0" algn="just" rtl="0">
              <a:lnSpc>
                <a:spcPct val="100000"/>
              </a:lnSpc>
              <a:spcBef>
                <a:spcPts val="1000"/>
              </a:spcBef>
              <a:spcAft>
                <a:spcPts val="0"/>
              </a:spcAft>
              <a:buClr>
                <a:schemeClr val="dk1"/>
              </a:buClr>
              <a:buSzPts val="2400"/>
              <a:buNone/>
            </a:pPr>
            <a:endParaRPr sz="2400">
              <a:solidFill>
                <a:srgbClr val="595959"/>
              </a:solidFill>
              <a:latin typeface="Raleway"/>
              <a:ea typeface="Raleway"/>
              <a:cs typeface="Raleway"/>
              <a:sym typeface="Raleway"/>
            </a:endParaRPr>
          </a:p>
        </p:txBody>
      </p:sp>
      <p:sp>
        <p:nvSpPr>
          <p:cNvPr id="478" name="Google Shape;478;p35"/>
          <p:cNvSpPr txBox="1"/>
          <p:nvPr/>
        </p:nvSpPr>
        <p:spPr>
          <a:xfrm>
            <a:off x="609600" y="334273"/>
            <a:ext cx="10972801" cy="1143001"/>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dk1"/>
              </a:buClr>
              <a:buSzPts val="5800"/>
              <a:buFont typeface="Calibri"/>
              <a:buNone/>
            </a:pPr>
            <a:r>
              <a:rPr lang="es-MX" sz="4400" b="0" i="0" u="none" strike="noStrike" cap="none">
                <a:solidFill>
                  <a:srgbClr val="154844"/>
                </a:solidFill>
                <a:latin typeface="Arial"/>
                <a:ea typeface="Arial"/>
                <a:cs typeface="Arial"/>
                <a:sym typeface="Arial"/>
              </a:rPr>
              <a:t>4 pasos a seguir en la colocación:</a:t>
            </a:r>
            <a:endParaRPr sz="4400" b="0" i="0" u="none" strike="noStrike" cap="none">
              <a:solidFill>
                <a:srgbClr val="154844"/>
              </a:solidFill>
              <a:latin typeface="Arial"/>
              <a:ea typeface="Arial"/>
              <a:cs typeface="Arial"/>
              <a:sym typeface="Arial"/>
            </a:endParaRPr>
          </a:p>
        </p:txBody>
      </p:sp>
      <p:pic>
        <p:nvPicPr>
          <p:cNvPr id="479" name="Google Shape;479;p35"/>
          <p:cNvPicPr preferRelativeResize="0"/>
          <p:nvPr/>
        </p:nvPicPr>
        <p:blipFill rotWithShape="1">
          <a:blip r:embed="rId4">
            <a:alphaModFix/>
          </a:blip>
          <a:srcRect/>
          <a:stretch/>
        </p:blipFill>
        <p:spPr>
          <a:xfrm>
            <a:off x="6997148" y="1679713"/>
            <a:ext cx="4585251" cy="458525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36"/>
          <p:cNvPicPr preferRelativeResize="0"/>
          <p:nvPr/>
        </p:nvPicPr>
        <p:blipFill rotWithShape="1">
          <a:blip r:embed="rId3">
            <a:alphaModFix/>
          </a:blip>
          <a:srcRect/>
          <a:stretch/>
        </p:blipFill>
        <p:spPr>
          <a:xfrm>
            <a:off x="-1" y="0"/>
            <a:ext cx="12192000" cy="6858000"/>
          </a:xfrm>
          <a:prstGeom prst="rect">
            <a:avLst/>
          </a:prstGeom>
          <a:noFill/>
          <a:ln>
            <a:noFill/>
          </a:ln>
        </p:spPr>
      </p:pic>
      <p:sp>
        <p:nvSpPr>
          <p:cNvPr id="485" name="Google Shape;485;p36"/>
          <p:cNvSpPr txBox="1">
            <a:spLocks noGrp="1"/>
          </p:cNvSpPr>
          <p:nvPr>
            <p:ph type="title"/>
          </p:nvPr>
        </p:nvSpPr>
        <p:spPr>
          <a:xfrm>
            <a:off x="609600" y="274639"/>
            <a:ext cx="10972801" cy="1143001"/>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0"/>
              </a:spcBef>
              <a:spcAft>
                <a:spcPts val="0"/>
              </a:spcAft>
              <a:buClr>
                <a:schemeClr val="dk1"/>
              </a:buClr>
              <a:buSzPts val="5800"/>
              <a:buFont typeface="Calibri"/>
              <a:buNone/>
            </a:pPr>
            <a:r>
              <a:rPr lang="es-MX" sz="4400">
                <a:solidFill>
                  <a:srgbClr val="154844"/>
                </a:solidFill>
                <a:latin typeface="Arial"/>
                <a:ea typeface="Arial"/>
                <a:cs typeface="Arial"/>
                <a:sym typeface="Arial"/>
              </a:rPr>
              <a:t>4 pasos a seguir en la colocación:</a:t>
            </a:r>
            <a:endParaRPr sz="4400">
              <a:solidFill>
                <a:srgbClr val="154844"/>
              </a:solidFill>
              <a:latin typeface="Arial"/>
              <a:ea typeface="Arial"/>
              <a:cs typeface="Arial"/>
              <a:sym typeface="Arial"/>
            </a:endParaRPr>
          </a:p>
        </p:txBody>
      </p:sp>
      <p:sp>
        <p:nvSpPr>
          <p:cNvPr id="486" name="Google Shape;486;p36"/>
          <p:cNvSpPr txBox="1">
            <a:spLocks noGrp="1"/>
          </p:cNvSpPr>
          <p:nvPr>
            <p:ph type="body" idx="1"/>
          </p:nvPr>
        </p:nvSpPr>
        <p:spPr>
          <a:xfrm>
            <a:off x="609600" y="1600201"/>
            <a:ext cx="10972801" cy="4721086"/>
          </a:xfrm>
          <a:prstGeom prst="rect">
            <a:avLst/>
          </a:prstGeom>
          <a:noFill/>
          <a:ln>
            <a:noFill/>
          </a:ln>
        </p:spPr>
        <p:txBody>
          <a:bodyPr spcFirstLastPara="1" wrap="square" lIns="121900" tIns="121900" rIns="121900" bIns="121900" anchor="t" anchorCtr="0">
            <a:normAutofit fontScale="92500"/>
          </a:bodyPr>
          <a:lstStyle/>
          <a:p>
            <a:pPr marL="742950" lvl="0" indent="-742950" algn="l" rtl="0">
              <a:lnSpc>
                <a:spcPct val="100000"/>
              </a:lnSpc>
              <a:spcBef>
                <a:spcPts val="0"/>
              </a:spcBef>
              <a:spcAft>
                <a:spcPts val="0"/>
              </a:spcAft>
              <a:buClr>
                <a:schemeClr val="dk1"/>
              </a:buClr>
              <a:buSzPts val="2400"/>
              <a:buFont typeface="Calibri"/>
              <a:buAutoNum type="arabicPeriod" startAt="4"/>
            </a:pPr>
            <a:r>
              <a:rPr lang="es-MX" sz="2400">
                <a:latin typeface="Raleway"/>
                <a:ea typeface="Raleway"/>
                <a:cs typeface="Raleway"/>
                <a:sym typeface="Raleway"/>
              </a:rPr>
              <a:t>Habla con el patrocinador de colocación para generar un acuerdo de compromiso de seguimiento y atención.</a:t>
            </a:r>
            <a:endParaRPr sz="2400">
              <a:latin typeface="Raleway"/>
              <a:ea typeface="Raleway"/>
              <a:cs typeface="Raleway"/>
              <a:sym typeface="Raleway"/>
            </a:endParaRPr>
          </a:p>
          <a:p>
            <a:pPr marL="978694" lvl="2" indent="-571500" algn="l" rtl="0">
              <a:lnSpc>
                <a:spcPct val="100000"/>
              </a:lnSpc>
              <a:spcBef>
                <a:spcPts val="1000"/>
              </a:spcBef>
              <a:spcAft>
                <a:spcPts val="0"/>
              </a:spcAft>
              <a:buClr>
                <a:schemeClr val="dk1"/>
              </a:buClr>
              <a:buSzPts val="2400"/>
              <a:buChar char="•"/>
            </a:pPr>
            <a:r>
              <a:rPr lang="es-MX" sz="2400">
                <a:latin typeface="Raleway"/>
                <a:ea typeface="Raleway"/>
                <a:cs typeface="Raleway"/>
                <a:sym typeface="Raleway"/>
              </a:rPr>
              <a:t>Conversar antes de hacer el movimiento.</a:t>
            </a:r>
            <a:endParaRPr sz="2400">
              <a:latin typeface="Raleway"/>
              <a:ea typeface="Raleway"/>
              <a:cs typeface="Raleway"/>
              <a:sym typeface="Raleway"/>
            </a:endParaRPr>
          </a:p>
          <a:p>
            <a:pPr marL="978694" lvl="2" indent="-571500" algn="l" rtl="0">
              <a:lnSpc>
                <a:spcPct val="100000"/>
              </a:lnSpc>
              <a:spcBef>
                <a:spcPts val="1000"/>
              </a:spcBef>
              <a:spcAft>
                <a:spcPts val="0"/>
              </a:spcAft>
              <a:buClr>
                <a:schemeClr val="dk1"/>
              </a:buClr>
              <a:buSzPts val="2400"/>
              <a:buChar char="•"/>
            </a:pPr>
            <a:r>
              <a:rPr lang="es-MX" sz="2400">
                <a:latin typeface="Raleway"/>
                <a:ea typeface="Raleway"/>
                <a:cs typeface="Raleway"/>
                <a:sym typeface="Raleway"/>
              </a:rPr>
              <a:t>Habla con claridad de tus intenciones y expectativas para ese nuevo miembro.</a:t>
            </a:r>
            <a:endParaRPr sz="2400">
              <a:latin typeface="Raleway"/>
              <a:ea typeface="Raleway"/>
              <a:cs typeface="Raleway"/>
              <a:sym typeface="Raleway"/>
            </a:endParaRPr>
          </a:p>
          <a:p>
            <a:pPr marL="978694" lvl="2" indent="-571500" algn="l" rtl="0">
              <a:lnSpc>
                <a:spcPct val="100000"/>
              </a:lnSpc>
              <a:spcBef>
                <a:spcPts val="1000"/>
              </a:spcBef>
              <a:spcAft>
                <a:spcPts val="0"/>
              </a:spcAft>
              <a:buClr>
                <a:schemeClr val="dk1"/>
              </a:buClr>
              <a:buSzPts val="2400"/>
              <a:buChar char="•"/>
            </a:pPr>
            <a:r>
              <a:rPr lang="es-MX" sz="2400">
                <a:latin typeface="Raleway"/>
                <a:ea typeface="Raleway"/>
                <a:cs typeface="Raleway"/>
                <a:sym typeface="Raleway"/>
              </a:rPr>
              <a:t>Responsabilidad de mantener su LRP por al menos 100pv mensuales.</a:t>
            </a:r>
            <a:endParaRPr sz="2400">
              <a:latin typeface="Raleway"/>
              <a:ea typeface="Raleway"/>
              <a:cs typeface="Raleway"/>
              <a:sym typeface="Raleway"/>
            </a:endParaRPr>
          </a:p>
          <a:p>
            <a:pPr marL="978694" lvl="2" indent="-571500" algn="l" rtl="0">
              <a:lnSpc>
                <a:spcPct val="100000"/>
              </a:lnSpc>
              <a:spcBef>
                <a:spcPts val="1000"/>
              </a:spcBef>
              <a:spcAft>
                <a:spcPts val="0"/>
              </a:spcAft>
              <a:buClr>
                <a:schemeClr val="dk1"/>
              </a:buClr>
              <a:buSzPts val="2400"/>
              <a:buChar char="•"/>
            </a:pPr>
            <a:r>
              <a:rPr lang="es-MX" sz="2400">
                <a:latin typeface="Raleway"/>
                <a:ea typeface="Raleway"/>
                <a:cs typeface="Raleway"/>
                <a:sym typeface="Raleway"/>
              </a:rPr>
              <a:t>Consideraciones si deja de hacer el negocio.</a:t>
            </a:r>
            <a:endParaRPr sz="2400">
              <a:latin typeface="Raleway"/>
              <a:ea typeface="Raleway"/>
              <a:cs typeface="Raleway"/>
              <a:sym typeface="Raleway"/>
            </a:endParaRPr>
          </a:p>
          <a:p>
            <a:pPr marL="978694" lvl="2" indent="-404812" algn="l" rtl="0">
              <a:lnSpc>
                <a:spcPct val="100000"/>
              </a:lnSpc>
              <a:spcBef>
                <a:spcPts val="1000"/>
              </a:spcBef>
              <a:spcAft>
                <a:spcPts val="0"/>
              </a:spcAft>
              <a:buClr>
                <a:schemeClr val="dk1"/>
              </a:buClr>
              <a:buSzPts val="2400"/>
              <a:buNone/>
            </a:pPr>
            <a:endParaRPr sz="2400">
              <a:latin typeface="Raleway"/>
              <a:ea typeface="Raleway"/>
              <a:cs typeface="Raleway"/>
              <a:sym typeface="Raleway"/>
            </a:endParaRPr>
          </a:p>
          <a:p>
            <a:pPr marL="978694" lvl="2" indent="-571500" algn="l" rtl="0">
              <a:lnSpc>
                <a:spcPct val="100000"/>
              </a:lnSpc>
              <a:spcBef>
                <a:spcPts val="1000"/>
              </a:spcBef>
              <a:spcAft>
                <a:spcPts val="0"/>
              </a:spcAft>
              <a:buClr>
                <a:schemeClr val="dk1"/>
              </a:buClr>
              <a:buSzPts val="2400"/>
              <a:buFont typeface="Noto Sans"/>
              <a:buChar char="⮚"/>
            </a:pPr>
            <a:r>
              <a:rPr lang="es-MX" sz="2400" i="1">
                <a:latin typeface="Raleway"/>
                <a:ea typeface="Raleway"/>
                <a:cs typeface="Raleway"/>
                <a:sym typeface="Raleway"/>
              </a:rPr>
              <a:t>No es responsabilidad de ningún upline, colocarte miembros, por el contrario, cuando lo hacen es de gran ayuda. Por lo tanto, hay que asumir este regalo con responsabilidad ya que no es algo común.</a:t>
            </a:r>
            <a:endParaRPr sz="2400">
              <a:latin typeface="Raleway"/>
              <a:ea typeface="Raleway"/>
              <a:cs typeface="Raleway"/>
              <a:sym typeface="Raleway"/>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37"/>
          <p:cNvPicPr preferRelativeResize="0"/>
          <p:nvPr/>
        </p:nvPicPr>
        <p:blipFill rotWithShape="1">
          <a:blip r:embed="rId3">
            <a:alphaModFix/>
          </a:blip>
          <a:srcRect/>
          <a:stretch/>
        </p:blipFill>
        <p:spPr>
          <a:xfrm flipH="1">
            <a:off x="0" y="0"/>
            <a:ext cx="12192000" cy="6858000"/>
          </a:xfrm>
          <a:prstGeom prst="rect">
            <a:avLst/>
          </a:prstGeom>
          <a:noFill/>
          <a:ln>
            <a:noFill/>
          </a:ln>
        </p:spPr>
      </p:pic>
      <p:sp>
        <p:nvSpPr>
          <p:cNvPr id="492" name="Google Shape;492;p37"/>
          <p:cNvSpPr txBox="1">
            <a:spLocks noGrp="1"/>
          </p:cNvSpPr>
          <p:nvPr>
            <p:ph type="title"/>
          </p:nvPr>
        </p:nvSpPr>
        <p:spPr>
          <a:xfrm>
            <a:off x="609599" y="781537"/>
            <a:ext cx="10972801" cy="1143001"/>
          </a:xfrm>
          <a:prstGeom prst="rect">
            <a:avLst/>
          </a:prstGeom>
          <a:noFill/>
          <a:ln>
            <a:noFill/>
          </a:ln>
        </p:spPr>
        <p:txBody>
          <a:bodyPr spcFirstLastPara="1" wrap="square" lIns="121900" tIns="121900" rIns="121900" bIns="121900" anchor="ctr" anchorCtr="0">
            <a:normAutofit fontScale="90000"/>
          </a:bodyPr>
          <a:lstStyle/>
          <a:p>
            <a:pPr marL="0" lvl="0" indent="0" algn="l" rtl="0">
              <a:lnSpc>
                <a:spcPct val="90000"/>
              </a:lnSpc>
              <a:spcBef>
                <a:spcPts val="0"/>
              </a:spcBef>
              <a:spcAft>
                <a:spcPts val="0"/>
              </a:spcAft>
              <a:buClr>
                <a:schemeClr val="dk1"/>
              </a:buClr>
              <a:buSzPct val="111111"/>
              <a:buFont typeface="Calibri"/>
              <a:buNone/>
            </a:pPr>
            <a:r>
              <a:rPr lang="es-MX">
                <a:solidFill>
                  <a:srgbClr val="154844"/>
                </a:solidFill>
                <a:latin typeface="Arial"/>
                <a:ea typeface="Arial"/>
                <a:cs typeface="Arial"/>
                <a:sym typeface="Arial"/>
              </a:rPr>
              <a:t>Consejos generales de colocación</a:t>
            </a:r>
            <a:endParaRPr>
              <a:solidFill>
                <a:srgbClr val="154844"/>
              </a:solidFill>
              <a:latin typeface="Arial"/>
              <a:ea typeface="Arial"/>
              <a:cs typeface="Arial"/>
              <a:sym typeface="Arial"/>
            </a:endParaRPr>
          </a:p>
        </p:txBody>
      </p:sp>
      <p:sp>
        <p:nvSpPr>
          <p:cNvPr id="493" name="Google Shape;493;p37"/>
          <p:cNvSpPr txBox="1">
            <a:spLocks noGrp="1"/>
          </p:cNvSpPr>
          <p:nvPr>
            <p:ph type="body" idx="1"/>
          </p:nvPr>
        </p:nvSpPr>
        <p:spPr>
          <a:xfrm>
            <a:off x="231913" y="2382251"/>
            <a:ext cx="11138452" cy="3929098"/>
          </a:xfrm>
          <a:prstGeom prst="rect">
            <a:avLst/>
          </a:prstGeom>
          <a:noFill/>
          <a:ln>
            <a:noFill/>
          </a:ln>
        </p:spPr>
        <p:txBody>
          <a:bodyPr spcFirstLastPara="1" wrap="square" lIns="121900" tIns="121900" rIns="121900" bIns="121900" anchor="t" anchorCtr="0">
            <a:normAutofit lnSpcReduction="10000"/>
          </a:bodyPr>
          <a:lstStyle/>
          <a:p>
            <a:pPr marL="450056" lvl="0" indent="-450056" algn="just" rtl="0">
              <a:lnSpc>
                <a:spcPct val="100000"/>
              </a:lnSpc>
              <a:spcBef>
                <a:spcPts val="0"/>
              </a:spcBef>
              <a:spcAft>
                <a:spcPts val="0"/>
              </a:spcAft>
              <a:buClr>
                <a:schemeClr val="dk1"/>
              </a:buClr>
              <a:buSzPts val="2400"/>
              <a:buFont typeface="Arial"/>
              <a:buChar char="•"/>
            </a:pPr>
            <a:r>
              <a:rPr lang="es-MX" sz="2400">
                <a:latin typeface="Raleway"/>
                <a:ea typeface="Raleway"/>
                <a:cs typeface="Raleway"/>
                <a:sym typeface="Raleway"/>
              </a:rPr>
              <a:t>Asigna a los nuevos miembros a equipos donde puedan sentirse cómodos ya sea porque hay otras personas que conoce o viven cerca o porque en ese grupo se comparten intereses comunes.</a:t>
            </a:r>
            <a:endParaRPr sz="2400">
              <a:latin typeface="Raleway"/>
              <a:ea typeface="Raleway"/>
              <a:cs typeface="Raleway"/>
              <a:sym typeface="Raleway"/>
            </a:endParaRPr>
          </a:p>
          <a:p>
            <a:pPr marL="450056" lvl="0" indent="-450056" algn="just" rtl="0">
              <a:lnSpc>
                <a:spcPct val="100000"/>
              </a:lnSpc>
              <a:spcBef>
                <a:spcPts val="1000"/>
              </a:spcBef>
              <a:spcAft>
                <a:spcPts val="0"/>
              </a:spcAft>
              <a:buClr>
                <a:schemeClr val="dk1"/>
              </a:buClr>
              <a:buSzPts val="2400"/>
              <a:buFont typeface="Arial"/>
              <a:buChar char="•"/>
            </a:pPr>
            <a:r>
              <a:rPr lang="es-MX" sz="2400">
                <a:latin typeface="Raleway"/>
                <a:ea typeface="Raleway"/>
                <a:cs typeface="Raleway"/>
                <a:sym typeface="Raleway"/>
              </a:rPr>
              <a:t>Solo coloca a personas debajo de constructores que estén comprometidos y están haciendo negocio activamente.</a:t>
            </a:r>
            <a:endParaRPr sz="2400">
              <a:latin typeface="Raleway"/>
              <a:ea typeface="Raleway"/>
              <a:cs typeface="Raleway"/>
              <a:sym typeface="Raleway"/>
            </a:endParaRPr>
          </a:p>
          <a:p>
            <a:pPr marL="450056" lvl="0" indent="-450056" algn="just" rtl="0">
              <a:lnSpc>
                <a:spcPct val="100000"/>
              </a:lnSpc>
              <a:spcBef>
                <a:spcPts val="1000"/>
              </a:spcBef>
              <a:spcAft>
                <a:spcPts val="0"/>
              </a:spcAft>
              <a:buClr>
                <a:schemeClr val="dk1"/>
              </a:buClr>
              <a:buSzPts val="2400"/>
              <a:buFont typeface="Arial"/>
              <a:buChar char="•"/>
            </a:pPr>
            <a:r>
              <a:rPr lang="es-MX" sz="2400">
                <a:latin typeface="Raleway"/>
                <a:ea typeface="Raleway"/>
                <a:cs typeface="Raleway"/>
                <a:sym typeface="Raleway"/>
              </a:rPr>
              <a:t>Si no has conseguido constructores para tu línea frontal y ya comenzaste a inscribir clientes mayoristas, puedes crear una posición temporal donde puedas colocarlos mientras consigues transferir esa cuenta a un verdadero líder. Esa posición se denomina, pierna fantasma, ghost leg o place holder.</a:t>
            </a:r>
            <a:endParaRPr sz="2400">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1" name="Google Shape;111;p4"/>
          <p:cNvSpPr txBox="1">
            <a:spLocks noGrp="1"/>
          </p:cNvSpPr>
          <p:nvPr>
            <p:ph type="title"/>
          </p:nvPr>
        </p:nvSpPr>
        <p:spPr>
          <a:xfrm>
            <a:off x="653718" y="116187"/>
            <a:ext cx="10969487" cy="9683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sz="4200">
                <a:solidFill>
                  <a:srgbClr val="154844"/>
                </a:solidFill>
                <a:latin typeface="Arial"/>
                <a:ea typeface="Arial"/>
                <a:cs typeface="Arial"/>
                <a:sym typeface="Arial"/>
              </a:rPr>
              <a:t>Elementos para una inscripción efectiva</a:t>
            </a:r>
            <a:endParaRPr sz="4200">
              <a:solidFill>
                <a:srgbClr val="154844"/>
              </a:solidFill>
              <a:latin typeface="Arial"/>
              <a:ea typeface="Arial"/>
              <a:cs typeface="Arial"/>
              <a:sym typeface="Arial"/>
            </a:endParaRPr>
          </a:p>
        </p:txBody>
      </p:sp>
      <p:grpSp>
        <p:nvGrpSpPr>
          <p:cNvPr id="112" name="Google Shape;112;p4"/>
          <p:cNvGrpSpPr/>
          <p:nvPr/>
        </p:nvGrpSpPr>
        <p:grpSpPr>
          <a:xfrm>
            <a:off x="437322" y="1217015"/>
            <a:ext cx="11100960" cy="4935307"/>
            <a:chOff x="-400878" y="-608610"/>
            <a:chExt cx="11100960" cy="4935307"/>
          </a:xfrm>
        </p:grpSpPr>
        <p:sp>
          <p:nvSpPr>
            <p:cNvPr id="113" name="Google Shape;113;p4"/>
            <p:cNvSpPr/>
            <p:nvPr/>
          </p:nvSpPr>
          <p:spPr>
            <a:xfrm>
              <a:off x="6542956" y="2078176"/>
              <a:ext cx="4157126" cy="2248521"/>
            </a:xfrm>
            <a:prstGeom prst="roundRect">
              <a:avLst>
                <a:gd name="adj" fmla="val 10000"/>
              </a:avLst>
            </a:prstGeom>
            <a:solidFill>
              <a:srgbClr val="E7EDEA">
                <a:alpha val="8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114" name="Google Shape;114;p4"/>
            <p:cNvSpPr txBox="1"/>
            <p:nvPr/>
          </p:nvSpPr>
          <p:spPr>
            <a:xfrm>
              <a:off x="7223847" y="2744272"/>
              <a:ext cx="3228653" cy="950470"/>
            </a:xfrm>
            <a:prstGeom prst="rect">
              <a:avLst/>
            </a:prstGeom>
            <a:noFill/>
            <a:ln>
              <a:noFill/>
            </a:ln>
          </p:spPr>
          <p:txBody>
            <a:bodyPr spcFirstLastPara="1" wrap="square" lIns="45700" tIns="45700" rIns="45700" bIns="45700" anchor="t" anchorCtr="0">
              <a:noAutofit/>
            </a:bodyPr>
            <a:lstStyle/>
            <a:p>
              <a:pPr marL="0" marR="0" lvl="1" indent="-57150" algn="just" rtl="0">
                <a:lnSpc>
                  <a:spcPct val="100000"/>
                </a:lnSpc>
                <a:spcBef>
                  <a:spcPts val="0"/>
                </a:spcBef>
                <a:spcAft>
                  <a:spcPts val="0"/>
                </a:spcAft>
                <a:buClr>
                  <a:schemeClr val="dk1"/>
                </a:buClr>
                <a:buSzPts val="900"/>
                <a:buFont typeface="Calibri"/>
                <a:buChar char="•"/>
              </a:pPr>
              <a:r>
                <a:rPr lang="es-MX" sz="1300" b="0" i="0" u="none" strike="noStrike" cap="none">
                  <a:solidFill>
                    <a:schemeClr val="dk1"/>
                  </a:solidFill>
                  <a:latin typeface="Raleway"/>
                  <a:ea typeface="Raleway"/>
                  <a:cs typeface="Raleway"/>
                  <a:sym typeface="Raleway"/>
                </a:rPr>
                <a:t>Da por hecho la inscripción/venta.</a:t>
              </a:r>
              <a:endParaRPr sz="1300" b="0" i="0" u="none" strike="noStrike" cap="none">
                <a:solidFill>
                  <a:srgbClr val="000000"/>
                </a:solidFill>
                <a:latin typeface="Raleway"/>
                <a:ea typeface="Raleway"/>
                <a:cs typeface="Raleway"/>
                <a:sym typeface="Raleway"/>
              </a:endParaRPr>
            </a:p>
            <a:p>
              <a:pPr marL="0" marR="0" lvl="1" indent="-57150" algn="just" rtl="0">
                <a:lnSpc>
                  <a:spcPct val="100000"/>
                </a:lnSpc>
                <a:spcBef>
                  <a:spcPts val="135"/>
                </a:spcBef>
                <a:spcAft>
                  <a:spcPts val="0"/>
                </a:spcAft>
                <a:buClr>
                  <a:schemeClr val="dk1"/>
                </a:buClr>
                <a:buSzPts val="900"/>
                <a:buFont typeface="Calibri"/>
                <a:buChar char="•"/>
              </a:pPr>
              <a:r>
                <a:rPr lang="es-MX" sz="1300" b="0" i="0" u="none" strike="noStrike" cap="none">
                  <a:solidFill>
                    <a:schemeClr val="dk1"/>
                  </a:solidFill>
                  <a:latin typeface="Raleway"/>
                  <a:ea typeface="Raleway"/>
                  <a:cs typeface="Raleway"/>
                  <a:sym typeface="Raleway"/>
                </a:rPr>
                <a:t>No pienses con el bolsillo del otro.</a:t>
              </a:r>
              <a:endParaRPr sz="1300" b="0" i="0" u="none" strike="noStrike" cap="none">
                <a:solidFill>
                  <a:srgbClr val="000000"/>
                </a:solidFill>
                <a:latin typeface="Raleway"/>
                <a:ea typeface="Raleway"/>
                <a:cs typeface="Raleway"/>
                <a:sym typeface="Raleway"/>
              </a:endParaRPr>
            </a:p>
            <a:p>
              <a:pPr marL="0" marR="0" lvl="1" indent="-57150" algn="just" rtl="0">
                <a:lnSpc>
                  <a:spcPct val="100000"/>
                </a:lnSpc>
                <a:spcBef>
                  <a:spcPts val="135"/>
                </a:spcBef>
                <a:spcAft>
                  <a:spcPts val="0"/>
                </a:spcAft>
                <a:buClr>
                  <a:schemeClr val="dk1"/>
                </a:buClr>
                <a:buSzPts val="900"/>
                <a:buFont typeface="Calibri"/>
                <a:buChar char="•"/>
              </a:pPr>
              <a:r>
                <a:rPr lang="es-MX" sz="1300" b="0" i="0" u="none" strike="noStrike" cap="none">
                  <a:solidFill>
                    <a:schemeClr val="dk1"/>
                  </a:solidFill>
                  <a:latin typeface="Raleway"/>
                  <a:ea typeface="Raleway"/>
                  <a:cs typeface="Raleway"/>
                  <a:sym typeface="Raleway"/>
                </a:rPr>
                <a:t>Demuestra tu deseo genuino de ayudar.</a:t>
              </a:r>
              <a:endParaRPr sz="1300" b="0" i="0" u="none" strike="noStrike" cap="none">
                <a:solidFill>
                  <a:srgbClr val="000000"/>
                </a:solidFill>
                <a:latin typeface="Raleway"/>
                <a:ea typeface="Raleway"/>
                <a:cs typeface="Raleway"/>
                <a:sym typeface="Raleway"/>
              </a:endParaRPr>
            </a:p>
            <a:p>
              <a:pPr marL="0" marR="0" lvl="1" indent="-57150" algn="just" rtl="0">
                <a:lnSpc>
                  <a:spcPct val="100000"/>
                </a:lnSpc>
                <a:spcBef>
                  <a:spcPts val="135"/>
                </a:spcBef>
                <a:spcAft>
                  <a:spcPts val="0"/>
                </a:spcAft>
                <a:buClr>
                  <a:schemeClr val="dk1"/>
                </a:buClr>
                <a:buSzPts val="900"/>
                <a:buFont typeface="Calibri"/>
                <a:buChar char="•"/>
              </a:pPr>
              <a:r>
                <a:rPr lang="es-MX" sz="1300" b="0" i="0" u="none" strike="noStrike" cap="none">
                  <a:solidFill>
                    <a:schemeClr val="dk1"/>
                  </a:solidFill>
                  <a:latin typeface="Raleway"/>
                  <a:ea typeface="Raleway"/>
                  <a:cs typeface="Raleway"/>
                  <a:sym typeface="Raleway"/>
                </a:rPr>
                <a:t>Aprende a manejar las objeciones.</a:t>
              </a:r>
              <a:endParaRPr sz="1300" b="0" i="0" u="none" strike="noStrike" cap="none">
                <a:solidFill>
                  <a:srgbClr val="000000"/>
                </a:solidFill>
                <a:latin typeface="Raleway"/>
                <a:ea typeface="Raleway"/>
                <a:cs typeface="Raleway"/>
                <a:sym typeface="Raleway"/>
              </a:endParaRPr>
            </a:p>
          </p:txBody>
        </p:sp>
        <p:sp>
          <p:nvSpPr>
            <p:cNvPr id="115" name="Google Shape;115;p4"/>
            <p:cNvSpPr/>
            <p:nvPr/>
          </p:nvSpPr>
          <p:spPr>
            <a:xfrm>
              <a:off x="-400878" y="2164489"/>
              <a:ext cx="5013965" cy="2162208"/>
            </a:xfrm>
            <a:prstGeom prst="roundRect">
              <a:avLst>
                <a:gd name="adj" fmla="val 10000"/>
              </a:avLst>
            </a:prstGeom>
            <a:solidFill>
              <a:srgbClr val="E7EDEA">
                <a:alpha val="8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116" name="Google Shape;116;p4"/>
            <p:cNvSpPr txBox="1"/>
            <p:nvPr/>
          </p:nvSpPr>
          <p:spPr>
            <a:xfrm>
              <a:off x="-162099" y="2125399"/>
              <a:ext cx="3412516" cy="1867137"/>
            </a:xfrm>
            <a:prstGeom prst="rect">
              <a:avLst/>
            </a:prstGeom>
            <a:noFill/>
            <a:ln>
              <a:noFill/>
            </a:ln>
          </p:spPr>
          <p:txBody>
            <a:bodyPr spcFirstLastPara="1" wrap="square" lIns="41900" tIns="41900" rIns="41900" bIns="41900" anchor="t" anchorCtr="0">
              <a:noAutofit/>
            </a:bodyPr>
            <a:lstStyle/>
            <a:p>
              <a:pPr marL="114300" lvl="2" indent="-57150" algn="just">
                <a:spcBef>
                  <a:spcPts val="135"/>
                </a:spcBef>
                <a:buClr>
                  <a:schemeClr val="dk1"/>
                </a:buClr>
                <a:buSzPts val="900"/>
                <a:buFont typeface="Calibri"/>
                <a:buChar char="•"/>
              </a:pPr>
              <a:r>
                <a:rPr lang="es-MX" sz="1300" dirty="0">
                  <a:solidFill>
                    <a:schemeClr val="dk1"/>
                  </a:solidFill>
                  <a:latin typeface="Raleway"/>
                  <a:sym typeface="Raleway"/>
                </a:rPr>
                <a:t>Se rápido:</a:t>
              </a:r>
              <a:endParaRPr sz="1300" dirty="0">
                <a:solidFill>
                  <a:schemeClr val="dk1"/>
                </a:solidFill>
                <a:latin typeface="Raleway"/>
                <a:sym typeface="Raleway"/>
              </a:endParaRPr>
            </a:p>
            <a:p>
              <a:pPr marL="114300" marR="0" lvl="2" indent="-57150" algn="just" rtl="0">
                <a:lnSpc>
                  <a:spcPct val="100000"/>
                </a:lnSpc>
                <a:spcBef>
                  <a:spcPts val="135"/>
                </a:spcBef>
                <a:spcAft>
                  <a:spcPts val="0"/>
                </a:spcAft>
                <a:buClr>
                  <a:schemeClr val="dk1"/>
                </a:buClr>
                <a:buSzPts val="900"/>
                <a:buFont typeface="Calibri"/>
                <a:buChar char="•"/>
              </a:pPr>
              <a:r>
                <a:rPr lang="es-MX" sz="1300" b="0" i="0" u="none" strike="noStrike" cap="none" dirty="0">
                  <a:solidFill>
                    <a:schemeClr val="dk1"/>
                  </a:solidFill>
                  <a:latin typeface="Raleway"/>
                  <a:ea typeface="Raleway"/>
                  <a:cs typeface="Raleway"/>
                  <a:sym typeface="Raleway"/>
                </a:rPr>
                <a:t>Ten a la mano las promociones de su mercado y los paquetes de inscripción.</a:t>
              </a:r>
              <a:endParaRPr sz="1300" b="0" i="0" u="none" strike="noStrike" cap="none" dirty="0">
                <a:solidFill>
                  <a:srgbClr val="000000"/>
                </a:solidFill>
                <a:latin typeface="Raleway"/>
                <a:ea typeface="Raleway"/>
                <a:cs typeface="Raleway"/>
                <a:sym typeface="Raleway"/>
              </a:endParaRPr>
            </a:p>
            <a:p>
              <a:pPr marL="114300" marR="0" lvl="2" indent="-57150" algn="just" rtl="0">
                <a:lnSpc>
                  <a:spcPct val="100000"/>
                </a:lnSpc>
                <a:spcBef>
                  <a:spcPts val="135"/>
                </a:spcBef>
                <a:spcAft>
                  <a:spcPts val="0"/>
                </a:spcAft>
                <a:buClr>
                  <a:schemeClr val="dk1"/>
                </a:buClr>
                <a:buSzPts val="900"/>
                <a:buFont typeface="Calibri"/>
                <a:buChar char="•"/>
              </a:pPr>
              <a:r>
                <a:rPr lang="es-MX" sz="1300" b="0" i="0" u="none" strike="noStrike" cap="none" dirty="0">
                  <a:solidFill>
                    <a:schemeClr val="dk1"/>
                  </a:solidFill>
                  <a:latin typeface="Raleway"/>
                  <a:ea typeface="Raleway"/>
                  <a:cs typeface="Raleway"/>
                  <a:sym typeface="Raleway"/>
                </a:rPr>
                <a:t>Aprende a inscribir desde la oficina virtual.</a:t>
              </a:r>
              <a:endParaRPr sz="1300" b="0" i="0" u="none" strike="noStrike" cap="none" dirty="0">
                <a:solidFill>
                  <a:srgbClr val="000000"/>
                </a:solidFill>
                <a:latin typeface="Raleway"/>
                <a:ea typeface="Raleway"/>
                <a:cs typeface="Raleway"/>
                <a:sym typeface="Raleway"/>
              </a:endParaRPr>
            </a:p>
            <a:p>
              <a:pPr marL="114300" marR="0" lvl="2" indent="-57150" algn="just" rtl="0">
                <a:lnSpc>
                  <a:spcPct val="100000"/>
                </a:lnSpc>
                <a:spcBef>
                  <a:spcPts val="135"/>
                </a:spcBef>
                <a:spcAft>
                  <a:spcPts val="0"/>
                </a:spcAft>
                <a:buClr>
                  <a:schemeClr val="dk1"/>
                </a:buClr>
                <a:buSzPts val="900"/>
                <a:buFont typeface="Calibri"/>
                <a:buChar char="•"/>
              </a:pPr>
              <a:r>
                <a:rPr lang="es-MX" sz="1300" b="0" i="0" u="none" strike="noStrike" cap="none" dirty="0">
                  <a:solidFill>
                    <a:schemeClr val="dk1"/>
                  </a:solidFill>
                  <a:latin typeface="Raleway"/>
                  <a:ea typeface="Raleway"/>
                  <a:cs typeface="Raleway"/>
                  <a:sym typeface="Raleway"/>
                </a:rPr>
                <a:t>Conoce la lista de teléfonos de </a:t>
              </a:r>
              <a:r>
                <a:rPr lang="es-MX" sz="1300" b="0" i="0" u="none" strike="noStrike" cap="none" dirty="0" err="1">
                  <a:solidFill>
                    <a:schemeClr val="dk1"/>
                  </a:solidFill>
                  <a:latin typeface="Raleway"/>
                  <a:ea typeface="Raleway"/>
                  <a:cs typeface="Raleway"/>
                  <a:sym typeface="Raleway"/>
                </a:rPr>
                <a:t>call</a:t>
              </a:r>
              <a:r>
                <a:rPr lang="es-MX" sz="1300" b="0" i="0" u="none" strike="noStrike" cap="none" dirty="0">
                  <a:solidFill>
                    <a:schemeClr val="dk1"/>
                  </a:solidFill>
                  <a:latin typeface="Raleway"/>
                  <a:ea typeface="Raleway"/>
                  <a:cs typeface="Raleway"/>
                  <a:sym typeface="Raleway"/>
                </a:rPr>
                <a:t> center para diferentes regiones.</a:t>
              </a:r>
              <a:endParaRPr sz="1300" b="0" i="0" u="none" strike="noStrike" cap="none" dirty="0">
                <a:solidFill>
                  <a:srgbClr val="000000"/>
                </a:solidFill>
                <a:latin typeface="Raleway"/>
                <a:ea typeface="Raleway"/>
                <a:cs typeface="Raleway"/>
                <a:sym typeface="Raleway"/>
              </a:endParaRPr>
            </a:p>
          </p:txBody>
        </p:sp>
        <p:sp>
          <p:nvSpPr>
            <p:cNvPr id="117" name="Google Shape;117;p4"/>
            <p:cNvSpPr/>
            <p:nvPr/>
          </p:nvSpPr>
          <p:spPr>
            <a:xfrm>
              <a:off x="6542955" y="-603110"/>
              <a:ext cx="4157127" cy="2282712"/>
            </a:xfrm>
            <a:prstGeom prst="roundRect">
              <a:avLst>
                <a:gd name="adj" fmla="val 10000"/>
              </a:avLst>
            </a:prstGeom>
            <a:solidFill>
              <a:srgbClr val="E7EDEA">
                <a:alpha val="8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118" name="Google Shape;118;p4"/>
            <p:cNvSpPr txBox="1"/>
            <p:nvPr/>
          </p:nvSpPr>
          <p:spPr>
            <a:xfrm>
              <a:off x="6795052" y="-334422"/>
              <a:ext cx="3657447" cy="1300128"/>
            </a:xfrm>
            <a:prstGeom prst="rect">
              <a:avLst/>
            </a:prstGeom>
            <a:noFill/>
            <a:ln>
              <a:noFill/>
            </a:ln>
          </p:spPr>
          <p:txBody>
            <a:bodyPr spcFirstLastPara="1" wrap="square" lIns="49525" tIns="49525" rIns="49525" bIns="49525" anchor="t" anchorCtr="0">
              <a:noAutofit/>
            </a:bodyPr>
            <a:lstStyle/>
            <a:p>
              <a:pPr marL="57150" marR="0" lvl="1" indent="-57150" algn="just" rtl="0">
                <a:lnSpc>
                  <a:spcPct val="100000"/>
                </a:lnSpc>
                <a:spcBef>
                  <a:spcPts val="0"/>
                </a:spcBef>
                <a:spcAft>
                  <a:spcPts val="0"/>
                </a:spcAft>
                <a:buClr>
                  <a:schemeClr val="dk1"/>
                </a:buClr>
                <a:buSzPts val="1000"/>
                <a:buFont typeface="Calibri"/>
                <a:buChar char="•"/>
              </a:pPr>
              <a:r>
                <a:rPr lang="es-MX" sz="1300" b="0" i="0" u="none" strike="noStrike" cap="none" dirty="0">
                  <a:solidFill>
                    <a:schemeClr val="dk1"/>
                  </a:solidFill>
                  <a:latin typeface="Raleway"/>
                  <a:ea typeface="Raleway"/>
                  <a:cs typeface="Raleway"/>
                  <a:sym typeface="Raleway"/>
                </a:rPr>
                <a:t>Aprovecha cada encuentro con la persona para detectar elementos que te ayuden a decidir cuál sería el mejor lugar para ella en tu organización.</a:t>
              </a:r>
              <a:endParaRPr sz="1300" b="0" i="0" u="none" strike="noStrike" cap="none" dirty="0">
                <a:solidFill>
                  <a:srgbClr val="000000"/>
                </a:solidFill>
                <a:latin typeface="Raleway"/>
                <a:ea typeface="Raleway"/>
                <a:cs typeface="Raleway"/>
                <a:sym typeface="Raleway"/>
              </a:endParaRPr>
            </a:p>
            <a:p>
              <a:pPr marL="57150" marR="0" lvl="1" indent="-57150" algn="just" rtl="0">
                <a:lnSpc>
                  <a:spcPct val="100000"/>
                </a:lnSpc>
                <a:spcBef>
                  <a:spcPts val="150"/>
                </a:spcBef>
                <a:spcAft>
                  <a:spcPts val="0"/>
                </a:spcAft>
                <a:buClr>
                  <a:schemeClr val="dk1"/>
                </a:buClr>
                <a:buSzPts val="1000"/>
                <a:buFont typeface="Calibri"/>
                <a:buChar char="•"/>
              </a:pPr>
              <a:r>
                <a:rPr lang="es-MX" sz="1300" b="0" i="0" u="none" strike="noStrike" cap="none" dirty="0">
                  <a:solidFill>
                    <a:schemeClr val="dk1"/>
                  </a:solidFill>
                  <a:latin typeface="Raleway"/>
                  <a:ea typeface="Raleway"/>
                  <a:cs typeface="Raleway"/>
                  <a:sym typeface="Raleway"/>
                </a:rPr>
                <a:t>Identifica el alcance a nuevos contactos o países que esta persona puede tener.</a:t>
              </a:r>
              <a:endParaRPr sz="1300" b="0" i="0" u="none" strike="noStrike" cap="none" dirty="0">
                <a:solidFill>
                  <a:srgbClr val="000000"/>
                </a:solidFill>
                <a:latin typeface="Raleway"/>
                <a:ea typeface="Raleway"/>
                <a:cs typeface="Raleway"/>
                <a:sym typeface="Raleway"/>
              </a:endParaRPr>
            </a:p>
          </p:txBody>
        </p:sp>
        <p:sp>
          <p:nvSpPr>
            <p:cNvPr id="119" name="Google Shape;119;p4"/>
            <p:cNvSpPr/>
            <p:nvPr/>
          </p:nvSpPr>
          <p:spPr>
            <a:xfrm>
              <a:off x="-400878" y="-603111"/>
              <a:ext cx="5013966" cy="2282712"/>
            </a:xfrm>
            <a:prstGeom prst="roundRect">
              <a:avLst>
                <a:gd name="adj" fmla="val 10000"/>
              </a:avLst>
            </a:prstGeom>
            <a:solidFill>
              <a:srgbClr val="E7EDEA">
                <a:alpha val="8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Raleway"/>
                <a:ea typeface="Raleway"/>
                <a:cs typeface="Raleway"/>
                <a:sym typeface="Raleway"/>
              </a:endParaRPr>
            </a:p>
          </p:txBody>
        </p:sp>
        <p:sp>
          <p:nvSpPr>
            <p:cNvPr id="120" name="Google Shape;120;p4"/>
            <p:cNvSpPr txBox="1"/>
            <p:nvPr/>
          </p:nvSpPr>
          <p:spPr>
            <a:xfrm>
              <a:off x="-166354" y="-608610"/>
              <a:ext cx="4594143" cy="981054"/>
            </a:xfrm>
            <a:prstGeom prst="rect">
              <a:avLst/>
            </a:prstGeom>
            <a:noFill/>
            <a:ln>
              <a:noFill/>
            </a:ln>
          </p:spPr>
          <p:txBody>
            <a:bodyPr spcFirstLastPara="1" wrap="square" lIns="41900" tIns="41900" rIns="41900" bIns="41900" anchor="t" anchorCtr="0">
              <a:noAutofit/>
            </a:bodyPr>
            <a:lstStyle/>
            <a:p>
              <a:pPr marL="114300" lvl="2" indent="-57150" algn="just">
                <a:spcBef>
                  <a:spcPts val="135"/>
                </a:spcBef>
                <a:buClr>
                  <a:schemeClr val="dk1"/>
                </a:buClr>
                <a:buSzPts val="900"/>
                <a:buFont typeface="Calibri"/>
                <a:buChar char="•"/>
              </a:pPr>
              <a:r>
                <a:rPr lang="es-MX" sz="1300" dirty="0">
                  <a:solidFill>
                    <a:schemeClr val="dk1"/>
                  </a:solidFill>
                  <a:latin typeface="Raleway"/>
                  <a:sym typeface="Raleway"/>
                </a:rPr>
                <a:t>Siéntete cómodo inscribiendo de manera presencial o virtual.</a:t>
              </a:r>
              <a:endParaRPr sz="1300" dirty="0">
                <a:solidFill>
                  <a:schemeClr val="dk1"/>
                </a:solidFill>
                <a:latin typeface="Raleway"/>
                <a:sym typeface="Raleway"/>
              </a:endParaRPr>
            </a:p>
            <a:p>
              <a:pPr marL="114300" lvl="2" indent="-57150" algn="just">
                <a:spcBef>
                  <a:spcPts val="135"/>
                </a:spcBef>
                <a:buClr>
                  <a:schemeClr val="dk1"/>
                </a:buClr>
                <a:buSzPts val="900"/>
                <a:buFont typeface="Calibri"/>
                <a:buChar char="•"/>
              </a:pPr>
              <a:r>
                <a:rPr lang="es-MX" sz="1300" dirty="0">
                  <a:solidFill>
                    <a:schemeClr val="dk1"/>
                  </a:solidFill>
                  <a:latin typeface="Raleway"/>
                  <a:sym typeface="Raleway"/>
                </a:rPr>
                <a:t>Está preparado para cierres inmediatos o de seguimiento.</a:t>
              </a:r>
              <a:endParaRPr sz="1300" dirty="0">
                <a:solidFill>
                  <a:schemeClr val="dk1"/>
                </a:solidFill>
                <a:latin typeface="Raleway"/>
              </a:endParaRPr>
            </a:p>
            <a:p>
              <a:pPr marL="114300" lvl="2" indent="-57150" algn="just">
                <a:spcBef>
                  <a:spcPts val="135"/>
                </a:spcBef>
                <a:buClr>
                  <a:schemeClr val="dk1"/>
                </a:buClr>
                <a:buSzPts val="900"/>
                <a:buFont typeface="Calibri"/>
                <a:buChar char="•"/>
              </a:pPr>
              <a:r>
                <a:rPr lang="es-MX" sz="1300" dirty="0">
                  <a:solidFill>
                    <a:schemeClr val="dk1"/>
                  </a:solidFill>
                  <a:latin typeface="Raleway"/>
                  <a:sym typeface="Raleway"/>
                </a:rPr>
                <a:t>Se breve y conciso. La confusión provocará una negativa.</a:t>
              </a:r>
              <a:endParaRPr sz="1300" dirty="0">
                <a:solidFill>
                  <a:schemeClr val="dk1"/>
                </a:solidFill>
                <a:latin typeface="Raleway"/>
                <a:sym typeface="Raleway"/>
              </a:endParaRPr>
            </a:p>
          </p:txBody>
        </p:sp>
        <p:sp>
          <p:nvSpPr>
            <p:cNvPr id="121" name="Google Shape;121;p4"/>
            <p:cNvSpPr/>
            <p:nvPr/>
          </p:nvSpPr>
          <p:spPr>
            <a:xfrm>
              <a:off x="3376678" y="294547"/>
              <a:ext cx="1838658" cy="1838658"/>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548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122" name="Google Shape;122;p4"/>
            <p:cNvSpPr txBox="1"/>
            <p:nvPr/>
          </p:nvSpPr>
          <p:spPr>
            <a:xfrm>
              <a:off x="3708431" y="936410"/>
              <a:ext cx="1481971" cy="846524"/>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600" b="0" i="0" u="none" strike="noStrike" cap="none">
                  <a:solidFill>
                    <a:schemeClr val="lt1"/>
                  </a:solidFill>
                  <a:latin typeface="Arial"/>
                  <a:ea typeface="Arial"/>
                  <a:cs typeface="Arial"/>
                  <a:sym typeface="Arial"/>
                </a:rPr>
                <a:t>Proceso</a:t>
              </a:r>
              <a:endParaRPr sz="1600" b="0" i="0" u="none" strike="noStrike" cap="none">
                <a:solidFill>
                  <a:srgbClr val="000000"/>
                </a:solidFill>
                <a:latin typeface="Arial"/>
                <a:ea typeface="Arial"/>
                <a:cs typeface="Arial"/>
                <a:sym typeface="Arial"/>
              </a:endParaRPr>
            </a:p>
          </p:txBody>
        </p:sp>
        <p:sp>
          <p:nvSpPr>
            <p:cNvPr id="123" name="Google Shape;123;p4"/>
            <p:cNvSpPr/>
            <p:nvPr/>
          </p:nvSpPr>
          <p:spPr>
            <a:xfrm rot="5400000">
              <a:off x="5300263" y="294547"/>
              <a:ext cx="1838658" cy="1838658"/>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548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124" name="Google Shape;124;p4"/>
            <p:cNvSpPr txBox="1"/>
            <p:nvPr/>
          </p:nvSpPr>
          <p:spPr>
            <a:xfrm>
              <a:off x="5340050" y="892711"/>
              <a:ext cx="1602568" cy="931452"/>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600" b="0" i="0" u="none" strike="noStrike" cap="none">
                  <a:solidFill>
                    <a:schemeClr val="lt1"/>
                  </a:solidFill>
                  <a:latin typeface="Arial"/>
                  <a:ea typeface="Arial"/>
                  <a:cs typeface="Arial"/>
                  <a:sym typeface="Arial"/>
                </a:rPr>
                <a:t>Beneficios Estratégicos</a:t>
              </a:r>
              <a:endParaRPr sz="1600" b="0" i="0" u="none" strike="noStrike" cap="none">
                <a:solidFill>
                  <a:srgbClr val="000000"/>
                </a:solidFill>
                <a:latin typeface="Arial"/>
                <a:ea typeface="Arial"/>
                <a:cs typeface="Arial"/>
                <a:sym typeface="Arial"/>
              </a:endParaRPr>
            </a:p>
          </p:txBody>
        </p:sp>
        <p:sp>
          <p:nvSpPr>
            <p:cNvPr id="125" name="Google Shape;125;p4"/>
            <p:cNvSpPr/>
            <p:nvPr/>
          </p:nvSpPr>
          <p:spPr>
            <a:xfrm rot="10800000">
              <a:off x="5300263" y="2218132"/>
              <a:ext cx="1838658" cy="1838658"/>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548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126" name="Google Shape;126;p4"/>
            <p:cNvSpPr txBox="1"/>
            <p:nvPr/>
          </p:nvSpPr>
          <p:spPr>
            <a:xfrm>
              <a:off x="5338624" y="2557837"/>
              <a:ext cx="1602569" cy="793309"/>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600" b="0" i="0" u="none" strike="noStrike" cap="none">
                  <a:solidFill>
                    <a:schemeClr val="lt1"/>
                  </a:solidFill>
                  <a:latin typeface="Arial"/>
                  <a:ea typeface="Arial"/>
                  <a:cs typeface="Arial"/>
                  <a:sym typeface="Arial"/>
                </a:rPr>
                <a:t>Mentalidad</a:t>
              </a:r>
              <a:endParaRPr sz="1600" b="0" i="0" u="none" strike="noStrike" cap="none">
                <a:solidFill>
                  <a:srgbClr val="000000"/>
                </a:solidFill>
                <a:latin typeface="Arial"/>
                <a:ea typeface="Arial"/>
                <a:cs typeface="Arial"/>
                <a:sym typeface="Arial"/>
              </a:endParaRPr>
            </a:p>
          </p:txBody>
        </p:sp>
        <p:sp>
          <p:nvSpPr>
            <p:cNvPr id="127" name="Google Shape;127;p4"/>
            <p:cNvSpPr/>
            <p:nvPr/>
          </p:nvSpPr>
          <p:spPr>
            <a:xfrm rot="-5400000">
              <a:off x="3376678" y="2218132"/>
              <a:ext cx="1838658" cy="1838658"/>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548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128" name="Google Shape;128;p4"/>
            <p:cNvSpPr txBox="1"/>
            <p:nvPr/>
          </p:nvSpPr>
          <p:spPr>
            <a:xfrm>
              <a:off x="3555332" y="2476118"/>
              <a:ext cx="1698366" cy="944341"/>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600" b="0" i="0" u="none" strike="noStrike" cap="none">
                  <a:solidFill>
                    <a:schemeClr val="lt1"/>
                  </a:solidFill>
                  <a:latin typeface="Arial"/>
                  <a:ea typeface="Arial"/>
                  <a:cs typeface="Arial"/>
                  <a:sym typeface="Arial"/>
                </a:rPr>
                <a:t>Técnica y Herramientas</a:t>
              </a:r>
              <a:endParaRPr sz="1600" b="0" i="0" u="none" strike="noStrike" cap="none">
                <a:solidFill>
                  <a:srgbClr val="000000"/>
                </a:solidFill>
                <a:latin typeface="Arial"/>
                <a:ea typeface="Arial"/>
                <a:cs typeface="Arial"/>
                <a:sym typeface="Arial"/>
              </a:endParaRPr>
            </a:p>
          </p:txBody>
        </p:sp>
        <p:sp>
          <p:nvSpPr>
            <p:cNvPr id="129" name="Google Shape;129;p4"/>
            <p:cNvSpPr/>
            <p:nvPr/>
          </p:nvSpPr>
          <p:spPr>
            <a:xfrm>
              <a:off x="4664296" y="1542195"/>
              <a:ext cx="1178802" cy="1025046"/>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91A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130" name="Google Shape;130;p4"/>
            <p:cNvSpPr/>
            <p:nvPr/>
          </p:nvSpPr>
          <p:spPr>
            <a:xfrm rot="10800000">
              <a:off x="4664220" y="1772344"/>
              <a:ext cx="1178802" cy="1025046"/>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91A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grpSp>
      <p:sp>
        <p:nvSpPr>
          <p:cNvPr id="131" name="Google Shape;131;p4"/>
          <p:cNvSpPr txBox="1"/>
          <p:nvPr/>
        </p:nvSpPr>
        <p:spPr>
          <a:xfrm>
            <a:off x="672571" y="2289490"/>
            <a:ext cx="3701453" cy="1197095"/>
          </a:xfrm>
          <a:prstGeom prst="rect">
            <a:avLst/>
          </a:prstGeom>
          <a:noFill/>
          <a:ln>
            <a:noFill/>
          </a:ln>
        </p:spPr>
        <p:txBody>
          <a:bodyPr spcFirstLastPara="1" wrap="square" lIns="41900" tIns="41900" rIns="41900" bIns="41900" anchor="t" anchorCtr="0">
            <a:noAutofit/>
          </a:bodyPr>
          <a:lstStyle/>
          <a:p>
            <a:pPr marL="114300" lvl="2" indent="-57150" algn="just">
              <a:spcBef>
                <a:spcPts val="135"/>
              </a:spcBef>
              <a:buClr>
                <a:schemeClr val="dk1"/>
              </a:buClr>
              <a:buSzPts val="900"/>
              <a:buFont typeface="Calibri"/>
              <a:buChar char="•"/>
            </a:pPr>
            <a:r>
              <a:rPr lang="es-MX" sz="1300" dirty="0">
                <a:solidFill>
                  <a:schemeClr val="dk1"/>
                </a:solidFill>
                <a:latin typeface="Raleway"/>
                <a:sym typeface="Raleway"/>
              </a:rPr>
              <a:t>Solo muestra las 2 mejores opciones de inscripción para esa persona.</a:t>
            </a:r>
            <a:endParaRPr sz="1300" dirty="0">
              <a:solidFill>
                <a:schemeClr val="dk1"/>
              </a:solidFill>
              <a:latin typeface="Raleway"/>
              <a:sym typeface="Raleway"/>
            </a:endParaRPr>
          </a:p>
          <a:p>
            <a:pPr marL="114300" lvl="2" indent="-57150" algn="just">
              <a:spcBef>
                <a:spcPts val="135"/>
              </a:spcBef>
              <a:buClr>
                <a:schemeClr val="dk1"/>
              </a:buClr>
              <a:buSzPts val="900"/>
              <a:buFont typeface="Calibri"/>
              <a:buChar char="•"/>
            </a:pPr>
            <a:r>
              <a:rPr lang="es-MX" sz="1300" b="0" i="0" u="none" strike="noStrike" cap="none" dirty="0">
                <a:solidFill>
                  <a:schemeClr val="dk1"/>
                </a:solidFill>
                <a:latin typeface="Raleway"/>
                <a:ea typeface="Raleway"/>
                <a:cs typeface="Raleway"/>
                <a:sym typeface="Raleway"/>
              </a:rPr>
              <a:t>Inscribe y da la bienvenida a tu equipo con la </a:t>
            </a:r>
            <a:r>
              <a:rPr lang="es-MX" sz="1300" dirty="0">
                <a:solidFill>
                  <a:schemeClr val="dk1"/>
                </a:solidFill>
                <a:latin typeface="Raleway"/>
                <a:sym typeface="Raleway"/>
              </a:rPr>
              <a:t>información pertinente, nada extra.</a:t>
            </a:r>
            <a:endParaRPr sz="1300" dirty="0">
              <a:solidFill>
                <a:schemeClr val="dk1"/>
              </a:solidFill>
              <a:latin typeface="Raleway"/>
              <a:sym typeface="Raleway"/>
            </a:endParaRPr>
          </a:p>
          <a:p>
            <a:pPr marL="114300" lvl="2" indent="-57150" algn="just">
              <a:spcBef>
                <a:spcPts val="135"/>
              </a:spcBef>
              <a:buClr>
                <a:schemeClr val="dk1"/>
              </a:buClr>
              <a:buSzPts val="900"/>
              <a:buFont typeface="Calibri"/>
              <a:buChar char="•"/>
            </a:pPr>
            <a:r>
              <a:rPr lang="es-MX" sz="1300" dirty="0">
                <a:solidFill>
                  <a:schemeClr val="dk1"/>
                </a:solidFill>
                <a:latin typeface="Raleway"/>
                <a:sym typeface="Raleway"/>
              </a:rPr>
              <a:t>Aplica un programa de referidos.</a:t>
            </a:r>
            <a:endParaRPr sz="1300" dirty="0">
              <a:solidFill>
                <a:schemeClr val="dk1"/>
              </a:solidFill>
              <a:latin typeface="Raleway"/>
              <a:sym typeface="Raleway"/>
            </a:endParaRPr>
          </a:p>
        </p:txBody>
      </p:sp>
      <p:sp>
        <p:nvSpPr>
          <p:cNvPr id="132" name="Google Shape;132;p4"/>
          <p:cNvSpPr txBox="1"/>
          <p:nvPr/>
        </p:nvSpPr>
        <p:spPr>
          <a:xfrm>
            <a:off x="8062048" y="2718336"/>
            <a:ext cx="3228651" cy="551636"/>
          </a:xfrm>
          <a:prstGeom prst="rect">
            <a:avLst/>
          </a:prstGeom>
          <a:noFill/>
          <a:ln>
            <a:noFill/>
          </a:ln>
        </p:spPr>
        <p:txBody>
          <a:bodyPr spcFirstLastPara="1" wrap="square" lIns="49525" tIns="49525" rIns="49525" bIns="49525" anchor="t" anchorCtr="0">
            <a:noAutofit/>
          </a:bodyPr>
          <a:lstStyle/>
          <a:p>
            <a:pPr marL="57150" marR="0" lvl="1" indent="-57150" algn="just" rtl="0">
              <a:lnSpc>
                <a:spcPct val="100000"/>
              </a:lnSpc>
              <a:spcBef>
                <a:spcPts val="150"/>
              </a:spcBef>
              <a:spcAft>
                <a:spcPts val="0"/>
              </a:spcAft>
              <a:buClr>
                <a:schemeClr val="dk1"/>
              </a:buClr>
              <a:buSzPts val="1000"/>
              <a:buFont typeface="Calibri"/>
              <a:buChar char="•"/>
            </a:pPr>
            <a:r>
              <a:rPr lang="es-MX" sz="1300" b="0" i="0" u="none" strike="noStrike" cap="none">
                <a:solidFill>
                  <a:schemeClr val="dk1"/>
                </a:solidFill>
                <a:latin typeface="Raleway"/>
                <a:ea typeface="Raleway"/>
                <a:cs typeface="Raleway"/>
                <a:sym typeface="Raleway"/>
              </a:rPr>
              <a:t>Haz uso de tus fortalezas al momento de inscribir.</a:t>
            </a:r>
            <a:endParaRPr sz="1300" b="0" i="0" u="none" strike="noStrike" cap="none">
              <a:solidFill>
                <a:srgbClr val="000000"/>
              </a:solidFill>
              <a:latin typeface="Raleway"/>
              <a:ea typeface="Raleway"/>
              <a:cs typeface="Raleway"/>
              <a:sym typeface="Raleway"/>
            </a:endParaRPr>
          </a:p>
        </p:txBody>
      </p:sp>
      <p:sp>
        <p:nvSpPr>
          <p:cNvPr id="133" name="Google Shape;133;p4"/>
          <p:cNvSpPr txBox="1"/>
          <p:nvPr/>
        </p:nvSpPr>
        <p:spPr>
          <a:xfrm>
            <a:off x="671846" y="5427083"/>
            <a:ext cx="3849839" cy="724266"/>
          </a:xfrm>
          <a:prstGeom prst="rect">
            <a:avLst/>
          </a:prstGeom>
          <a:noFill/>
          <a:ln>
            <a:noFill/>
          </a:ln>
        </p:spPr>
        <p:txBody>
          <a:bodyPr spcFirstLastPara="1" wrap="square" lIns="41900" tIns="41900" rIns="41900" bIns="41900" anchor="t" anchorCtr="0">
            <a:noAutofit/>
          </a:bodyPr>
          <a:lstStyle/>
          <a:p>
            <a:pPr marL="114300" marR="0" lvl="3" indent="-57150" algn="just" rtl="0">
              <a:lnSpc>
                <a:spcPct val="100000"/>
              </a:lnSpc>
              <a:spcBef>
                <a:spcPts val="135"/>
              </a:spcBef>
              <a:spcAft>
                <a:spcPts val="0"/>
              </a:spcAft>
              <a:buClr>
                <a:schemeClr val="dk1"/>
              </a:buClr>
              <a:buSzPts val="900"/>
              <a:buFont typeface="Calibri"/>
              <a:buChar char="•"/>
            </a:pPr>
            <a:r>
              <a:rPr lang="es-MX" sz="1300" b="0" i="0" u="none" strike="noStrike" cap="none" dirty="0">
                <a:solidFill>
                  <a:schemeClr val="dk1"/>
                </a:solidFill>
                <a:latin typeface="Raleway"/>
                <a:ea typeface="Raleway"/>
                <a:cs typeface="Raleway"/>
                <a:sym typeface="Raleway"/>
              </a:rPr>
              <a:t>Genera formularios de Google para contactos de producto y de negocio.</a:t>
            </a:r>
            <a:endParaRPr sz="1300" b="0" i="0" u="none" strike="noStrike" cap="none" dirty="0">
              <a:solidFill>
                <a:srgbClr val="000000"/>
              </a:solidFill>
              <a:latin typeface="Raleway"/>
              <a:ea typeface="Raleway"/>
              <a:cs typeface="Raleway"/>
              <a:sym typeface="Raleway"/>
            </a:endParaRPr>
          </a:p>
          <a:p>
            <a:pPr marL="114300" marR="0" lvl="2" indent="-57150" algn="just" rtl="0">
              <a:lnSpc>
                <a:spcPct val="100000"/>
              </a:lnSpc>
              <a:spcBef>
                <a:spcPts val="135"/>
              </a:spcBef>
              <a:spcAft>
                <a:spcPts val="0"/>
              </a:spcAft>
              <a:buClr>
                <a:schemeClr val="dk1"/>
              </a:buClr>
              <a:buSzPts val="900"/>
              <a:buFont typeface="Calibri"/>
              <a:buChar char="•"/>
            </a:pPr>
            <a:r>
              <a:rPr lang="es-MX" sz="1300" b="0" i="0" u="none" strike="noStrike" cap="none" dirty="0">
                <a:solidFill>
                  <a:schemeClr val="dk1"/>
                </a:solidFill>
                <a:latin typeface="Raleway"/>
                <a:ea typeface="Raleway"/>
                <a:cs typeface="Raleway"/>
                <a:sym typeface="Raleway"/>
              </a:rPr>
              <a:t>Desarrolla tu plan de referidos.</a:t>
            </a:r>
            <a:endParaRPr sz="1300" b="0" i="0" u="none" strike="noStrike" cap="none" dirty="0">
              <a:solidFill>
                <a:srgbClr val="000000"/>
              </a:solidFill>
              <a:latin typeface="Raleway"/>
              <a:ea typeface="Raleway"/>
              <a:cs typeface="Raleway"/>
              <a:sym typeface="Raleway"/>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38"/>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499" name="Google Shape;499;p38"/>
          <p:cNvSpPr txBox="1">
            <a:spLocks noGrp="1"/>
          </p:cNvSpPr>
          <p:nvPr>
            <p:ph type="title"/>
          </p:nvPr>
        </p:nvSpPr>
        <p:spPr>
          <a:xfrm>
            <a:off x="609600" y="956070"/>
            <a:ext cx="10972801" cy="1143001"/>
          </a:xfrm>
          <a:prstGeom prst="rect">
            <a:avLst/>
          </a:prstGeom>
          <a:noFill/>
          <a:ln>
            <a:noFill/>
          </a:ln>
        </p:spPr>
        <p:txBody>
          <a:bodyPr spcFirstLastPara="1" wrap="square" lIns="121900" tIns="121900" rIns="121900" bIns="121900" anchor="ctr" anchorCtr="0">
            <a:normAutofit/>
          </a:bodyPr>
          <a:lstStyle/>
          <a:p>
            <a:pPr marL="0" lvl="0" indent="0" algn="ctr" rtl="0">
              <a:lnSpc>
                <a:spcPct val="90000"/>
              </a:lnSpc>
              <a:spcBef>
                <a:spcPts val="0"/>
              </a:spcBef>
              <a:spcAft>
                <a:spcPts val="0"/>
              </a:spcAft>
              <a:buClr>
                <a:schemeClr val="dk1"/>
              </a:buClr>
              <a:buSzPct val="111111"/>
              <a:buFont typeface="Calibri"/>
              <a:buNone/>
            </a:pPr>
            <a:r>
              <a:rPr lang="es-MX">
                <a:solidFill>
                  <a:srgbClr val="154844"/>
                </a:solidFill>
                <a:latin typeface="Arial"/>
                <a:ea typeface="Arial"/>
                <a:cs typeface="Arial"/>
                <a:sym typeface="Arial"/>
              </a:rPr>
              <a:t>Trabaja siempre por una meta</a:t>
            </a:r>
            <a:endParaRPr>
              <a:solidFill>
                <a:srgbClr val="154844"/>
              </a:solidFill>
              <a:latin typeface="Arial"/>
              <a:ea typeface="Arial"/>
              <a:cs typeface="Arial"/>
              <a:sym typeface="Arial"/>
            </a:endParaRPr>
          </a:p>
        </p:txBody>
      </p:sp>
      <p:sp>
        <p:nvSpPr>
          <p:cNvPr id="500" name="Google Shape;500;p38"/>
          <p:cNvSpPr txBox="1">
            <a:spLocks noGrp="1"/>
          </p:cNvSpPr>
          <p:nvPr>
            <p:ph type="body" idx="1"/>
          </p:nvPr>
        </p:nvSpPr>
        <p:spPr>
          <a:xfrm>
            <a:off x="609600" y="2441370"/>
            <a:ext cx="10972801" cy="3502234"/>
          </a:xfrm>
          <a:prstGeom prst="rect">
            <a:avLst/>
          </a:prstGeom>
          <a:noFill/>
          <a:ln>
            <a:noFill/>
          </a:ln>
        </p:spPr>
        <p:txBody>
          <a:bodyPr spcFirstLastPara="1" wrap="square" lIns="121900" tIns="121900" rIns="121900" bIns="121900" anchor="t" anchorCtr="0">
            <a:normAutofit fontScale="85000" lnSpcReduction="20000"/>
          </a:bodyPr>
          <a:lstStyle/>
          <a:p>
            <a:pPr marL="450056" lvl="0" indent="-426523" algn="l" rtl="0">
              <a:lnSpc>
                <a:spcPct val="150000"/>
              </a:lnSpc>
              <a:spcBef>
                <a:spcPts val="0"/>
              </a:spcBef>
              <a:spcAft>
                <a:spcPts val="0"/>
              </a:spcAft>
              <a:buClr>
                <a:schemeClr val="lt1"/>
              </a:buClr>
              <a:buSzPct val="137254"/>
              <a:buChar char="•"/>
            </a:pPr>
            <a:r>
              <a:rPr lang="es-MX" sz="3600">
                <a:solidFill>
                  <a:schemeClr val="lt1"/>
                </a:solidFill>
                <a:latin typeface="Raleway"/>
                <a:ea typeface="Raleway"/>
                <a:cs typeface="Raleway"/>
                <a:sym typeface="Raleway"/>
              </a:rPr>
              <a:t>La práctica de estos consejos te hará sentirte cada vez más seguro y se traducirá en el crecimiento eficaz de tu negocio dōTERRA.</a:t>
            </a:r>
            <a:endParaRPr sz="3600">
              <a:solidFill>
                <a:schemeClr val="lt1"/>
              </a:solidFill>
              <a:latin typeface="Raleway"/>
              <a:ea typeface="Raleway"/>
              <a:cs typeface="Raleway"/>
              <a:sym typeface="Raleway"/>
            </a:endParaRPr>
          </a:p>
          <a:p>
            <a:pPr marL="450056" lvl="0" indent="-426523" algn="l" rtl="0">
              <a:lnSpc>
                <a:spcPct val="150000"/>
              </a:lnSpc>
              <a:spcBef>
                <a:spcPts val="1000"/>
              </a:spcBef>
              <a:spcAft>
                <a:spcPts val="0"/>
              </a:spcAft>
              <a:buClr>
                <a:schemeClr val="lt1"/>
              </a:buClr>
              <a:buSzPct val="137254"/>
              <a:buFont typeface="Arial"/>
              <a:buChar char="•"/>
            </a:pPr>
            <a:r>
              <a:rPr lang="es-MX" sz="3600">
                <a:solidFill>
                  <a:schemeClr val="lt1"/>
                </a:solidFill>
                <a:latin typeface="Raleway"/>
                <a:ea typeface="Raleway"/>
                <a:cs typeface="Raleway"/>
                <a:sym typeface="Raleway"/>
              </a:rPr>
              <a:t>Ten impresa una estructura  de P3 y trabaja por tu objetivo mensual.</a:t>
            </a:r>
            <a:endParaRPr sz="3600">
              <a:solidFill>
                <a:schemeClr val="lt1"/>
              </a:solidFill>
              <a:latin typeface="Raleway"/>
              <a:ea typeface="Raleway"/>
              <a:cs typeface="Raleway"/>
              <a:sym typeface="Raleway"/>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39"/>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506" name="Google Shape;506;p39"/>
          <p:cNvSpPr txBox="1">
            <a:spLocks noGrp="1"/>
          </p:cNvSpPr>
          <p:nvPr>
            <p:ph type="title"/>
          </p:nvPr>
        </p:nvSpPr>
        <p:spPr>
          <a:xfrm>
            <a:off x="523460" y="2643808"/>
            <a:ext cx="5966792" cy="2494723"/>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0"/>
              </a:spcBef>
              <a:spcAft>
                <a:spcPts val="0"/>
              </a:spcAft>
              <a:buClr>
                <a:schemeClr val="dk1"/>
              </a:buClr>
              <a:buSzPts val="4800"/>
              <a:buFont typeface="Calibri"/>
              <a:buNone/>
            </a:pPr>
            <a:r>
              <a:rPr lang="es-MX" sz="4800" dirty="0">
                <a:solidFill>
                  <a:schemeClr val="lt1"/>
                </a:solidFill>
                <a:latin typeface="Arial"/>
                <a:ea typeface="Arial"/>
                <a:cs typeface="Arial"/>
                <a:sym typeface="Arial"/>
              </a:rPr>
              <a:t>MUCHAS GRACIAS</a:t>
            </a:r>
            <a:endParaRPr sz="4800" dirty="0">
              <a:solidFill>
                <a:schemeClr val="lt1"/>
              </a:solidFill>
              <a:latin typeface="Arial"/>
              <a:ea typeface="Arial"/>
              <a:cs typeface="Arial"/>
              <a:sym typeface="Arial"/>
            </a:endParaRPr>
          </a:p>
        </p:txBody>
      </p:sp>
      <p:pic>
        <p:nvPicPr>
          <p:cNvPr id="507" name="Google Shape;507;p39"/>
          <p:cNvPicPr preferRelativeResize="0"/>
          <p:nvPr/>
        </p:nvPicPr>
        <p:blipFill rotWithShape="1">
          <a:blip r:embed="rId4">
            <a:alphaModFix/>
          </a:blip>
          <a:srcRect/>
          <a:stretch/>
        </p:blipFill>
        <p:spPr>
          <a:xfrm>
            <a:off x="729638" y="685801"/>
            <a:ext cx="2341938" cy="139083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5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9" name="Google Shape;139;p55"/>
          <p:cNvSpPr txBox="1">
            <a:spLocks noGrp="1"/>
          </p:cNvSpPr>
          <p:nvPr>
            <p:ph type="title"/>
          </p:nvPr>
        </p:nvSpPr>
        <p:spPr>
          <a:xfrm>
            <a:off x="653718" y="155943"/>
            <a:ext cx="10969487" cy="9683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sz="4200">
                <a:solidFill>
                  <a:srgbClr val="154844"/>
                </a:solidFill>
                <a:latin typeface="Arial"/>
                <a:ea typeface="Arial"/>
                <a:cs typeface="Arial"/>
                <a:sym typeface="Arial"/>
              </a:rPr>
              <a:t>Elementos para una inscripción efectiva</a:t>
            </a:r>
            <a:endParaRPr sz="4200">
              <a:solidFill>
                <a:srgbClr val="154844"/>
              </a:solidFill>
              <a:latin typeface="Arial"/>
              <a:ea typeface="Arial"/>
              <a:cs typeface="Arial"/>
              <a:sym typeface="Arial"/>
            </a:endParaRPr>
          </a:p>
        </p:txBody>
      </p:sp>
      <p:grpSp>
        <p:nvGrpSpPr>
          <p:cNvPr id="140" name="Google Shape;140;p55"/>
          <p:cNvGrpSpPr/>
          <p:nvPr/>
        </p:nvGrpSpPr>
        <p:grpSpPr>
          <a:xfrm>
            <a:off x="835573" y="1199440"/>
            <a:ext cx="10161895" cy="5450397"/>
            <a:chOff x="-1976104" y="-553170"/>
            <a:chExt cx="8804030" cy="4822901"/>
          </a:xfrm>
        </p:grpSpPr>
        <p:sp>
          <p:nvSpPr>
            <p:cNvPr id="141" name="Google Shape;141;p55"/>
            <p:cNvSpPr/>
            <p:nvPr/>
          </p:nvSpPr>
          <p:spPr>
            <a:xfrm>
              <a:off x="-1976104" y="-553170"/>
              <a:ext cx="6800173" cy="2359850"/>
            </a:xfrm>
            <a:prstGeom prst="roundRect">
              <a:avLst>
                <a:gd name="adj" fmla="val 10000"/>
              </a:avLst>
            </a:prstGeom>
            <a:solidFill>
              <a:srgbClr val="E7EDEA">
                <a:alpha val="8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142" name="Google Shape;142;p55"/>
            <p:cNvSpPr txBox="1"/>
            <p:nvPr/>
          </p:nvSpPr>
          <p:spPr>
            <a:xfrm>
              <a:off x="-1813089" y="-491557"/>
              <a:ext cx="6637158" cy="981054"/>
            </a:xfrm>
            <a:prstGeom prst="rect">
              <a:avLst/>
            </a:prstGeom>
            <a:noFill/>
            <a:ln>
              <a:noFill/>
            </a:ln>
          </p:spPr>
          <p:txBody>
            <a:bodyPr spcFirstLastPara="1" wrap="square" lIns="41900" tIns="41900" rIns="41900" bIns="41900" anchor="t" anchorCtr="0">
              <a:noAutofit/>
            </a:bodyPr>
            <a:lstStyle/>
            <a:p>
              <a:pPr marL="57150" marR="0" lvl="1" indent="-69850" algn="just" rtl="0">
                <a:lnSpc>
                  <a:spcPct val="100000"/>
                </a:lnSpc>
                <a:spcBef>
                  <a:spcPts val="0"/>
                </a:spcBef>
                <a:spcAft>
                  <a:spcPts val="0"/>
                </a:spcAft>
                <a:buClr>
                  <a:schemeClr val="dk1"/>
                </a:buClr>
                <a:buSzPts val="1100"/>
                <a:buFont typeface="Calibri"/>
                <a:buChar char="•"/>
              </a:pPr>
              <a:r>
                <a:rPr lang="es-MX" sz="1800" b="0" i="0" u="none" strike="noStrike" cap="none" dirty="0">
                  <a:solidFill>
                    <a:schemeClr val="dk1"/>
                  </a:solidFill>
                  <a:latin typeface="Raleway"/>
                  <a:ea typeface="Raleway"/>
                  <a:cs typeface="Raleway"/>
                  <a:sym typeface="Raleway"/>
                </a:rPr>
                <a:t>Siéntete cómodo inscribiendo de manera presencial o virtual.</a:t>
              </a:r>
              <a:endParaRPr sz="1800" b="0" i="0" u="none" strike="noStrike" cap="none" dirty="0">
                <a:solidFill>
                  <a:srgbClr val="000000"/>
                </a:solidFill>
                <a:latin typeface="Raleway"/>
                <a:ea typeface="Raleway"/>
                <a:cs typeface="Raleway"/>
                <a:sym typeface="Raleway"/>
              </a:endParaRPr>
            </a:p>
            <a:p>
              <a:pPr marL="57150" marR="0" lvl="1" indent="-69850" algn="just" rtl="0">
                <a:lnSpc>
                  <a:spcPct val="100000"/>
                </a:lnSpc>
                <a:spcBef>
                  <a:spcPts val="165"/>
                </a:spcBef>
                <a:spcAft>
                  <a:spcPts val="0"/>
                </a:spcAft>
                <a:buClr>
                  <a:schemeClr val="dk1"/>
                </a:buClr>
                <a:buSzPts val="1100"/>
                <a:buFont typeface="Calibri"/>
                <a:buChar char="•"/>
              </a:pPr>
              <a:r>
                <a:rPr lang="es-MX" sz="1800" b="0" i="0" u="none" strike="noStrike" cap="none" dirty="0">
                  <a:solidFill>
                    <a:schemeClr val="dk1"/>
                  </a:solidFill>
                  <a:latin typeface="Raleway"/>
                  <a:ea typeface="Raleway"/>
                  <a:cs typeface="Raleway"/>
                  <a:sym typeface="Raleway"/>
                </a:rPr>
                <a:t>Está preparado para cierres inmediatos o de seguimiento.</a:t>
              </a:r>
              <a:endParaRPr dirty="0"/>
            </a:p>
            <a:p>
              <a:pPr marL="57150" marR="0" lvl="1" indent="-69850" algn="just" rtl="0">
                <a:lnSpc>
                  <a:spcPct val="100000"/>
                </a:lnSpc>
                <a:spcBef>
                  <a:spcPts val="165"/>
                </a:spcBef>
                <a:spcAft>
                  <a:spcPts val="0"/>
                </a:spcAft>
                <a:buClr>
                  <a:schemeClr val="dk1"/>
                </a:buClr>
                <a:buSzPts val="1100"/>
                <a:buFont typeface="Calibri"/>
                <a:buChar char="•"/>
              </a:pPr>
              <a:r>
                <a:rPr lang="es-MX" sz="1800" b="0" i="0" u="none" strike="noStrike" cap="none" dirty="0">
                  <a:solidFill>
                    <a:schemeClr val="dk1"/>
                  </a:solidFill>
                  <a:latin typeface="Raleway"/>
                  <a:ea typeface="Raleway"/>
                  <a:cs typeface="Raleway"/>
                  <a:sym typeface="Raleway"/>
                </a:rPr>
                <a:t>S</a:t>
              </a:r>
              <a:r>
                <a:rPr lang="es-MX" sz="1800" dirty="0">
                  <a:solidFill>
                    <a:schemeClr val="dk1"/>
                  </a:solidFill>
                  <a:latin typeface="Raleway"/>
                  <a:ea typeface="Raleway"/>
                  <a:cs typeface="Raleway"/>
                  <a:sym typeface="Raleway"/>
                </a:rPr>
                <a:t>é</a:t>
              </a:r>
              <a:r>
                <a:rPr lang="es-MX" sz="1800" b="0" i="0" u="none" strike="noStrike" cap="none" dirty="0">
                  <a:solidFill>
                    <a:schemeClr val="dk1"/>
                  </a:solidFill>
                  <a:latin typeface="Raleway"/>
                  <a:ea typeface="Raleway"/>
                  <a:cs typeface="Raleway"/>
                  <a:sym typeface="Raleway"/>
                </a:rPr>
                <a:t> breve y conciso. La confusión provocará una negativa.</a:t>
              </a:r>
              <a:endParaRPr sz="1800" b="0" i="0" u="none" strike="noStrike" cap="none" dirty="0">
                <a:solidFill>
                  <a:srgbClr val="000000"/>
                </a:solidFill>
                <a:latin typeface="Raleway"/>
                <a:ea typeface="Raleway"/>
                <a:cs typeface="Raleway"/>
                <a:sym typeface="Raleway"/>
              </a:endParaRPr>
            </a:p>
          </p:txBody>
        </p:sp>
        <p:sp>
          <p:nvSpPr>
            <p:cNvPr id="143" name="Google Shape;143;p55"/>
            <p:cNvSpPr/>
            <p:nvPr/>
          </p:nvSpPr>
          <p:spPr>
            <a:xfrm>
              <a:off x="3818526" y="1277401"/>
              <a:ext cx="1473304" cy="1473304"/>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2D9B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144" name="Google Shape;144;p55"/>
            <p:cNvSpPr txBox="1"/>
            <p:nvPr/>
          </p:nvSpPr>
          <p:spPr>
            <a:xfrm>
              <a:off x="4079401" y="1722121"/>
              <a:ext cx="1187493" cy="678314"/>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400" b="0" i="0" u="none" strike="noStrike" cap="none">
                  <a:solidFill>
                    <a:schemeClr val="lt1"/>
                  </a:solidFill>
                  <a:latin typeface="Arial"/>
                  <a:ea typeface="Arial"/>
                  <a:cs typeface="Arial"/>
                  <a:sym typeface="Arial"/>
                </a:rPr>
                <a:t>Proceso</a:t>
              </a:r>
              <a:endParaRPr sz="1400" b="0" i="0" u="none" strike="noStrike" cap="none">
                <a:solidFill>
                  <a:srgbClr val="000000"/>
                </a:solidFill>
                <a:latin typeface="Arial"/>
                <a:ea typeface="Arial"/>
                <a:cs typeface="Arial"/>
                <a:sym typeface="Arial"/>
              </a:endParaRPr>
            </a:p>
          </p:txBody>
        </p:sp>
        <p:sp>
          <p:nvSpPr>
            <p:cNvPr id="145" name="Google Shape;145;p55"/>
            <p:cNvSpPr/>
            <p:nvPr/>
          </p:nvSpPr>
          <p:spPr>
            <a:xfrm rot="5400000">
              <a:off x="5354622" y="1277400"/>
              <a:ext cx="1473304" cy="1473304"/>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548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146" name="Google Shape;146;p55"/>
            <p:cNvSpPr txBox="1"/>
            <p:nvPr/>
          </p:nvSpPr>
          <p:spPr>
            <a:xfrm>
              <a:off x="5347487" y="1695297"/>
              <a:ext cx="1284127" cy="746366"/>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400" b="0" i="0" u="none" strike="noStrike" cap="none">
                  <a:solidFill>
                    <a:schemeClr val="lt1"/>
                  </a:solidFill>
                  <a:latin typeface="Raleway"/>
                  <a:ea typeface="Raleway"/>
                  <a:cs typeface="Raleway"/>
                  <a:sym typeface="Raleway"/>
                </a:rPr>
                <a:t>Beneficios Estratégicos</a:t>
              </a:r>
              <a:endParaRPr sz="1400" b="0" i="0" u="none" strike="noStrike" cap="none">
                <a:solidFill>
                  <a:srgbClr val="000000"/>
                </a:solidFill>
                <a:latin typeface="Raleway"/>
                <a:ea typeface="Raleway"/>
                <a:cs typeface="Raleway"/>
                <a:sym typeface="Raleway"/>
              </a:endParaRPr>
            </a:p>
          </p:txBody>
        </p:sp>
        <p:sp>
          <p:nvSpPr>
            <p:cNvPr id="147" name="Google Shape;147;p55"/>
            <p:cNvSpPr/>
            <p:nvPr/>
          </p:nvSpPr>
          <p:spPr>
            <a:xfrm rot="10800000">
              <a:off x="5354613" y="2796422"/>
              <a:ext cx="1473304" cy="1473304"/>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548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148" name="Google Shape;148;p55"/>
            <p:cNvSpPr txBox="1"/>
            <p:nvPr/>
          </p:nvSpPr>
          <p:spPr>
            <a:xfrm>
              <a:off x="5406799" y="3123196"/>
              <a:ext cx="1284128" cy="635673"/>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400" b="0" i="0" u="none" strike="noStrike" cap="none">
                  <a:solidFill>
                    <a:schemeClr val="lt1"/>
                  </a:solidFill>
                  <a:latin typeface="Raleway"/>
                  <a:ea typeface="Raleway"/>
                  <a:cs typeface="Raleway"/>
                  <a:sym typeface="Raleway"/>
                </a:rPr>
                <a:t>Mentalidad</a:t>
              </a:r>
              <a:endParaRPr sz="1400" b="0" i="0" u="none" strike="noStrike" cap="none">
                <a:solidFill>
                  <a:srgbClr val="000000"/>
                </a:solidFill>
                <a:latin typeface="Raleway"/>
                <a:ea typeface="Raleway"/>
                <a:cs typeface="Raleway"/>
                <a:sym typeface="Raleway"/>
              </a:endParaRPr>
            </a:p>
          </p:txBody>
        </p:sp>
        <p:sp>
          <p:nvSpPr>
            <p:cNvPr id="149" name="Google Shape;149;p55"/>
            <p:cNvSpPr/>
            <p:nvPr/>
          </p:nvSpPr>
          <p:spPr>
            <a:xfrm rot="-5400000">
              <a:off x="3818528" y="2796429"/>
              <a:ext cx="1473302" cy="1473302"/>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1548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150" name="Google Shape;150;p55"/>
            <p:cNvSpPr txBox="1"/>
            <p:nvPr/>
          </p:nvSpPr>
          <p:spPr>
            <a:xfrm>
              <a:off x="3969303" y="3068160"/>
              <a:ext cx="1360889" cy="756694"/>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s-MX" sz="1400" b="0" i="0" u="none" strike="noStrike" cap="none">
                  <a:solidFill>
                    <a:schemeClr val="lt1"/>
                  </a:solidFill>
                  <a:latin typeface="Raleway"/>
                  <a:ea typeface="Raleway"/>
                  <a:cs typeface="Raleway"/>
                  <a:sym typeface="Raleway"/>
                </a:rPr>
                <a:t>Técnica y Herramientas</a:t>
              </a:r>
              <a:endParaRPr sz="1400" b="0" i="0" u="none" strike="noStrike" cap="none">
                <a:solidFill>
                  <a:srgbClr val="000000"/>
                </a:solidFill>
                <a:latin typeface="Raleway"/>
                <a:ea typeface="Raleway"/>
                <a:cs typeface="Raleway"/>
                <a:sym typeface="Raleway"/>
              </a:endParaRPr>
            </a:p>
          </p:txBody>
        </p:sp>
        <p:sp>
          <p:nvSpPr>
            <p:cNvPr id="151" name="Google Shape;151;p55"/>
            <p:cNvSpPr/>
            <p:nvPr/>
          </p:nvSpPr>
          <p:spPr>
            <a:xfrm>
              <a:off x="4886383" y="2287580"/>
              <a:ext cx="857015" cy="856862"/>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91A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sp>
          <p:nvSpPr>
            <p:cNvPr id="152" name="Google Shape;152;p55"/>
            <p:cNvSpPr/>
            <p:nvPr/>
          </p:nvSpPr>
          <p:spPr>
            <a:xfrm rot="10800000">
              <a:off x="4887744" y="2400436"/>
              <a:ext cx="857015" cy="856862"/>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91AC9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aleway"/>
                <a:ea typeface="Raleway"/>
                <a:cs typeface="Raleway"/>
                <a:sym typeface="Raleway"/>
              </a:endParaRPr>
            </a:p>
          </p:txBody>
        </p:sp>
      </p:grpSp>
      <p:sp>
        <p:nvSpPr>
          <p:cNvPr id="153" name="Google Shape;153;p55"/>
          <p:cNvSpPr txBox="1"/>
          <p:nvPr/>
        </p:nvSpPr>
        <p:spPr>
          <a:xfrm>
            <a:off x="1023730" y="2193720"/>
            <a:ext cx="7424532" cy="1325753"/>
          </a:xfrm>
          <a:prstGeom prst="rect">
            <a:avLst/>
          </a:prstGeom>
          <a:noFill/>
          <a:ln>
            <a:noFill/>
          </a:ln>
        </p:spPr>
        <p:txBody>
          <a:bodyPr spcFirstLastPara="1" wrap="square" lIns="41900" tIns="41900" rIns="41900" bIns="41900" anchor="t" anchorCtr="0">
            <a:noAutofit/>
          </a:bodyPr>
          <a:lstStyle/>
          <a:p>
            <a:pPr marL="57150" marR="0" lvl="1" indent="-69850" algn="just" rtl="0">
              <a:lnSpc>
                <a:spcPct val="100000"/>
              </a:lnSpc>
              <a:spcBef>
                <a:spcPts val="165"/>
              </a:spcBef>
              <a:spcAft>
                <a:spcPts val="0"/>
              </a:spcAft>
              <a:buClr>
                <a:schemeClr val="dk1"/>
              </a:buClr>
              <a:buSzPts val="1100"/>
              <a:buFont typeface="Calibri"/>
              <a:buChar char="•"/>
            </a:pPr>
            <a:r>
              <a:rPr lang="es-MX" sz="1800" b="0" i="0" u="none" strike="noStrike" cap="none" dirty="0">
                <a:solidFill>
                  <a:schemeClr val="dk1"/>
                </a:solidFill>
                <a:latin typeface="Raleway"/>
                <a:ea typeface="Raleway"/>
                <a:cs typeface="Raleway"/>
                <a:sym typeface="Raleway"/>
              </a:rPr>
              <a:t>Solo muestra las 2 mejores opciones de inscripción para esa persona.</a:t>
            </a:r>
            <a:endParaRPr sz="1800" b="0" i="0" u="none" strike="noStrike" cap="none" dirty="0">
              <a:solidFill>
                <a:srgbClr val="000000"/>
              </a:solidFill>
              <a:latin typeface="Raleway"/>
              <a:ea typeface="Raleway"/>
              <a:cs typeface="Raleway"/>
              <a:sym typeface="Raleway"/>
            </a:endParaRPr>
          </a:p>
          <a:p>
            <a:pPr marL="57150" lvl="1" indent="-69850" algn="just">
              <a:spcBef>
                <a:spcPts val="165"/>
              </a:spcBef>
              <a:buClr>
                <a:schemeClr val="dk1"/>
              </a:buClr>
              <a:buSzPts val="1100"/>
              <a:buFont typeface="Calibri"/>
              <a:buChar char="•"/>
            </a:pPr>
            <a:r>
              <a:rPr lang="es-MX" sz="1800" dirty="0">
                <a:solidFill>
                  <a:schemeClr val="dk1"/>
                </a:solidFill>
                <a:latin typeface="Raleway"/>
                <a:sym typeface="Raleway"/>
              </a:rPr>
              <a:t>Inscribe y da la bienvenida a tu equipo con la información pertinente, nada extra.</a:t>
            </a:r>
            <a:endParaRPr sz="1800" dirty="0">
              <a:solidFill>
                <a:schemeClr val="dk1"/>
              </a:solidFill>
              <a:latin typeface="Raleway"/>
              <a:sym typeface="Raleway"/>
            </a:endParaRPr>
          </a:p>
          <a:p>
            <a:pPr marL="57150" lvl="1" indent="-69850" algn="just">
              <a:spcBef>
                <a:spcPts val="165"/>
              </a:spcBef>
              <a:buClr>
                <a:schemeClr val="dk1"/>
              </a:buClr>
              <a:buSzPts val="1100"/>
              <a:buFont typeface="Calibri"/>
              <a:buChar char="•"/>
            </a:pPr>
            <a:r>
              <a:rPr lang="es-MX" sz="1800" dirty="0">
                <a:solidFill>
                  <a:schemeClr val="dk1"/>
                </a:solidFill>
                <a:latin typeface="Raleway"/>
                <a:sym typeface="Raleway"/>
              </a:rPr>
              <a:t>Aplica un programa de referidos.</a:t>
            </a:r>
            <a:endParaRPr sz="1800" dirty="0">
              <a:solidFill>
                <a:schemeClr val="dk1"/>
              </a:solidFill>
              <a:latin typeface="Raleway"/>
              <a:sym typeface="Raleway"/>
            </a:endParaRPr>
          </a:p>
          <a:p>
            <a:pPr marL="57150" marR="0" lvl="1" indent="-6350" algn="just" rtl="0">
              <a:lnSpc>
                <a:spcPct val="100000"/>
              </a:lnSpc>
              <a:spcBef>
                <a:spcPts val="120"/>
              </a:spcBef>
              <a:spcAft>
                <a:spcPts val="0"/>
              </a:spcAft>
              <a:buClr>
                <a:schemeClr val="dk1"/>
              </a:buClr>
              <a:buSzPts val="800"/>
              <a:buFont typeface="Calibri"/>
              <a:buNone/>
            </a:pPr>
            <a:endParaRPr sz="1800" b="0" i="0" u="none" strike="noStrike" cap="none" dirty="0">
              <a:solidFill>
                <a:schemeClr val="dk1"/>
              </a:solidFill>
              <a:latin typeface="Raleway"/>
              <a:ea typeface="Raleway"/>
              <a:cs typeface="Raleway"/>
              <a:sym typeface="Raleway"/>
            </a:endParaRPr>
          </a:p>
        </p:txBody>
      </p:sp>
      <p:pic>
        <p:nvPicPr>
          <p:cNvPr id="154" name="Google Shape;154;p55"/>
          <p:cNvPicPr preferRelativeResize="0"/>
          <p:nvPr/>
        </p:nvPicPr>
        <p:blipFill rotWithShape="1">
          <a:blip r:embed="rId4">
            <a:alphaModFix/>
          </a:blip>
          <a:srcRect/>
          <a:stretch/>
        </p:blipFill>
        <p:spPr>
          <a:xfrm>
            <a:off x="0" y="3860381"/>
            <a:ext cx="5812745" cy="299761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0" name="Google Shape;160;p6"/>
          <p:cNvSpPr txBox="1">
            <a:spLocks noGrp="1"/>
          </p:cNvSpPr>
          <p:nvPr>
            <p:ph type="title"/>
          </p:nvPr>
        </p:nvSpPr>
        <p:spPr>
          <a:xfrm>
            <a:off x="923044" y="437156"/>
            <a:ext cx="7600122" cy="10015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a:solidFill>
                  <a:srgbClr val="154844"/>
                </a:solidFill>
                <a:latin typeface="Arial"/>
                <a:ea typeface="Arial"/>
                <a:cs typeface="Arial"/>
                <a:sym typeface="Arial"/>
              </a:rPr>
              <a:t>Proceso de la inscripción</a:t>
            </a:r>
            <a:endParaRPr>
              <a:solidFill>
                <a:srgbClr val="154844"/>
              </a:solidFill>
              <a:latin typeface="Arial"/>
              <a:ea typeface="Arial"/>
              <a:cs typeface="Arial"/>
              <a:sym typeface="Arial"/>
            </a:endParaRPr>
          </a:p>
        </p:txBody>
      </p:sp>
      <p:sp>
        <p:nvSpPr>
          <p:cNvPr id="161" name="Google Shape;161;p6"/>
          <p:cNvSpPr txBox="1">
            <a:spLocks noGrp="1"/>
          </p:cNvSpPr>
          <p:nvPr>
            <p:ph type="body" idx="1"/>
          </p:nvPr>
        </p:nvSpPr>
        <p:spPr>
          <a:xfrm>
            <a:off x="706704" y="1567043"/>
            <a:ext cx="10098154" cy="4395717"/>
          </a:xfrm>
          <a:prstGeom prst="rect">
            <a:avLst/>
          </a:prstGeom>
          <a:noFill/>
          <a:ln>
            <a:noFill/>
          </a:ln>
        </p:spPr>
        <p:txBody>
          <a:bodyPr spcFirstLastPara="1" wrap="square" lIns="91425" tIns="45700" rIns="91425" bIns="45700" anchor="t" anchorCtr="0">
            <a:noAutofit/>
          </a:bodyPr>
          <a:lstStyle/>
          <a:p>
            <a:pPr marL="228600" lvl="0" indent="-228600" algn="just" rtl="0">
              <a:lnSpc>
                <a:spcPct val="100000"/>
              </a:lnSpc>
              <a:spcBef>
                <a:spcPts val="0"/>
              </a:spcBef>
              <a:spcAft>
                <a:spcPts val="0"/>
              </a:spcAft>
              <a:buClr>
                <a:srgbClr val="91AC9D"/>
              </a:buClr>
              <a:buSzPts val="2600"/>
              <a:buChar char="•"/>
            </a:pPr>
            <a:r>
              <a:rPr lang="es-MX" sz="2600" b="1" dirty="0">
                <a:solidFill>
                  <a:srgbClr val="91AC9D"/>
                </a:solidFill>
                <a:latin typeface="Raleway"/>
                <a:ea typeface="Raleway"/>
                <a:cs typeface="Raleway"/>
                <a:sym typeface="Raleway"/>
              </a:rPr>
              <a:t>CIERRE INMEDIATO </a:t>
            </a:r>
          </a:p>
          <a:p>
            <a:pPr marL="0" lvl="0" indent="0" algn="just" rtl="0">
              <a:lnSpc>
                <a:spcPct val="100000"/>
              </a:lnSpc>
              <a:spcBef>
                <a:spcPts val="0"/>
              </a:spcBef>
              <a:spcAft>
                <a:spcPts val="0"/>
              </a:spcAft>
              <a:buClr>
                <a:srgbClr val="91AC9D"/>
              </a:buClr>
              <a:buSzPts val="2600"/>
              <a:buNone/>
            </a:pPr>
            <a:r>
              <a:rPr lang="es-MX" sz="2600" b="1" dirty="0">
                <a:solidFill>
                  <a:srgbClr val="91AC9D"/>
                </a:solidFill>
                <a:latin typeface="Raleway"/>
                <a:ea typeface="Raleway"/>
                <a:cs typeface="Raleway"/>
                <a:sym typeface="Raleway"/>
              </a:rPr>
              <a:t>   </a:t>
            </a:r>
            <a:r>
              <a:rPr lang="es-MX" sz="2600" b="1" dirty="0">
                <a:solidFill>
                  <a:srgbClr val="CDC8A9"/>
                </a:solidFill>
                <a:latin typeface="Raleway"/>
                <a:ea typeface="Raleway"/>
                <a:cs typeface="Raleway"/>
                <a:sym typeface="Raleway"/>
              </a:rPr>
              <a:t>PRESENCIAL GRUPAL (CLASE INTRO)</a:t>
            </a:r>
            <a:endParaRPr dirty="0">
              <a:solidFill>
                <a:srgbClr val="CDC8A9"/>
              </a:solidFill>
            </a:endParaRPr>
          </a:p>
          <a:p>
            <a:pPr marL="0" lvl="0" indent="0" algn="just" rtl="0">
              <a:lnSpc>
                <a:spcPct val="100000"/>
              </a:lnSpc>
              <a:spcBef>
                <a:spcPts val="0"/>
              </a:spcBef>
              <a:spcAft>
                <a:spcPts val="0"/>
              </a:spcAft>
              <a:buClr>
                <a:schemeClr val="dk1"/>
              </a:buClr>
              <a:buSzPts val="2600"/>
              <a:buNone/>
            </a:pPr>
            <a:endParaRPr sz="2600" b="1" dirty="0">
              <a:solidFill>
                <a:srgbClr val="91AC9D"/>
              </a:solidFill>
              <a:latin typeface="Raleway"/>
              <a:ea typeface="Raleway"/>
              <a:cs typeface="Raleway"/>
              <a:sym typeface="Raleway"/>
            </a:endParaRPr>
          </a:p>
          <a:p>
            <a:pPr marL="685800" lvl="1" indent="-228600" algn="just" rtl="0">
              <a:lnSpc>
                <a:spcPct val="100000"/>
              </a:lnSpc>
              <a:spcBef>
                <a:spcPts val="500"/>
              </a:spcBef>
              <a:spcAft>
                <a:spcPts val="0"/>
              </a:spcAft>
              <a:buClr>
                <a:srgbClr val="3F3F3F"/>
              </a:buClr>
              <a:buSzPts val="2600"/>
              <a:buChar char="•"/>
            </a:pPr>
            <a:r>
              <a:rPr lang="es-MX" sz="2600" dirty="0">
                <a:solidFill>
                  <a:srgbClr val="3F3F3F"/>
                </a:solidFill>
                <a:latin typeface="Raleway"/>
                <a:ea typeface="Raleway"/>
                <a:cs typeface="Raleway"/>
                <a:sym typeface="Raleway"/>
              </a:rPr>
              <a:t>Habla de tu testimonio más poderoso.</a:t>
            </a:r>
            <a:endParaRPr sz="2600" dirty="0">
              <a:solidFill>
                <a:srgbClr val="3F3F3F"/>
              </a:solidFill>
              <a:latin typeface="Raleway"/>
              <a:ea typeface="Raleway"/>
              <a:cs typeface="Raleway"/>
              <a:sym typeface="Raleway"/>
            </a:endParaRPr>
          </a:p>
          <a:p>
            <a:pPr marL="685800" lvl="1" indent="-228600" algn="just" rtl="0">
              <a:lnSpc>
                <a:spcPct val="100000"/>
              </a:lnSpc>
              <a:spcBef>
                <a:spcPts val="500"/>
              </a:spcBef>
              <a:spcAft>
                <a:spcPts val="0"/>
              </a:spcAft>
              <a:buClr>
                <a:srgbClr val="3F3F3F"/>
              </a:buClr>
              <a:buSzPts val="2600"/>
              <a:buChar char="•"/>
            </a:pPr>
            <a:r>
              <a:rPr lang="es-MX" sz="2600" dirty="0">
                <a:solidFill>
                  <a:srgbClr val="3F3F3F"/>
                </a:solidFill>
                <a:latin typeface="Raleway"/>
                <a:ea typeface="Raleway"/>
                <a:cs typeface="Raleway"/>
                <a:sym typeface="Raleway"/>
              </a:rPr>
              <a:t>Haz que las personas anoten sus 3 principales preocupaciones de salud o emocionales.</a:t>
            </a:r>
            <a:endParaRPr sz="2600" dirty="0">
              <a:solidFill>
                <a:srgbClr val="3F3F3F"/>
              </a:solidFill>
              <a:latin typeface="Raleway"/>
              <a:ea typeface="Raleway"/>
              <a:cs typeface="Raleway"/>
              <a:sym typeface="Raleway"/>
            </a:endParaRPr>
          </a:p>
          <a:p>
            <a:pPr marL="685800" lvl="1" indent="-228600" algn="just" rtl="0">
              <a:lnSpc>
                <a:spcPct val="100000"/>
              </a:lnSpc>
              <a:spcBef>
                <a:spcPts val="500"/>
              </a:spcBef>
              <a:spcAft>
                <a:spcPts val="0"/>
              </a:spcAft>
              <a:buClr>
                <a:srgbClr val="3F3F3F"/>
              </a:buClr>
              <a:buSzPts val="2600"/>
              <a:buChar char="•"/>
            </a:pPr>
            <a:r>
              <a:rPr lang="es-MX" sz="2600" dirty="0">
                <a:solidFill>
                  <a:srgbClr val="3F3F3F"/>
                </a:solidFill>
                <a:latin typeface="Raleway"/>
                <a:ea typeface="Raleway"/>
                <a:cs typeface="Raleway"/>
                <a:sym typeface="Raleway"/>
              </a:rPr>
              <a:t>Acompáñate de tu equipo para que puedan acercarse a 3 o 4 personas y asesorarlas con los libros, guías a-z, folletos. </a:t>
            </a:r>
            <a:endParaRPr sz="2600" dirty="0">
              <a:solidFill>
                <a:srgbClr val="3F3F3F"/>
              </a:solidFill>
              <a:latin typeface="Raleway"/>
              <a:ea typeface="Raleway"/>
              <a:cs typeface="Raleway"/>
              <a:sym typeface="Raleway"/>
            </a:endParaRPr>
          </a:p>
          <a:p>
            <a:pPr marL="685800" lvl="1" indent="-228600" algn="just" rtl="0">
              <a:lnSpc>
                <a:spcPct val="100000"/>
              </a:lnSpc>
              <a:spcBef>
                <a:spcPts val="500"/>
              </a:spcBef>
              <a:spcAft>
                <a:spcPts val="0"/>
              </a:spcAft>
              <a:buClr>
                <a:srgbClr val="3F3F3F"/>
              </a:buClr>
              <a:buSzPts val="2600"/>
              <a:buChar char="•"/>
            </a:pPr>
            <a:r>
              <a:rPr lang="es-MX" sz="2600" dirty="0">
                <a:solidFill>
                  <a:srgbClr val="3F3F3F"/>
                </a:solidFill>
                <a:latin typeface="Raleway"/>
                <a:ea typeface="Raleway"/>
                <a:cs typeface="Raleway"/>
                <a:sym typeface="Raleway"/>
              </a:rPr>
              <a:t>Platica como fue que iniciaste tu camino en </a:t>
            </a:r>
            <a:r>
              <a:rPr lang="es-MX" sz="2600" dirty="0" err="1">
                <a:solidFill>
                  <a:srgbClr val="3F3F3F"/>
                </a:solidFill>
                <a:latin typeface="Raleway"/>
                <a:ea typeface="Raleway"/>
                <a:cs typeface="Raleway"/>
                <a:sym typeface="Raleway"/>
              </a:rPr>
              <a:t>dōTERRA</a:t>
            </a:r>
            <a:r>
              <a:rPr lang="es-MX" sz="2600" dirty="0">
                <a:solidFill>
                  <a:srgbClr val="3F3F3F"/>
                </a:solidFill>
                <a:latin typeface="Raleway"/>
                <a:ea typeface="Raleway"/>
                <a:cs typeface="Raleway"/>
                <a:sym typeface="Raleway"/>
              </a:rPr>
              <a:t> y los primeros productos que usaste.</a:t>
            </a:r>
            <a:endParaRPr sz="2600" dirty="0">
              <a:solidFill>
                <a:srgbClr val="3F3F3F"/>
              </a:solidFill>
              <a:latin typeface="Raleway"/>
              <a:ea typeface="Raleway"/>
              <a:cs typeface="Raleway"/>
              <a:sym typeface="Raleway"/>
            </a:endParaRPr>
          </a:p>
          <a:p>
            <a:pPr marL="800100" lvl="1" indent="-177800" algn="just" rtl="0">
              <a:lnSpc>
                <a:spcPct val="100000"/>
              </a:lnSpc>
              <a:spcBef>
                <a:spcPts val="500"/>
              </a:spcBef>
              <a:spcAft>
                <a:spcPts val="0"/>
              </a:spcAft>
              <a:buClr>
                <a:schemeClr val="dk1"/>
              </a:buClr>
              <a:buSzPts val="2600"/>
              <a:buNone/>
            </a:pPr>
            <a:endParaRPr sz="2600" dirty="0">
              <a:latin typeface="Raleway"/>
              <a:ea typeface="Raleway"/>
              <a:cs typeface="Raleway"/>
              <a:sym typeface="Raleway"/>
            </a:endParaRPr>
          </a:p>
        </p:txBody>
      </p:sp>
      <p:pic>
        <p:nvPicPr>
          <p:cNvPr id="162" name="Google Shape;162;p6"/>
          <p:cNvPicPr preferRelativeResize="0"/>
          <p:nvPr/>
        </p:nvPicPr>
        <p:blipFill rotWithShape="1">
          <a:blip r:embed="rId4">
            <a:alphaModFix/>
          </a:blip>
          <a:srcRect/>
          <a:stretch/>
        </p:blipFill>
        <p:spPr>
          <a:xfrm>
            <a:off x="8955155" y="454825"/>
            <a:ext cx="1507021" cy="9662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56"/>
          <p:cNvPicPr preferRelativeResize="0"/>
          <p:nvPr/>
        </p:nvPicPr>
        <p:blipFill rotWithShape="1">
          <a:blip r:embed="rId3">
            <a:alphaModFix/>
          </a:blip>
          <a:srcRect/>
          <a:stretch/>
        </p:blipFill>
        <p:spPr>
          <a:xfrm>
            <a:off x="-1" y="0"/>
            <a:ext cx="12192000" cy="6858000"/>
          </a:xfrm>
          <a:prstGeom prst="rect">
            <a:avLst/>
          </a:prstGeom>
          <a:noFill/>
          <a:ln>
            <a:noFill/>
          </a:ln>
        </p:spPr>
      </p:pic>
      <p:sp>
        <p:nvSpPr>
          <p:cNvPr id="190" name="Google Shape;190;p56"/>
          <p:cNvSpPr txBox="1"/>
          <p:nvPr/>
        </p:nvSpPr>
        <p:spPr>
          <a:xfrm>
            <a:off x="893618" y="5324321"/>
            <a:ext cx="10404763"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0" i="0" u="none" strike="noStrike" cap="none">
                <a:solidFill>
                  <a:schemeClr val="dk1"/>
                </a:solidFill>
                <a:latin typeface="Raleway"/>
                <a:ea typeface="Raleway"/>
                <a:cs typeface="Raleway"/>
                <a:sym typeface="Raleway"/>
              </a:rPr>
              <a:t>Es muy recomendable que por cada 4 asistentes haya un líder o Distribuidor </a:t>
            </a:r>
            <a:r>
              <a:rPr lang="es-MX" sz="2400" b="0" i="0" u="none" strike="noStrike" cap="none">
                <a:solidFill>
                  <a:srgbClr val="3F3F3F"/>
                </a:solidFill>
                <a:latin typeface="Raleway"/>
                <a:ea typeface="Raleway"/>
                <a:cs typeface="Raleway"/>
                <a:sym typeface="Raleway"/>
              </a:rPr>
              <a:t>dōTERRA</a:t>
            </a:r>
            <a:r>
              <a:rPr lang="es-MX" sz="2400" b="0" i="0" u="none" strike="noStrike" cap="none">
                <a:solidFill>
                  <a:schemeClr val="dk1"/>
                </a:solidFill>
                <a:latin typeface="Raleway"/>
                <a:ea typeface="Raleway"/>
                <a:cs typeface="Raleway"/>
                <a:sym typeface="Raleway"/>
              </a:rPr>
              <a:t> para asistirlos.</a:t>
            </a:r>
            <a:endParaRPr sz="1800" b="0" i="0" u="none" strike="noStrike" cap="none">
              <a:solidFill>
                <a:srgbClr val="000000"/>
              </a:solidFill>
              <a:latin typeface="Raleway"/>
              <a:ea typeface="Raleway"/>
              <a:cs typeface="Raleway"/>
              <a:sym typeface="Raleway"/>
            </a:endParaRPr>
          </a:p>
        </p:txBody>
      </p:sp>
      <p:sp>
        <p:nvSpPr>
          <p:cNvPr id="191" name="Google Shape;191;p56"/>
          <p:cNvSpPr txBox="1">
            <a:spLocks noGrp="1"/>
          </p:cNvSpPr>
          <p:nvPr>
            <p:ph type="title"/>
          </p:nvPr>
        </p:nvSpPr>
        <p:spPr>
          <a:xfrm>
            <a:off x="923044" y="437156"/>
            <a:ext cx="7600122" cy="10015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a:solidFill>
                  <a:srgbClr val="154844"/>
                </a:solidFill>
                <a:latin typeface="Arial"/>
                <a:ea typeface="Arial"/>
                <a:cs typeface="Arial"/>
                <a:sym typeface="Arial"/>
              </a:rPr>
              <a:t>Proceso de la inscripción</a:t>
            </a:r>
            <a:endParaRPr>
              <a:solidFill>
                <a:srgbClr val="154844"/>
              </a:solidFill>
              <a:latin typeface="Arial"/>
              <a:ea typeface="Arial"/>
              <a:cs typeface="Arial"/>
              <a:sym typeface="Arial"/>
            </a:endParaRPr>
          </a:p>
        </p:txBody>
      </p:sp>
      <p:grpSp>
        <p:nvGrpSpPr>
          <p:cNvPr id="3" name="Grupo 2">
            <a:extLst>
              <a:ext uri="{FF2B5EF4-FFF2-40B4-BE49-F238E27FC236}">
                <a16:creationId xmlns:a16="http://schemas.microsoft.com/office/drawing/2014/main" id="{18873403-2916-4CF1-A2BC-A4317B4E0E70}"/>
              </a:ext>
            </a:extLst>
          </p:cNvPr>
          <p:cNvGrpSpPr/>
          <p:nvPr/>
        </p:nvGrpSpPr>
        <p:grpSpPr>
          <a:xfrm>
            <a:off x="238542" y="1765611"/>
            <a:ext cx="11688808" cy="3134379"/>
            <a:chOff x="238542" y="1765611"/>
            <a:chExt cx="11688808" cy="3134379"/>
          </a:xfrm>
        </p:grpSpPr>
        <p:sp>
          <p:nvSpPr>
            <p:cNvPr id="169" name="Google Shape;169;p56"/>
            <p:cNvSpPr/>
            <p:nvPr/>
          </p:nvSpPr>
          <p:spPr>
            <a:xfrm>
              <a:off x="238542" y="1765616"/>
              <a:ext cx="1868729" cy="3134374"/>
            </a:xfrm>
            <a:prstGeom prst="roundRect">
              <a:avLst>
                <a:gd name="adj" fmla="val 10000"/>
              </a:avLst>
            </a:prstGeom>
            <a:solidFill>
              <a:srgbClr val="154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56"/>
            <p:cNvSpPr txBox="1"/>
            <p:nvPr/>
          </p:nvSpPr>
          <p:spPr>
            <a:xfrm>
              <a:off x="504932" y="2813846"/>
              <a:ext cx="1333511" cy="1368899"/>
            </a:xfrm>
            <a:prstGeom prst="rect">
              <a:avLst/>
            </a:prstGeom>
            <a:noFill/>
            <a:ln>
              <a:noFill/>
            </a:ln>
          </p:spPr>
          <p:txBody>
            <a:bodyPr spcFirstLastPara="1" wrap="square" lIns="71100" tIns="71100" rIns="71100" bIns="71100"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s-MX" sz="1400" b="0" i="0" u="none" strike="noStrike" cap="none">
                  <a:solidFill>
                    <a:schemeClr val="lt1"/>
                  </a:solidFill>
                  <a:latin typeface="Raleway"/>
                  <a:ea typeface="Raleway"/>
                  <a:cs typeface="Raleway"/>
                  <a:sym typeface="Raleway"/>
                </a:rPr>
                <a:t>Acércate uno a uno y revisa cuáles aceites encontraron para sus necesidades.</a:t>
              </a:r>
              <a:endParaRPr sz="2400" b="0" i="0" u="none" strike="noStrike" cap="none">
                <a:solidFill>
                  <a:srgbClr val="000000"/>
                </a:solidFill>
                <a:latin typeface="Raleway"/>
                <a:ea typeface="Raleway"/>
                <a:cs typeface="Raleway"/>
                <a:sym typeface="Raleway"/>
              </a:endParaRPr>
            </a:p>
          </p:txBody>
        </p:sp>
        <p:sp>
          <p:nvSpPr>
            <p:cNvPr id="171" name="Google Shape;171;p56"/>
            <p:cNvSpPr/>
            <p:nvPr/>
          </p:nvSpPr>
          <p:spPr>
            <a:xfrm>
              <a:off x="764411" y="1915512"/>
              <a:ext cx="814554" cy="831925"/>
            </a:xfrm>
            <a:prstGeom prst="ellipse">
              <a:avLst/>
            </a:prstGeom>
            <a:solidFill>
              <a:srgbClr val="91AC9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s-MX" sz="6000" b="0" i="0" u="none" strike="noStrike" cap="none">
                  <a:solidFill>
                    <a:schemeClr val="lt1"/>
                  </a:solidFill>
                  <a:latin typeface="Arial"/>
                  <a:ea typeface="Arial"/>
                  <a:cs typeface="Arial"/>
                  <a:sym typeface="Arial"/>
                </a:rPr>
                <a:t>1</a:t>
              </a:r>
              <a:endParaRPr sz="6000" b="0" i="0" u="none" strike="noStrike" cap="none">
                <a:solidFill>
                  <a:schemeClr val="lt1"/>
                </a:solidFill>
                <a:latin typeface="Arial"/>
                <a:ea typeface="Arial"/>
                <a:cs typeface="Arial"/>
                <a:sym typeface="Arial"/>
              </a:endParaRPr>
            </a:p>
          </p:txBody>
        </p:sp>
        <p:sp>
          <p:nvSpPr>
            <p:cNvPr id="172" name="Google Shape;172;p56"/>
            <p:cNvSpPr/>
            <p:nvPr/>
          </p:nvSpPr>
          <p:spPr>
            <a:xfrm>
              <a:off x="2163334" y="1765616"/>
              <a:ext cx="1868729" cy="3134374"/>
            </a:xfrm>
            <a:prstGeom prst="roundRect">
              <a:avLst>
                <a:gd name="adj" fmla="val 10000"/>
              </a:avLst>
            </a:prstGeom>
            <a:solidFill>
              <a:srgbClr val="91AC9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56"/>
            <p:cNvSpPr txBox="1"/>
            <p:nvPr/>
          </p:nvSpPr>
          <p:spPr>
            <a:xfrm>
              <a:off x="2219270" y="2823785"/>
              <a:ext cx="1716168" cy="1339302"/>
            </a:xfrm>
            <a:prstGeom prst="rect">
              <a:avLst/>
            </a:prstGeom>
            <a:noFill/>
            <a:ln>
              <a:noFill/>
            </a:ln>
          </p:spPr>
          <p:txBody>
            <a:bodyPr spcFirstLastPara="1" wrap="square" lIns="71100" tIns="71100" rIns="71100" bIns="71100"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s-MX" sz="1400" b="0" i="0" u="none" strike="noStrike" cap="none">
                  <a:solidFill>
                    <a:schemeClr val="lt1"/>
                  </a:solidFill>
                  <a:latin typeface="Raleway"/>
                  <a:ea typeface="Raleway"/>
                  <a:cs typeface="Raleway"/>
                  <a:sym typeface="Raleway"/>
                </a:rPr>
                <a:t>Atiéndelos de manera individual y ayúdalos a elegir el kit que </a:t>
              </a:r>
              <a:r>
                <a:rPr lang="es-MX">
                  <a:solidFill>
                    <a:schemeClr val="lt1"/>
                  </a:solidFill>
                  <a:latin typeface="Raleway"/>
                  <a:ea typeface="Raleway"/>
                  <a:cs typeface="Raleway"/>
                  <a:sym typeface="Raleway"/>
                </a:rPr>
                <a:t>más</a:t>
              </a:r>
              <a:r>
                <a:rPr lang="es-MX" sz="1400" b="0" i="0" u="none" strike="noStrike" cap="none">
                  <a:solidFill>
                    <a:schemeClr val="lt1"/>
                  </a:solidFill>
                  <a:latin typeface="Raleway"/>
                  <a:ea typeface="Raleway"/>
                  <a:cs typeface="Raleway"/>
                  <a:sym typeface="Raleway"/>
                </a:rPr>
                <a:t> se adecua a sus necesidades.</a:t>
              </a:r>
              <a:endParaRPr sz="2400" b="0" i="0" u="none" strike="noStrike" cap="none">
                <a:solidFill>
                  <a:srgbClr val="000000"/>
                </a:solidFill>
                <a:latin typeface="Raleway"/>
                <a:ea typeface="Raleway"/>
                <a:cs typeface="Raleway"/>
                <a:sym typeface="Raleway"/>
              </a:endParaRPr>
            </a:p>
          </p:txBody>
        </p:sp>
        <p:sp>
          <p:nvSpPr>
            <p:cNvPr id="174" name="Google Shape;174;p56"/>
            <p:cNvSpPr/>
            <p:nvPr/>
          </p:nvSpPr>
          <p:spPr>
            <a:xfrm>
              <a:off x="2684021" y="1915512"/>
              <a:ext cx="786667" cy="831925"/>
            </a:xfrm>
            <a:prstGeom prst="ellipse">
              <a:avLst/>
            </a:prstGeom>
            <a:solidFill>
              <a:srgbClr val="15484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s-MX" sz="6000" b="0" i="0" u="none" strike="noStrike" cap="none">
                  <a:solidFill>
                    <a:schemeClr val="lt1"/>
                  </a:solidFill>
                  <a:latin typeface="Arial"/>
                  <a:ea typeface="Arial"/>
                  <a:cs typeface="Arial"/>
                  <a:sym typeface="Arial"/>
                </a:rPr>
                <a:t>2</a:t>
              </a:r>
              <a:endParaRPr sz="6000" b="0" i="0" u="none" strike="noStrike" cap="none">
                <a:solidFill>
                  <a:schemeClr val="lt1"/>
                </a:solidFill>
                <a:latin typeface="Arial"/>
                <a:ea typeface="Arial"/>
                <a:cs typeface="Arial"/>
                <a:sym typeface="Arial"/>
              </a:endParaRPr>
            </a:p>
          </p:txBody>
        </p:sp>
        <p:sp>
          <p:nvSpPr>
            <p:cNvPr id="175" name="Google Shape;175;p56"/>
            <p:cNvSpPr/>
            <p:nvPr/>
          </p:nvSpPr>
          <p:spPr>
            <a:xfrm>
              <a:off x="4088125" y="1765615"/>
              <a:ext cx="1868729" cy="3134375"/>
            </a:xfrm>
            <a:prstGeom prst="roundRect">
              <a:avLst>
                <a:gd name="adj" fmla="val 10000"/>
              </a:avLst>
            </a:prstGeom>
            <a:solidFill>
              <a:srgbClr val="154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56"/>
            <p:cNvSpPr txBox="1"/>
            <p:nvPr/>
          </p:nvSpPr>
          <p:spPr>
            <a:xfrm>
              <a:off x="4280366" y="2826707"/>
              <a:ext cx="1448859" cy="1312269"/>
            </a:xfrm>
            <a:prstGeom prst="rect">
              <a:avLst/>
            </a:prstGeom>
            <a:noFill/>
            <a:ln>
              <a:noFill/>
            </a:ln>
          </p:spPr>
          <p:txBody>
            <a:bodyPr spcFirstLastPara="1" wrap="square" lIns="71100" tIns="71100" rIns="71100" bIns="71100"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s-MX" sz="1400" b="0" i="0" u="none" strike="noStrike" cap="none">
                  <a:solidFill>
                    <a:schemeClr val="lt1"/>
                  </a:solidFill>
                  <a:latin typeface="Raleway"/>
                  <a:ea typeface="Raleway"/>
                  <a:cs typeface="Raleway"/>
                  <a:sym typeface="Raleway"/>
                </a:rPr>
                <a:t>Valida su decisión: “Te felicito, yo también hubiera escogido ese”.</a:t>
              </a:r>
              <a:endParaRPr sz="2400" b="0" i="0" u="none" strike="noStrike" cap="none">
                <a:solidFill>
                  <a:srgbClr val="000000"/>
                </a:solidFill>
                <a:latin typeface="Raleway"/>
                <a:ea typeface="Raleway"/>
                <a:cs typeface="Raleway"/>
                <a:sym typeface="Raleway"/>
              </a:endParaRPr>
            </a:p>
          </p:txBody>
        </p:sp>
        <p:sp>
          <p:nvSpPr>
            <p:cNvPr id="177" name="Google Shape;177;p56"/>
            <p:cNvSpPr/>
            <p:nvPr/>
          </p:nvSpPr>
          <p:spPr>
            <a:xfrm>
              <a:off x="4614290" y="1930275"/>
              <a:ext cx="816398" cy="831925"/>
            </a:xfrm>
            <a:prstGeom prst="ellipse">
              <a:avLst/>
            </a:prstGeom>
            <a:solidFill>
              <a:srgbClr val="91AC9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s-MX" sz="6000" b="0" i="0" u="none" strike="noStrike" cap="none">
                  <a:solidFill>
                    <a:schemeClr val="lt1"/>
                  </a:solidFill>
                  <a:latin typeface="Arial"/>
                  <a:ea typeface="Arial"/>
                  <a:cs typeface="Arial"/>
                  <a:sym typeface="Arial"/>
                </a:rPr>
                <a:t>3</a:t>
              </a:r>
              <a:endParaRPr sz="6000" b="0" i="0" u="none" strike="noStrike" cap="none">
                <a:solidFill>
                  <a:schemeClr val="lt1"/>
                </a:solidFill>
                <a:latin typeface="Arial"/>
                <a:ea typeface="Arial"/>
                <a:cs typeface="Arial"/>
                <a:sym typeface="Arial"/>
              </a:endParaRPr>
            </a:p>
          </p:txBody>
        </p:sp>
        <p:sp>
          <p:nvSpPr>
            <p:cNvPr id="180" name="Google Shape;180;p56"/>
            <p:cNvSpPr/>
            <p:nvPr/>
          </p:nvSpPr>
          <p:spPr>
            <a:xfrm>
              <a:off x="6012916" y="1765613"/>
              <a:ext cx="1930973" cy="3134375"/>
            </a:xfrm>
            <a:prstGeom prst="roundRect">
              <a:avLst>
                <a:gd name="adj" fmla="val 10000"/>
              </a:avLst>
            </a:prstGeom>
            <a:solidFill>
              <a:srgbClr val="91AC9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56"/>
            <p:cNvSpPr txBox="1"/>
            <p:nvPr/>
          </p:nvSpPr>
          <p:spPr>
            <a:xfrm>
              <a:off x="6134049" y="2890921"/>
              <a:ext cx="1712723" cy="999310"/>
            </a:xfrm>
            <a:prstGeom prst="rect">
              <a:avLst/>
            </a:prstGeom>
            <a:noFill/>
            <a:ln>
              <a:noFill/>
            </a:ln>
          </p:spPr>
          <p:txBody>
            <a:bodyPr spcFirstLastPara="1" wrap="square" lIns="71100" tIns="71100" rIns="71100" bIns="71100"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s-MX" sz="1400" b="0" i="0" u="none" strike="noStrike" cap="none">
                  <a:solidFill>
                    <a:schemeClr val="lt1"/>
                  </a:solidFill>
                  <a:latin typeface="Raleway"/>
                  <a:ea typeface="Raleway"/>
                  <a:cs typeface="Raleway"/>
                  <a:sym typeface="Raleway"/>
                </a:rPr>
                <a:t>Ten a la mano lo necesario para la inscripción, computadora, formularios etc.</a:t>
              </a:r>
              <a:endParaRPr sz="1400" b="0" i="0" u="none" strike="noStrike" cap="none">
                <a:solidFill>
                  <a:srgbClr val="000000"/>
                </a:solidFill>
                <a:latin typeface="Raleway"/>
                <a:ea typeface="Raleway"/>
                <a:cs typeface="Raleway"/>
                <a:sym typeface="Raleway"/>
              </a:endParaRPr>
            </a:p>
          </p:txBody>
        </p:sp>
        <p:sp>
          <p:nvSpPr>
            <p:cNvPr id="182" name="Google Shape;182;p56"/>
            <p:cNvSpPr/>
            <p:nvPr/>
          </p:nvSpPr>
          <p:spPr>
            <a:xfrm>
              <a:off x="6557515" y="1930272"/>
              <a:ext cx="798260" cy="831925"/>
            </a:xfrm>
            <a:prstGeom prst="ellipse">
              <a:avLst/>
            </a:prstGeom>
            <a:solidFill>
              <a:srgbClr val="15484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s-MX" sz="6000" b="0" i="0" u="none" strike="noStrike" cap="none">
                  <a:solidFill>
                    <a:schemeClr val="lt1"/>
                  </a:solidFill>
                  <a:latin typeface="Arial"/>
                  <a:ea typeface="Arial"/>
                  <a:cs typeface="Arial"/>
                  <a:sym typeface="Arial"/>
                </a:rPr>
                <a:t>4</a:t>
              </a:r>
              <a:endParaRPr sz="6000" b="0" i="0" u="none" strike="noStrike" cap="none">
                <a:solidFill>
                  <a:schemeClr val="lt1"/>
                </a:solidFill>
                <a:latin typeface="Arial"/>
                <a:ea typeface="Arial"/>
                <a:cs typeface="Arial"/>
                <a:sym typeface="Arial"/>
              </a:endParaRPr>
            </a:p>
          </p:txBody>
        </p:sp>
        <p:sp>
          <p:nvSpPr>
            <p:cNvPr id="183" name="Google Shape;183;p56"/>
            <p:cNvSpPr/>
            <p:nvPr/>
          </p:nvSpPr>
          <p:spPr>
            <a:xfrm>
              <a:off x="8004647" y="1765611"/>
              <a:ext cx="1930973" cy="3134377"/>
            </a:xfrm>
            <a:prstGeom prst="roundRect">
              <a:avLst>
                <a:gd name="adj" fmla="val 10000"/>
              </a:avLst>
            </a:prstGeom>
            <a:solidFill>
              <a:srgbClr val="154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56"/>
            <p:cNvSpPr txBox="1"/>
            <p:nvPr/>
          </p:nvSpPr>
          <p:spPr>
            <a:xfrm>
              <a:off x="8006992" y="3066099"/>
              <a:ext cx="1926280" cy="999310"/>
            </a:xfrm>
            <a:prstGeom prst="rect">
              <a:avLst/>
            </a:prstGeom>
            <a:noFill/>
            <a:ln>
              <a:noFill/>
            </a:ln>
          </p:spPr>
          <p:txBody>
            <a:bodyPr spcFirstLastPara="1" wrap="square" lIns="56875" tIns="56875" rIns="56875" bIns="56875"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s-MX" sz="1300" b="0" i="0" u="none" strike="noStrike" cap="none">
                  <a:solidFill>
                    <a:schemeClr val="lt1"/>
                  </a:solidFill>
                  <a:latin typeface="Raleway"/>
                  <a:ea typeface="Raleway"/>
                  <a:cs typeface="Raleway"/>
                  <a:sym typeface="Raleway"/>
                </a:rPr>
                <a:t>Una vez inscrito, agenda una consulta de bienestar y avísale que recibirá un correo de </a:t>
              </a:r>
              <a:r>
                <a:rPr lang="es-MX" sz="1300">
                  <a:solidFill>
                    <a:schemeClr val="lt1"/>
                  </a:solidFill>
                  <a:latin typeface="Raleway"/>
                  <a:ea typeface="Raleway"/>
                  <a:cs typeface="Raleway"/>
                  <a:sym typeface="Raleway"/>
                </a:rPr>
                <a:t>bienvenida</a:t>
              </a:r>
              <a:r>
                <a:rPr lang="es-MX" sz="1300" b="0" i="0" u="none" strike="noStrike" cap="none">
                  <a:solidFill>
                    <a:schemeClr val="lt1"/>
                  </a:solidFill>
                  <a:latin typeface="Raleway"/>
                  <a:ea typeface="Raleway"/>
                  <a:cs typeface="Raleway"/>
                  <a:sym typeface="Raleway"/>
                </a:rPr>
                <a:t> de tu equipo con información importante.</a:t>
              </a:r>
              <a:endParaRPr sz="1300" b="0" i="0" u="none" strike="noStrike" cap="none">
                <a:solidFill>
                  <a:srgbClr val="000000"/>
                </a:solidFill>
                <a:latin typeface="Raleway"/>
                <a:ea typeface="Raleway"/>
                <a:cs typeface="Raleway"/>
                <a:sym typeface="Raleway"/>
              </a:endParaRPr>
            </a:p>
          </p:txBody>
        </p:sp>
        <p:sp>
          <p:nvSpPr>
            <p:cNvPr id="185" name="Google Shape;185;p56"/>
            <p:cNvSpPr/>
            <p:nvPr/>
          </p:nvSpPr>
          <p:spPr>
            <a:xfrm>
              <a:off x="8571002" y="1947035"/>
              <a:ext cx="798260" cy="831925"/>
            </a:xfrm>
            <a:prstGeom prst="ellipse">
              <a:avLst/>
            </a:prstGeom>
            <a:solidFill>
              <a:srgbClr val="91AC9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s-MX" sz="6000" b="0" i="0" u="none" strike="noStrike" cap="none">
                  <a:solidFill>
                    <a:schemeClr val="lt1"/>
                  </a:solidFill>
                  <a:latin typeface="Arial"/>
                  <a:ea typeface="Arial"/>
                  <a:cs typeface="Arial"/>
                  <a:sym typeface="Arial"/>
                </a:rPr>
                <a:t>5</a:t>
              </a:r>
              <a:endParaRPr sz="6000" b="0" i="0" u="none" strike="noStrike" cap="none">
                <a:solidFill>
                  <a:schemeClr val="lt1"/>
                </a:solidFill>
                <a:latin typeface="Arial"/>
                <a:ea typeface="Arial"/>
                <a:cs typeface="Arial"/>
                <a:sym typeface="Arial"/>
              </a:endParaRPr>
            </a:p>
          </p:txBody>
        </p:sp>
        <p:sp>
          <p:nvSpPr>
            <p:cNvPr id="186" name="Google Shape;186;p56"/>
            <p:cNvSpPr/>
            <p:nvPr/>
          </p:nvSpPr>
          <p:spPr>
            <a:xfrm>
              <a:off x="9996377" y="1765613"/>
              <a:ext cx="1930973" cy="3134375"/>
            </a:xfrm>
            <a:prstGeom prst="roundRect">
              <a:avLst>
                <a:gd name="adj" fmla="val 10000"/>
              </a:avLst>
            </a:prstGeom>
            <a:solidFill>
              <a:srgbClr val="91AC9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56"/>
            <p:cNvSpPr txBox="1"/>
            <p:nvPr/>
          </p:nvSpPr>
          <p:spPr>
            <a:xfrm>
              <a:off x="10243319" y="2889837"/>
              <a:ext cx="1437088" cy="999310"/>
            </a:xfrm>
            <a:prstGeom prst="rect">
              <a:avLst/>
            </a:prstGeom>
            <a:noFill/>
            <a:ln>
              <a:noFill/>
            </a:ln>
          </p:spPr>
          <p:txBody>
            <a:bodyPr spcFirstLastPara="1" wrap="square" lIns="64000" tIns="64000" rIns="64000" bIns="640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s-MX" sz="1400" b="0" i="0" u="none" strike="noStrike" cap="none">
                  <a:solidFill>
                    <a:schemeClr val="lt1"/>
                  </a:solidFill>
                  <a:latin typeface="Raleway"/>
                  <a:ea typeface="Raleway"/>
                  <a:cs typeface="Raleway"/>
                  <a:sym typeface="Raleway"/>
                </a:rPr>
                <a:t>Pregúntale si tiene deseo de ser anfitrión y darle el regalo “llavero”.</a:t>
              </a:r>
              <a:endParaRPr sz="1400" b="0" i="0" u="none" strike="noStrike" cap="none">
                <a:solidFill>
                  <a:srgbClr val="000000"/>
                </a:solidFill>
                <a:latin typeface="Raleway"/>
                <a:ea typeface="Raleway"/>
                <a:cs typeface="Raleway"/>
                <a:sym typeface="Raleway"/>
              </a:endParaRPr>
            </a:p>
          </p:txBody>
        </p:sp>
        <p:sp>
          <p:nvSpPr>
            <p:cNvPr id="188" name="Google Shape;188;p56"/>
            <p:cNvSpPr/>
            <p:nvPr/>
          </p:nvSpPr>
          <p:spPr>
            <a:xfrm>
              <a:off x="10562733" y="1945539"/>
              <a:ext cx="798260" cy="831925"/>
            </a:xfrm>
            <a:prstGeom prst="ellipse">
              <a:avLst/>
            </a:prstGeom>
            <a:solidFill>
              <a:srgbClr val="15484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s-MX" sz="6000" b="0" i="0" u="none" strike="noStrike" cap="none">
                  <a:solidFill>
                    <a:schemeClr val="lt1"/>
                  </a:solidFill>
                  <a:latin typeface="Arial"/>
                  <a:ea typeface="Arial"/>
                  <a:cs typeface="Arial"/>
                  <a:sym typeface="Arial"/>
                </a:rPr>
                <a:t>6</a:t>
              </a:r>
              <a:endParaRPr sz="6000" b="0" i="0" u="none" strike="noStrike" cap="none">
                <a:solidFill>
                  <a:schemeClr val="lt1"/>
                </a:solidFill>
                <a:latin typeface="Arial"/>
                <a:ea typeface="Arial"/>
                <a:cs typeface="Arial"/>
                <a:sym typeface="Arial"/>
              </a:endParaRPr>
            </a:p>
          </p:txBody>
        </p:sp>
        <p:sp>
          <p:nvSpPr>
            <p:cNvPr id="2" name="Flecha: a la derecha 1">
              <a:extLst>
                <a:ext uri="{FF2B5EF4-FFF2-40B4-BE49-F238E27FC236}">
                  <a16:creationId xmlns:a16="http://schemas.microsoft.com/office/drawing/2014/main" id="{2B28FD84-4142-4AA0-BA94-790A57CC8475}"/>
                </a:ext>
              </a:extLst>
            </p:cNvPr>
            <p:cNvSpPr/>
            <p:nvPr/>
          </p:nvSpPr>
          <p:spPr>
            <a:xfrm>
              <a:off x="429981" y="4403487"/>
              <a:ext cx="11332035" cy="373909"/>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97" name="Google Shape;197;p7"/>
          <p:cNvSpPr txBox="1">
            <a:spLocks noGrp="1"/>
          </p:cNvSpPr>
          <p:nvPr>
            <p:ph type="body" idx="1"/>
          </p:nvPr>
        </p:nvSpPr>
        <p:spPr>
          <a:xfrm>
            <a:off x="725557" y="1437697"/>
            <a:ext cx="10628243" cy="5321321"/>
          </a:xfrm>
          <a:prstGeom prst="rect">
            <a:avLst/>
          </a:prstGeom>
          <a:noFill/>
          <a:ln>
            <a:noFill/>
          </a:ln>
        </p:spPr>
        <p:txBody>
          <a:bodyPr spcFirstLastPara="1" wrap="square" lIns="91425" tIns="45700" rIns="91425" bIns="45700" anchor="t" anchorCtr="0">
            <a:noAutofit/>
          </a:bodyPr>
          <a:lstStyle/>
          <a:p>
            <a:pPr marL="228600" lvl="0" indent="-215265" algn="just" rtl="0">
              <a:lnSpc>
                <a:spcPct val="100000"/>
              </a:lnSpc>
              <a:spcBef>
                <a:spcPts val="0"/>
              </a:spcBef>
              <a:spcAft>
                <a:spcPts val="0"/>
              </a:spcAft>
              <a:buClr>
                <a:srgbClr val="91AC9D"/>
              </a:buClr>
              <a:buSzPts val="2600"/>
              <a:buChar char="•"/>
            </a:pPr>
            <a:r>
              <a:rPr lang="es-MX" sz="2600" b="1" dirty="0">
                <a:solidFill>
                  <a:srgbClr val="91AC9D"/>
                </a:solidFill>
                <a:latin typeface="Raleway"/>
                <a:ea typeface="Raleway"/>
                <a:cs typeface="Raleway"/>
                <a:sym typeface="Raleway"/>
              </a:rPr>
              <a:t>CIERRE INMEDIATO </a:t>
            </a:r>
          </a:p>
          <a:p>
            <a:pPr marL="13335" lvl="0" indent="0" algn="just" rtl="0">
              <a:lnSpc>
                <a:spcPct val="100000"/>
              </a:lnSpc>
              <a:spcBef>
                <a:spcPts val="0"/>
              </a:spcBef>
              <a:spcAft>
                <a:spcPts val="0"/>
              </a:spcAft>
              <a:buClr>
                <a:srgbClr val="91AC9D"/>
              </a:buClr>
              <a:buSzPts val="2600"/>
              <a:buNone/>
            </a:pPr>
            <a:r>
              <a:rPr lang="es-MX" sz="2600" b="1" dirty="0">
                <a:solidFill>
                  <a:srgbClr val="CDC8A9"/>
                </a:solidFill>
                <a:latin typeface="Raleway"/>
                <a:ea typeface="Raleway"/>
                <a:cs typeface="Raleway"/>
                <a:sym typeface="Raleway"/>
              </a:rPr>
              <a:t>   ON LINE (VIRTUAL) UNO A UNO</a:t>
            </a:r>
            <a:endParaRPr lang="es-MX" sz="2600" dirty="0">
              <a:solidFill>
                <a:srgbClr val="CDC8A9"/>
              </a:solidFill>
              <a:latin typeface="Raleway"/>
              <a:ea typeface="Raleway"/>
              <a:cs typeface="Raleway"/>
              <a:sym typeface="Raleway"/>
            </a:endParaRPr>
          </a:p>
          <a:p>
            <a:pPr marL="685800" lvl="1" indent="-217169" algn="just" rtl="0">
              <a:lnSpc>
                <a:spcPct val="100000"/>
              </a:lnSpc>
              <a:spcBef>
                <a:spcPts val="500"/>
              </a:spcBef>
              <a:spcAft>
                <a:spcPts val="0"/>
              </a:spcAft>
              <a:buClr>
                <a:srgbClr val="3F3F3F"/>
              </a:buClr>
              <a:buSzPts val="2000"/>
              <a:buChar char="•"/>
            </a:pPr>
            <a:r>
              <a:rPr lang="es-MX" sz="2000" dirty="0">
                <a:solidFill>
                  <a:srgbClr val="3F3F3F"/>
                </a:solidFill>
                <a:latin typeface="Raleway"/>
                <a:ea typeface="Raleway"/>
                <a:cs typeface="Raleway"/>
                <a:sym typeface="Raleway"/>
              </a:rPr>
              <a:t>Termina la clase con tu testimonio más poderoso.</a:t>
            </a:r>
            <a:endParaRPr sz="2000" dirty="0">
              <a:solidFill>
                <a:srgbClr val="3F3F3F"/>
              </a:solidFill>
              <a:latin typeface="Raleway"/>
              <a:ea typeface="Raleway"/>
              <a:cs typeface="Raleway"/>
              <a:sym typeface="Raleway"/>
            </a:endParaRPr>
          </a:p>
          <a:p>
            <a:pPr marL="685800" lvl="1" indent="-217169" algn="just" rtl="0">
              <a:lnSpc>
                <a:spcPct val="100000"/>
              </a:lnSpc>
              <a:spcBef>
                <a:spcPts val="500"/>
              </a:spcBef>
              <a:spcAft>
                <a:spcPts val="0"/>
              </a:spcAft>
              <a:buClr>
                <a:srgbClr val="3F3F3F"/>
              </a:buClr>
              <a:buSzPts val="2000"/>
              <a:buChar char="•"/>
            </a:pPr>
            <a:r>
              <a:rPr lang="es-MX" sz="2000" dirty="0">
                <a:solidFill>
                  <a:srgbClr val="3F3F3F"/>
                </a:solidFill>
                <a:latin typeface="Raleway"/>
                <a:ea typeface="Raleway"/>
                <a:cs typeface="Raleway"/>
                <a:sym typeface="Raleway"/>
              </a:rPr>
              <a:t>Ten a la mano al menos un libro y descargada una app en tu celular para que puedas buscar las mejores recomendaciones a las 3 principales preocupaciones de salud o necesidades que tenga tu invitado.</a:t>
            </a:r>
            <a:endParaRPr sz="2000" dirty="0">
              <a:solidFill>
                <a:srgbClr val="3F3F3F"/>
              </a:solidFill>
              <a:latin typeface="Raleway"/>
              <a:ea typeface="Raleway"/>
              <a:cs typeface="Raleway"/>
              <a:sym typeface="Raleway"/>
            </a:endParaRPr>
          </a:p>
          <a:p>
            <a:pPr marL="685800" lvl="1" indent="-217169" algn="just" rtl="0">
              <a:lnSpc>
                <a:spcPct val="100000"/>
              </a:lnSpc>
              <a:spcBef>
                <a:spcPts val="500"/>
              </a:spcBef>
              <a:spcAft>
                <a:spcPts val="0"/>
              </a:spcAft>
              <a:buClr>
                <a:srgbClr val="3F3F3F"/>
              </a:buClr>
              <a:buSzPts val="2000"/>
              <a:buChar char="•"/>
            </a:pPr>
            <a:r>
              <a:rPr lang="es-MX" sz="2000" dirty="0">
                <a:solidFill>
                  <a:srgbClr val="3F3F3F"/>
                </a:solidFill>
                <a:latin typeface="Raleway"/>
                <a:ea typeface="Raleway"/>
                <a:cs typeface="Raleway"/>
                <a:sym typeface="Raleway"/>
              </a:rPr>
              <a:t>Dale dos opciones de kits o paquetes que puedan funcionarle y pregúntale cuál prefiere.</a:t>
            </a:r>
            <a:endParaRPr sz="2000" dirty="0">
              <a:solidFill>
                <a:srgbClr val="3F3F3F"/>
              </a:solidFill>
              <a:latin typeface="Raleway"/>
              <a:ea typeface="Raleway"/>
              <a:cs typeface="Raleway"/>
              <a:sym typeface="Raleway"/>
            </a:endParaRPr>
          </a:p>
          <a:p>
            <a:pPr marL="685800" lvl="1" indent="-217169" algn="just" rtl="0">
              <a:lnSpc>
                <a:spcPct val="100000"/>
              </a:lnSpc>
              <a:spcBef>
                <a:spcPts val="500"/>
              </a:spcBef>
              <a:spcAft>
                <a:spcPts val="0"/>
              </a:spcAft>
              <a:buClr>
                <a:srgbClr val="3F3F3F"/>
              </a:buClr>
              <a:buSzPts val="2000"/>
              <a:buChar char="•"/>
            </a:pPr>
            <a:r>
              <a:rPr lang="es-MX" sz="2000" dirty="0">
                <a:solidFill>
                  <a:srgbClr val="3F3F3F"/>
                </a:solidFill>
                <a:latin typeface="Raleway"/>
                <a:ea typeface="Raleway"/>
                <a:cs typeface="Raleway"/>
                <a:sym typeface="Raleway"/>
              </a:rPr>
              <a:t>Pregúntale si quiere hacer la inscripción en ese momento y de ser así, dale estas dos opciones:</a:t>
            </a:r>
            <a:endParaRPr sz="2000" dirty="0">
              <a:solidFill>
                <a:srgbClr val="3F3F3F"/>
              </a:solidFill>
              <a:latin typeface="Raleway"/>
              <a:ea typeface="Raleway"/>
              <a:cs typeface="Raleway"/>
              <a:sym typeface="Raleway"/>
            </a:endParaRPr>
          </a:p>
          <a:p>
            <a:pPr marL="1438275" lvl="2" indent="-514350" algn="just" rtl="0">
              <a:lnSpc>
                <a:spcPct val="100000"/>
              </a:lnSpc>
              <a:spcBef>
                <a:spcPts val="500"/>
              </a:spcBef>
              <a:spcAft>
                <a:spcPts val="0"/>
              </a:spcAft>
              <a:buClr>
                <a:srgbClr val="3F3F3F"/>
              </a:buClr>
              <a:buSzPts val="2000"/>
              <a:buFont typeface="Arial"/>
              <a:buAutoNum type="arabicPeriod"/>
            </a:pPr>
            <a:r>
              <a:rPr lang="es-MX" dirty="0">
                <a:solidFill>
                  <a:srgbClr val="3F3F3F"/>
                </a:solidFill>
                <a:latin typeface="Raleway"/>
                <a:ea typeface="Raleway"/>
                <a:cs typeface="Raleway"/>
                <a:sym typeface="Raleway"/>
              </a:rPr>
              <a:t>Le compartes tu pantalla para que vea como abres la página de </a:t>
            </a:r>
            <a:r>
              <a:rPr lang="es-MX" dirty="0" err="1">
                <a:solidFill>
                  <a:srgbClr val="3F3F3F"/>
                </a:solidFill>
                <a:latin typeface="Raleway"/>
                <a:ea typeface="Raleway"/>
                <a:cs typeface="Raleway"/>
                <a:sym typeface="Raleway"/>
              </a:rPr>
              <a:t>dōTERRA</a:t>
            </a:r>
            <a:r>
              <a:rPr lang="es-MX" dirty="0">
                <a:solidFill>
                  <a:srgbClr val="3F3F3F"/>
                </a:solidFill>
                <a:latin typeface="Raleway"/>
                <a:ea typeface="Raleway"/>
                <a:cs typeface="Raleway"/>
                <a:sym typeface="Raleway"/>
              </a:rPr>
              <a:t> y van llenando la información juntas.</a:t>
            </a:r>
            <a:endParaRPr dirty="0">
              <a:solidFill>
                <a:srgbClr val="3F3F3F"/>
              </a:solidFill>
              <a:latin typeface="Raleway"/>
              <a:ea typeface="Raleway"/>
              <a:cs typeface="Raleway"/>
              <a:sym typeface="Raleway"/>
            </a:endParaRPr>
          </a:p>
          <a:p>
            <a:pPr marL="1438275" lvl="2" indent="-514350" algn="just" rtl="0">
              <a:lnSpc>
                <a:spcPct val="100000"/>
              </a:lnSpc>
              <a:spcBef>
                <a:spcPts val="500"/>
              </a:spcBef>
              <a:spcAft>
                <a:spcPts val="0"/>
              </a:spcAft>
              <a:buClr>
                <a:srgbClr val="3F3F3F"/>
              </a:buClr>
              <a:buSzPts val="2000"/>
              <a:buFont typeface="Arial"/>
              <a:buAutoNum type="arabicPeriod"/>
            </a:pPr>
            <a:r>
              <a:rPr lang="es-MX" dirty="0">
                <a:solidFill>
                  <a:srgbClr val="3F3F3F"/>
                </a:solidFill>
                <a:latin typeface="Raleway"/>
                <a:ea typeface="Raleway"/>
                <a:cs typeface="Raleway"/>
                <a:sym typeface="Raleway"/>
              </a:rPr>
              <a:t>Puedes pasarle tu link de inscripción internacional por el WHATSAPP o chat de Zoom y ve asegurándote de que no tiene dudas conforme avanza en llenar la información.</a:t>
            </a:r>
            <a:endParaRPr dirty="0">
              <a:solidFill>
                <a:srgbClr val="3F3F3F"/>
              </a:solidFill>
              <a:latin typeface="Raleway"/>
              <a:ea typeface="Raleway"/>
              <a:cs typeface="Raleway"/>
              <a:sym typeface="Raleway"/>
            </a:endParaRPr>
          </a:p>
          <a:p>
            <a:pPr marL="1112520" lvl="1" indent="-387350" algn="just" rtl="0">
              <a:lnSpc>
                <a:spcPct val="100000"/>
              </a:lnSpc>
              <a:spcBef>
                <a:spcPts val="500"/>
              </a:spcBef>
              <a:spcAft>
                <a:spcPts val="0"/>
              </a:spcAft>
              <a:buClr>
                <a:schemeClr val="dk1"/>
              </a:buClr>
              <a:buSzPts val="2000"/>
              <a:buFont typeface="Arial"/>
              <a:buNone/>
            </a:pPr>
            <a:endParaRPr sz="2000" dirty="0">
              <a:solidFill>
                <a:srgbClr val="3F3F3F"/>
              </a:solidFill>
              <a:latin typeface="Raleway"/>
              <a:ea typeface="Raleway"/>
              <a:cs typeface="Raleway"/>
              <a:sym typeface="Raleway"/>
            </a:endParaRPr>
          </a:p>
          <a:p>
            <a:pPr marL="1055370" lvl="1" indent="-330200" algn="just" rtl="0">
              <a:lnSpc>
                <a:spcPct val="100000"/>
              </a:lnSpc>
              <a:spcBef>
                <a:spcPts val="500"/>
              </a:spcBef>
              <a:spcAft>
                <a:spcPts val="0"/>
              </a:spcAft>
              <a:buClr>
                <a:schemeClr val="dk1"/>
              </a:buClr>
              <a:buSzPts val="2000"/>
              <a:buNone/>
            </a:pPr>
            <a:endParaRPr sz="2000" dirty="0">
              <a:solidFill>
                <a:srgbClr val="3F3F3F"/>
              </a:solidFill>
              <a:latin typeface="Raleway"/>
              <a:ea typeface="Raleway"/>
              <a:cs typeface="Raleway"/>
              <a:sym typeface="Raleway"/>
            </a:endParaRPr>
          </a:p>
          <a:p>
            <a:pPr marL="457200" lvl="1" indent="0" algn="just" rtl="0">
              <a:lnSpc>
                <a:spcPct val="100000"/>
              </a:lnSpc>
              <a:spcBef>
                <a:spcPts val="500"/>
              </a:spcBef>
              <a:spcAft>
                <a:spcPts val="0"/>
              </a:spcAft>
              <a:buClr>
                <a:schemeClr val="dk1"/>
              </a:buClr>
              <a:buSzPts val="2600"/>
              <a:buNone/>
            </a:pPr>
            <a:endParaRPr sz="2600" dirty="0">
              <a:latin typeface="Raleway"/>
              <a:ea typeface="Raleway"/>
              <a:cs typeface="Raleway"/>
              <a:sym typeface="Raleway"/>
            </a:endParaRPr>
          </a:p>
        </p:txBody>
      </p:sp>
      <p:sp>
        <p:nvSpPr>
          <p:cNvPr id="198" name="Google Shape;198;p7"/>
          <p:cNvSpPr txBox="1"/>
          <p:nvPr/>
        </p:nvSpPr>
        <p:spPr>
          <a:xfrm>
            <a:off x="923044" y="437156"/>
            <a:ext cx="7600122" cy="100156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s-MX" sz="4400" b="0" i="0" u="none" strike="noStrike" cap="none">
                <a:solidFill>
                  <a:srgbClr val="154844"/>
                </a:solidFill>
                <a:latin typeface="Arial"/>
                <a:ea typeface="Arial"/>
                <a:cs typeface="Arial"/>
                <a:sym typeface="Arial"/>
              </a:rPr>
              <a:t>Proceso de la inscripción</a:t>
            </a:r>
            <a:endParaRPr/>
          </a:p>
        </p:txBody>
      </p:sp>
      <p:pic>
        <p:nvPicPr>
          <p:cNvPr id="199" name="Google Shape;199;p7"/>
          <p:cNvPicPr preferRelativeResize="0"/>
          <p:nvPr/>
        </p:nvPicPr>
        <p:blipFill rotWithShape="1">
          <a:blip r:embed="rId4">
            <a:alphaModFix/>
          </a:blip>
          <a:srcRect/>
          <a:stretch/>
        </p:blipFill>
        <p:spPr>
          <a:xfrm>
            <a:off x="9044609" y="483541"/>
            <a:ext cx="1580322" cy="7457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05" name="Google Shape;205;p8"/>
          <p:cNvSpPr txBox="1">
            <a:spLocks noGrp="1"/>
          </p:cNvSpPr>
          <p:nvPr>
            <p:ph type="body" idx="1"/>
          </p:nvPr>
        </p:nvSpPr>
        <p:spPr>
          <a:xfrm>
            <a:off x="725557" y="1437698"/>
            <a:ext cx="10628243" cy="5211580"/>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20000"/>
              </a:lnSpc>
              <a:spcBef>
                <a:spcPts val="0"/>
              </a:spcBef>
              <a:spcAft>
                <a:spcPts val="0"/>
              </a:spcAft>
              <a:buClr>
                <a:srgbClr val="91AC9D"/>
              </a:buClr>
              <a:buSzPct val="100000"/>
              <a:buChar char="•"/>
            </a:pPr>
            <a:r>
              <a:rPr lang="es-MX" b="1" dirty="0">
                <a:solidFill>
                  <a:srgbClr val="91AC9D"/>
                </a:solidFill>
                <a:latin typeface="Raleway"/>
                <a:ea typeface="Raleway"/>
                <a:cs typeface="Raleway"/>
                <a:sym typeface="Raleway"/>
              </a:rPr>
              <a:t>CIERRE INMEDIATO </a:t>
            </a:r>
          </a:p>
          <a:p>
            <a:pPr marL="0" lvl="0" indent="0" algn="l" rtl="0">
              <a:lnSpc>
                <a:spcPct val="120000"/>
              </a:lnSpc>
              <a:spcBef>
                <a:spcPts val="0"/>
              </a:spcBef>
              <a:spcAft>
                <a:spcPts val="0"/>
              </a:spcAft>
              <a:buClr>
                <a:srgbClr val="91AC9D"/>
              </a:buClr>
              <a:buSzPct val="100000"/>
              <a:buNone/>
            </a:pPr>
            <a:r>
              <a:rPr lang="es-MX" b="1" dirty="0">
                <a:solidFill>
                  <a:srgbClr val="91AC9D"/>
                </a:solidFill>
                <a:latin typeface="Raleway"/>
                <a:ea typeface="Raleway"/>
                <a:cs typeface="Raleway"/>
                <a:sym typeface="Raleway"/>
              </a:rPr>
              <a:t>   </a:t>
            </a:r>
            <a:r>
              <a:rPr lang="es-MX" b="1" dirty="0">
                <a:solidFill>
                  <a:srgbClr val="CDC8A9"/>
                </a:solidFill>
                <a:latin typeface="Raleway"/>
                <a:ea typeface="Raleway"/>
                <a:cs typeface="Raleway"/>
                <a:sym typeface="Raleway"/>
              </a:rPr>
              <a:t>POR REDES SOCIALES</a:t>
            </a:r>
            <a:endParaRPr b="1" dirty="0">
              <a:solidFill>
                <a:srgbClr val="CDC8A9"/>
              </a:solidFill>
              <a:latin typeface="Raleway"/>
              <a:ea typeface="Raleway"/>
              <a:cs typeface="Raleway"/>
              <a:sym typeface="Raleway"/>
            </a:endParaRPr>
          </a:p>
          <a:p>
            <a:pPr marL="457200" lvl="1" indent="0" algn="l" rtl="0">
              <a:lnSpc>
                <a:spcPct val="120000"/>
              </a:lnSpc>
              <a:spcBef>
                <a:spcPts val="500"/>
              </a:spcBef>
              <a:spcAft>
                <a:spcPts val="0"/>
              </a:spcAft>
              <a:buClr>
                <a:schemeClr val="dk1"/>
              </a:buClr>
              <a:buSzPct val="100000"/>
              <a:buNone/>
            </a:pPr>
            <a:r>
              <a:rPr lang="es-MX" dirty="0">
                <a:latin typeface="Raleway"/>
                <a:ea typeface="Raleway"/>
                <a:cs typeface="Raleway"/>
                <a:sym typeface="Raleway"/>
              </a:rPr>
              <a:t>*Elabora previamente un formulario de Google con preguntas clave para la asesoría a las personas que te contacten preguntándote por el producto.</a:t>
            </a:r>
            <a:endParaRPr dirty="0">
              <a:latin typeface="Raleway"/>
              <a:ea typeface="Raleway"/>
              <a:cs typeface="Raleway"/>
              <a:sym typeface="Raleway"/>
            </a:endParaRPr>
          </a:p>
          <a:p>
            <a:pPr marL="457200" lvl="1" indent="0" algn="l" rtl="0">
              <a:lnSpc>
                <a:spcPct val="120000"/>
              </a:lnSpc>
              <a:spcBef>
                <a:spcPts val="500"/>
              </a:spcBef>
              <a:spcAft>
                <a:spcPts val="0"/>
              </a:spcAft>
              <a:buClr>
                <a:schemeClr val="dk1"/>
              </a:buClr>
              <a:buSzPct val="100000"/>
              <a:buNone/>
            </a:pPr>
            <a:r>
              <a:rPr lang="es-MX" dirty="0">
                <a:latin typeface="Raleway"/>
                <a:ea typeface="Raleway"/>
                <a:cs typeface="Raleway"/>
                <a:sym typeface="Raleway"/>
              </a:rPr>
              <a:t>*Genera otra serie de preguntas en formulario de Google enfocadas en habilidades y tiempo disponible para cuando te pregunten o contacten por información de negocio.</a:t>
            </a:r>
            <a:endParaRPr dirty="0">
              <a:latin typeface="Raleway"/>
              <a:ea typeface="Raleway"/>
              <a:cs typeface="Raleway"/>
              <a:sym typeface="Raleway"/>
            </a:endParaRPr>
          </a:p>
          <a:p>
            <a:pPr marL="457200" lvl="1" indent="0" algn="l" rtl="0">
              <a:lnSpc>
                <a:spcPct val="120000"/>
              </a:lnSpc>
              <a:spcBef>
                <a:spcPts val="500"/>
              </a:spcBef>
              <a:spcAft>
                <a:spcPts val="0"/>
              </a:spcAft>
              <a:buClr>
                <a:schemeClr val="dk1"/>
              </a:buClr>
              <a:buSzPct val="100000"/>
              <a:buNone/>
            </a:pPr>
            <a:r>
              <a:rPr lang="es-MX" dirty="0">
                <a:latin typeface="Raleway"/>
                <a:ea typeface="Raleway"/>
                <a:cs typeface="Raleway"/>
                <a:sym typeface="Raleway"/>
              </a:rPr>
              <a:t>*Descarga esta información a una hoja de Google para que puedas manejar mejor el seguimiento ya por WhatsApp/</a:t>
            </a:r>
            <a:r>
              <a:rPr lang="es-MX" dirty="0" err="1">
                <a:latin typeface="Raleway"/>
                <a:ea typeface="Raleway"/>
                <a:cs typeface="Raleway"/>
                <a:sym typeface="Raleway"/>
              </a:rPr>
              <a:t>Telegram</a:t>
            </a:r>
            <a:r>
              <a:rPr lang="es-MX" dirty="0">
                <a:latin typeface="Raleway"/>
                <a:ea typeface="Raleway"/>
                <a:cs typeface="Raleway"/>
                <a:sym typeface="Raleway"/>
              </a:rPr>
              <a:t>.</a:t>
            </a:r>
            <a:endParaRPr dirty="0">
              <a:latin typeface="Raleway"/>
              <a:ea typeface="Raleway"/>
              <a:cs typeface="Raleway"/>
              <a:sym typeface="Raleway"/>
            </a:endParaRPr>
          </a:p>
          <a:p>
            <a:pPr marL="457200" lvl="1" indent="0" algn="l" rtl="0">
              <a:lnSpc>
                <a:spcPct val="120000"/>
              </a:lnSpc>
              <a:spcBef>
                <a:spcPts val="500"/>
              </a:spcBef>
              <a:spcAft>
                <a:spcPts val="0"/>
              </a:spcAft>
              <a:buClr>
                <a:schemeClr val="dk1"/>
              </a:buClr>
              <a:buSzPct val="100000"/>
              <a:buNone/>
            </a:pPr>
            <a:endParaRPr dirty="0">
              <a:latin typeface="Raleway"/>
              <a:ea typeface="Raleway"/>
              <a:cs typeface="Raleway"/>
              <a:sym typeface="Raleway"/>
            </a:endParaRPr>
          </a:p>
          <a:p>
            <a:pPr marL="914400" lvl="1" indent="-457200" algn="l" rtl="0">
              <a:lnSpc>
                <a:spcPct val="120000"/>
              </a:lnSpc>
              <a:spcBef>
                <a:spcPts val="500"/>
              </a:spcBef>
              <a:spcAft>
                <a:spcPts val="0"/>
              </a:spcAft>
              <a:buClr>
                <a:schemeClr val="dk1"/>
              </a:buClr>
              <a:buSzPct val="100000"/>
              <a:buFont typeface="Calibri"/>
              <a:buAutoNum type="arabicPeriod"/>
            </a:pPr>
            <a:r>
              <a:rPr lang="es-MX" dirty="0">
                <a:latin typeface="Raleway"/>
                <a:ea typeface="Raleway"/>
                <a:cs typeface="Raleway"/>
                <a:sym typeface="Raleway"/>
              </a:rPr>
              <a:t>Una vez que hayas podido entender y recomendar sobre sus necesidades pregúntale si está listo para inscribirse.</a:t>
            </a:r>
            <a:endParaRPr dirty="0">
              <a:latin typeface="Raleway"/>
              <a:ea typeface="Raleway"/>
              <a:cs typeface="Raleway"/>
              <a:sym typeface="Raleway"/>
            </a:endParaRPr>
          </a:p>
          <a:p>
            <a:pPr marL="914400" lvl="1" indent="-457200" algn="l" rtl="0">
              <a:lnSpc>
                <a:spcPct val="120000"/>
              </a:lnSpc>
              <a:spcBef>
                <a:spcPts val="500"/>
              </a:spcBef>
              <a:spcAft>
                <a:spcPts val="0"/>
              </a:spcAft>
              <a:buClr>
                <a:schemeClr val="dk1"/>
              </a:buClr>
              <a:buSzPct val="100000"/>
              <a:buFont typeface="Calibri"/>
              <a:buAutoNum type="arabicPeriod"/>
            </a:pPr>
            <a:r>
              <a:rPr lang="es-MX" dirty="0">
                <a:latin typeface="Raleway"/>
                <a:ea typeface="Raleway"/>
                <a:cs typeface="Raleway"/>
                <a:sym typeface="Raleway"/>
              </a:rPr>
              <a:t>Envíale las promociones de su mercado así como los paquetes de inscripción.</a:t>
            </a:r>
            <a:endParaRPr dirty="0">
              <a:latin typeface="Raleway"/>
              <a:ea typeface="Raleway"/>
              <a:cs typeface="Raleway"/>
              <a:sym typeface="Raleway"/>
            </a:endParaRPr>
          </a:p>
          <a:p>
            <a:pPr marL="914400" lvl="1" indent="-457200" algn="l" rtl="0">
              <a:lnSpc>
                <a:spcPct val="120000"/>
              </a:lnSpc>
              <a:spcBef>
                <a:spcPts val="500"/>
              </a:spcBef>
              <a:spcAft>
                <a:spcPts val="0"/>
              </a:spcAft>
              <a:buClr>
                <a:schemeClr val="dk1"/>
              </a:buClr>
              <a:buSzPct val="100000"/>
              <a:buFont typeface="Calibri"/>
              <a:buAutoNum type="arabicPeriod"/>
            </a:pPr>
            <a:r>
              <a:rPr lang="es-MX" dirty="0">
                <a:latin typeface="Raleway"/>
                <a:ea typeface="Raleway"/>
                <a:cs typeface="Raleway"/>
                <a:sym typeface="Raleway"/>
              </a:rPr>
              <a:t>Quédate con la persona en la línea o conéctense por Zoom para hacer la inscripción como en la opción online.</a:t>
            </a:r>
            <a:endParaRPr dirty="0">
              <a:latin typeface="Raleway"/>
              <a:ea typeface="Raleway"/>
              <a:cs typeface="Raleway"/>
              <a:sym typeface="Raleway"/>
            </a:endParaRPr>
          </a:p>
        </p:txBody>
      </p:sp>
      <p:sp>
        <p:nvSpPr>
          <p:cNvPr id="206" name="Google Shape;206;p8"/>
          <p:cNvSpPr txBox="1"/>
          <p:nvPr/>
        </p:nvSpPr>
        <p:spPr>
          <a:xfrm>
            <a:off x="923044" y="437156"/>
            <a:ext cx="7600122" cy="100156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s-MX" sz="4400" b="0" i="0" u="none" strike="noStrike" cap="none">
                <a:solidFill>
                  <a:srgbClr val="154844"/>
                </a:solidFill>
                <a:latin typeface="Arial"/>
                <a:ea typeface="Arial"/>
                <a:cs typeface="Arial"/>
                <a:sym typeface="Arial"/>
              </a:rPr>
              <a:t>Proceso de la inscripción</a:t>
            </a:r>
            <a:endParaRPr/>
          </a:p>
        </p:txBody>
      </p:sp>
      <p:pic>
        <p:nvPicPr>
          <p:cNvPr id="207" name="Google Shape;207;p8"/>
          <p:cNvPicPr preferRelativeResize="0"/>
          <p:nvPr/>
        </p:nvPicPr>
        <p:blipFill rotWithShape="1">
          <a:blip r:embed="rId4">
            <a:alphaModFix/>
          </a:blip>
          <a:srcRect/>
          <a:stretch/>
        </p:blipFill>
        <p:spPr>
          <a:xfrm>
            <a:off x="9446210" y="437156"/>
            <a:ext cx="1142338" cy="1228976"/>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3397</Words>
  <Application>Microsoft Office PowerPoint</Application>
  <PresentationFormat>Panorámica</PresentationFormat>
  <Paragraphs>320</Paragraphs>
  <Slides>41</Slides>
  <Notes>41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41</vt:i4>
      </vt:variant>
    </vt:vector>
  </HeadingPairs>
  <TitlesOfParts>
    <vt:vector size="46" baseType="lpstr">
      <vt:lpstr>Calibri</vt:lpstr>
      <vt:lpstr>Noto Sans</vt:lpstr>
      <vt:lpstr>Raleway</vt:lpstr>
      <vt:lpstr>Arial</vt:lpstr>
      <vt:lpstr>Tema de Office</vt:lpstr>
      <vt:lpstr>INSCRIPCIONES EFECTIVAS</vt:lpstr>
      <vt:lpstr>¿Por qué inscribir?</vt:lpstr>
      <vt:lpstr>¿Qué significa inscribir a un nuevo miembro?</vt:lpstr>
      <vt:lpstr>Elementos para una inscripción efectiva</vt:lpstr>
      <vt:lpstr>Elementos para una inscripción efectiva</vt:lpstr>
      <vt:lpstr>Proceso de la inscripción</vt:lpstr>
      <vt:lpstr>Proceso de la inscripción</vt:lpstr>
      <vt:lpstr>Presentación de PowerPoint</vt:lpstr>
      <vt:lpstr>Presentación de PowerPoint</vt:lpstr>
      <vt:lpstr>Presentación de PowerPoint</vt:lpstr>
      <vt:lpstr>Presentación de PowerPoint</vt:lpstr>
      <vt:lpstr>Presentación de PowerPoint</vt:lpstr>
      <vt:lpstr>Aprovecha para obtener referidos</vt:lpstr>
      <vt:lpstr>Elementos para una inscripción efectiva</vt:lpstr>
      <vt:lpstr>APRENDE A MANEJAR LAS OBJECIONES</vt:lpstr>
      <vt:lpstr>Cambia tu percepción sobre el NO</vt:lpstr>
      <vt:lpstr>Cierra la venta según tus fortalezas</vt:lpstr>
      <vt:lpstr>Involucra y/o consigue el apoyo de tu pareja o familia.</vt:lpstr>
      <vt:lpstr>¿Qué te dices cuando te hablas?</vt:lpstr>
      <vt:lpstr>Elementos para una inscripción efectiva</vt:lpstr>
      <vt:lpstr>Qué debes tener a la mano</vt:lpstr>
      <vt:lpstr>Componentes del correo de bienvenida</vt:lpstr>
      <vt:lpstr>VÍAS PARA ENVIAR CORREO DE BIENVENIDA</vt:lpstr>
      <vt:lpstr>Elementos para una inscripción efectiva</vt:lpstr>
      <vt:lpstr>CONSIDERACIONES HACIA EL NUEVO INSCRITO</vt:lpstr>
      <vt:lpstr>Movimientos y seguimiento nuevos inscritos</vt:lpstr>
      <vt:lpstr>Por qué y dónde colocar al nuevo inscrito</vt:lpstr>
      <vt:lpstr>1) GANANCIA DE VENTAS AL POR MENOR</vt:lpstr>
      <vt:lpstr>2) BONO DE INICIO  RÁPIDO</vt:lpstr>
      <vt:lpstr>Presentación de PowerPoint</vt:lpstr>
      <vt:lpstr>Presentación de PowerPoint</vt:lpstr>
      <vt:lpstr>Presentación de PowerPoint</vt:lpstr>
      <vt:lpstr>Presentación de PowerPoint</vt:lpstr>
      <vt:lpstr>Conceptos básicos de colocación</vt:lpstr>
      <vt:lpstr>4 pasos a seguir en la colocación:</vt:lpstr>
      <vt:lpstr>Presentación de PowerPoint</vt:lpstr>
      <vt:lpstr>Presentación de PowerPoint</vt:lpstr>
      <vt:lpstr>4 pasos a seguir en la colocación:</vt:lpstr>
      <vt:lpstr>Consejos generales de colocación</vt:lpstr>
      <vt:lpstr>Trabaja siempre por una meta</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INSCRIPCIONES EFECTIVAS</dc:title>
  <dc:creator>Sergio A</dc:creator>
  <cp:lastModifiedBy>Mariana Juárez</cp:lastModifiedBy>
  <cp:revision>8</cp:revision>
  <dcterms:created xsi:type="dcterms:W3CDTF">2022-07-24T15:29:25Z</dcterms:created>
  <dcterms:modified xsi:type="dcterms:W3CDTF">2022-11-10T19:45:25Z</dcterms:modified>
</cp:coreProperties>
</file>