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87" r:id="rId3"/>
    <p:sldId id="257" r:id="rId4"/>
    <p:sldId id="258" r:id="rId5"/>
    <p:sldId id="259" r:id="rId6"/>
    <p:sldId id="260" r:id="rId7"/>
    <p:sldId id="288" r:id="rId8"/>
    <p:sldId id="289" r:id="rId9"/>
    <p:sldId id="290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96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gLtv74gNyAhtZ8VSbjllPgNbgn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946C"/>
    <a:srgbClr val="C59E7A"/>
    <a:srgbClr val="91AC9D"/>
    <a:srgbClr val="154844"/>
    <a:srgbClr val="573B74"/>
    <a:srgbClr val="98BD70"/>
    <a:srgbClr val="707BB5"/>
    <a:srgbClr val="D99B53"/>
    <a:srgbClr val="3763AB"/>
    <a:srgbClr val="EF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7767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3" name="Google Shape;50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8803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8263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5253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tx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1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alibri"/>
              <a:buNone/>
              <a:defRPr sz="58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495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95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–"/>
              <a:defRPr sz="42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95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95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–"/>
              <a:defRPr sz="42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95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»"/>
              <a:defRPr sz="4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5"/>
          <p:cNvSpPr txBox="1">
            <a:spLocks noGrp="1"/>
          </p:cNvSpPr>
          <p:nvPr>
            <p:ph type="sldNum" idx="12"/>
          </p:nvPr>
        </p:nvSpPr>
        <p:spPr>
          <a:xfrm>
            <a:off x="11248152" y="6354128"/>
            <a:ext cx="334249" cy="36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58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9C9C17-5266-4871-98DF-2B41C83EF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2" name="Google Shape;84;p1">
            <a:extLst>
              <a:ext uri="{FF2B5EF4-FFF2-40B4-BE49-F238E27FC236}">
                <a16:creationId xmlns:a16="http://schemas.microsoft.com/office/drawing/2014/main" id="{409A5751-F947-4338-848B-FB93C35580E6}"/>
              </a:ext>
            </a:extLst>
          </p:cNvPr>
          <p:cNvSpPr txBox="1">
            <a:spLocks/>
          </p:cNvSpPr>
          <p:nvPr/>
        </p:nvSpPr>
        <p:spPr>
          <a:xfrm>
            <a:off x="520914" y="1961806"/>
            <a:ext cx="5830189" cy="273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s-MX" sz="40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LOS 5 PILARES PARA MAXIMIZAR TUS GANANCIAS 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C1E6263D-2E12-48C1-9115-F0C51D2BD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914" y="679396"/>
            <a:ext cx="2639513" cy="1567555"/>
          </a:xfrm>
          <a:prstGeom prst="rect">
            <a:avLst/>
          </a:prstGeom>
        </p:spPr>
      </p:pic>
      <p:pic>
        <p:nvPicPr>
          <p:cNvPr id="6" name="Google Shape;91;p1">
            <a:extLst>
              <a:ext uri="{FF2B5EF4-FFF2-40B4-BE49-F238E27FC236}">
                <a16:creationId xmlns:a16="http://schemas.microsoft.com/office/drawing/2014/main" id="{83C31376-AFA1-4E40-83F9-A0813307BD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122" y="5599375"/>
            <a:ext cx="6132872" cy="10668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21314100-86D3-435F-83D6-EDC405256A4E}"/>
              </a:ext>
            </a:extLst>
          </p:cNvPr>
          <p:cNvSpPr txBox="1">
            <a:spLocks/>
          </p:cNvSpPr>
          <p:nvPr/>
        </p:nvSpPr>
        <p:spPr>
          <a:xfrm>
            <a:off x="550732" y="5418990"/>
            <a:ext cx="6311981" cy="612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3600" b="1" dirty="0">
                <a:solidFill>
                  <a:schemeClr val="bg1"/>
                </a:solidFill>
                <a:latin typeface="Raleway-Bold"/>
              </a:rPr>
              <a:t>SEMANA 9</a:t>
            </a:r>
            <a:endParaRPr lang="es-MX" sz="3600" dirty="0">
              <a:solidFill>
                <a:schemeClr val="bg1"/>
              </a:solidFill>
              <a:latin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>
            <a:extLst>
              <a:ext uri="{FF2B5EF4-FFF2-40B4-BE49-F238E27FC236}">
                <a16:creationId xmlns:a16="http://schemas.microsoft.com/office/drawing/2014/main" id="{47113EB3-35F6-413C-939A-7180D6C15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556591" y="365125"/>
            <a:ext cx="1079720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MX" sz="4000" b="1" dirty="0">
                <a:solidFill>
                  <a:srgbClr val="154844"/>
                </a:solidFill>
                <a:latin typeface="Metropolis Extra Bold" panose="00000900000000000000" pitchFamily="50" charset="0"/>
                <a:ea typeface="Arial"/>
                <a:cs typeface="Arial"/>
                <a:sym typeface="Arial"/>
              </a:rPr>
              <a:t>LÍNEA DE TIEMPO DEL NUEVO MIEMBRO</a:t>
            </a:r>
            <a:endParaRPr sz="60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59" name="Google Shape;159;p9"/>
          <p:cNvSpPr/>
          <p:nvPr/>
        </p:nvSpPr>
        <p:spPr>
          <a:xfrm>
            <a:off x="247357" y="1955410"/>
            <a:ext cx="2124221" cy="1477107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0" i="0" u="none" strike="noStrike" cap="none">
                <a:solidFill>
                  <a:schemeClr val="lt1"/>
                </a:solidFill>
                <a:latin typeface="Raleway" panose="020B0003030101060003" pitchFamily="34" charset="0"/>
                <a:sym typeface="Arial"/>
              </a:rPr>
              <a:t>Inscripción</a:t>
            </a:r>
            <a:endParaRPr>
              <a:latin typeface="Raleway" panose="020B0003030101060003" pitchFamily="34" charset="0"/>
            </a:endParaRPr>
          </a:p>
        </p:txBody>
      </p:sp>
      <p:sp>
        <p:nvSpPr>
          <p:cNvPr id="160" name="Google Shape;160;p9"/>
          <p:cNvSpPr/>
          <p:nvPr/>
        </p:nvSpPr>
        <p:spPr>
          <a:xfrm>
            <a:off x="2606626" y="1955410"/>
            <a:ext cx="2124221" cy="1477107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0" i="0" u="none" strike="noStrike" cap="none">
                <a:solidFill>
                  <a:schemeClr val="lt1"/>
                </a:solidFill>
                <a:latin typeface="Raleway" panose="020B0003030101060003" pitchFamily="34" charset="0"/>
                <a:sym typeface="Arial"/>
              </a:rPr>
              <a:t>Colocar al nuevo miembro</a:t>
            </a:r>
            <a:endParaRPr>
              <a:latin typeface="Raleway" panose="020B0003030101060003" pitchFamily="34" charset="0"/>
            </a:endParaRPr>
          </a:p>
        </p:txBody>
      </p:sp>
      <p:sp>
        <p:nvSpPr>
          <p:cNvPr id="161" name="Google Shape;161;p9"/>
          <p:cNvSpPr/>
          <p:nvPr/>
        </p:nvSpPr>
        <p:spPr>
          <a:xfrm>
            <a:off x="8880086" y="4186964"/>
            <a:ext cx="2124221" cy="1477107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0" i="0" u="none" strike="noStrike" cap="none">
                <a:solidFill>
                  <a:schemeClr val="lt1"/>
                </a:solidFill>
                <a:latin typeface="Raleway" panose="020B0003030101060003" pitchFamily="34" charset="0"/>
                <a:sym typeface="Arial"/>
              </a:rPr>
              <a:t>Invitación al negocio</a:t>
            </a:r>
            <a:endParaRPr>
              <a:latin typeface="Raleway" panose="020B0003030101060003" pitchFamily="34" charset="0"/>
            </a:endParaRPr>
          </a:p>
        </p:txBody>
      </p:sp>
      <p:sp>
        <p:nvSpPr>
          <p:cNvPr id="162" name="Google Shape;162;p9"/>
          <p:cNvSpPr/>
          <p:nvPr/>
        </p:nvSpPr>
        <p:spPr>
          <a:xfrm>
            <a:off x="6260266" y="4210409"/>
            <a:ext cx="2124221" cy="1477107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0" i="0" u="none" strike="noStrike" cap="none">
                <a:solidFill>
                  <a:schemeClr val="lt1"/>
                </a:solidFill>
                <a:latin typeface="Raleway" panose="020B0003030101060003" pitchFamily="34" charset="0"/>
                <a:sym typeface="Arial"/>
              </a:rPr>
              <a:t>Correo post consulta</a:t>
            </a:r>
            <a:endParaRPr>
              <a:latin typeface="Raleway" panose="020B0003030101060003" pitchFamily="34" charset="0"/>
            </a:endParaRPr>
          </a:p>
        </p:txBody>
      </p:sp>
      <p:sp>
        <p:nvSpPr>
          <p:cNvPr id="163" name="Google Shape;163;p9"/>
          <p:cNvSpPr/>
          <p:nvPr/>
        </p:nvSpPr>
        <p:spPr>
          <a:xfrm>
            <a:off x="3601327" y="4186962"/>
            <a:ext cx="2124221" cy="1477107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0" i="0" u="none" strike="noStrike" cap="none">
                <a:solidFill>
                  <a:schemeClr val="lt1"/>
                </a:solidFill>
                <a:latin typeface="Raleway" panose="020B0003030101060003" pitchFamily="34" charset="0"/>
                <a:sym typeface="Arial"/>
              </a:rPr>
              <a:t>Open box</a:t>
            </a:r>
            <a:endParaRPr>
              <a:latin typeface="Raleway" panose="020B0003030101060003" pitchFamily="34" charset="0"/>
            </a:endParaRPr>
          </a:p>
        </p:txBody>
      </p:sp>
      <p:sp>
        <p:nvSpPr>
          <p:cNvPr id="164" name="Google Shape;164;p9"/>
          <p:cNvSpPr/>
          <p:nvPr/>
        </p:nvSpPr>
        <p:spPr>
          <a:xfrm>
            <a:off x="1055953" y="4182899"/>
            <a:ext cx="2124221" cy="1477107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0" i="0" u="none" strike="noStrike" cap="none">
                <a:solidFill>
                  <a:schemeClr val="lt1"/>
                </a:solidFill>
                <a:latin typeface="Raleway" panose="020B0003030101060003" pitchFamily="34" charset="0"/>
                <a:sym typeface="Arial"/>
              </a:rPr>
              <a:t>Correo de bienvenida</a:t>
            </a:r>
            <a:endParaRPr>
              <a:latin typeface="Raleway" panose="020B0003030101060003" pitchFamily="34" charset="0"/>
            </a:endParaRPr>
          </a:p>
        </p:txBody>
      </p:sp>
      <p:sp>
        <p:nvSpPr>
          <p:cNvPr id="165" name="Google Shape;165;p9"/>
          <p:cNvSpPr/>
          <p:nvPr/>
        </p:nvSpPr>
        <p:spPr>
          <a:xfrm>
            <a:off x="4965895" y="1951893"/>
            <a:ext cx="2124221" cy="1477107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lt1"/>
                </a:solidFill>
                <a:latin typeface="Raleway" panose="020B0003030101060003" pitchFamily="34" charset="0"/>
                <a:sym typeface="Arial"/>
              </a:rPr>
              <a:t>Consulta de bienestar personalizada</a:t>
            </a:r>
            <a:endParaRPr sz="1800" dirty="0">
              <a:latin typeface="Raleway" panose="020B0003030101060003" pitchFamily="34" charset="0"/>
            </a:endParaRPr>
          </a:p>
        </p:txBody>
      </p:sp>
      <p:sp>
        <p:nvSpPr>
          <p:cNvPr id="166" name="Google Shape;166;p9"/>
          <p:cNvSpPr/>
          <p:nvPr/>
        </p:nvSpPr>
        <p:spPr>
          <a:xfrm>
            <a:off x="7325164" y="1951893"/>
            <a:ext cx="2124221" cy="1477107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2000" b="0" i="0" u="none" strike="noStrike" cap="none" dirty="0">
              <a:solidFill>
                <a:schemeClr val="lt1"/>
              </a:solidFill>
              <a:latin typeface="Raleway" panose="020B0003030101060003" pitchFamily="3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lt1"/>
                </a:solidFill>
                <a:latin typeface="Raleway" panose="020B0003030101060003" pitchFamily="34" charset="0"/>
                <a:sym typeface="Arial"/>
              </a:rPr>
              <a:t>Conéctalo a la comunidad educativa</a:t>
            </a:r>
            <a:endParaRPr sz="1800" dirty="0">
              <a:latin typeface="Raleway" panose="020B0003030101060003" pitchFamily="34" charset="0"/>
            </a:endParaRPr>
          </a:p>
        </p:txBody>
      </p:sp>
      <p:sp>
        <p:nvSpPr>
          <p:cNvPr id="167" name="Google Shape;167;p9"/>
          <p:cNvSpPr/>
          <p:nvPr/>
        </p:nvSpPr>
        <p:spPr>
          <a:xfrm>
            <a:off x="9725464" y="1951893"/>
            <a:ext cx="2124221" cy="1477107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0" i="0" u="none" strike="noStrike" cap="none">
                <a:solidFill>
                  <a:schemeClr val="lt1"/>
                </a:solidFill>
                <a:latin typeface="Raleway" panose="020B0003030101060003" pitchFamily="34" charset="0"/>
                <a:sym typeface="Arial"/>
              </a:rPr>
              <a:t>Apoyo continuo</a:t>
            </a:r>
            <a:endParaRPr>
              <a:latin typeface="Raleway" panose="020B0003030101060003" pitchFamily="34" charset="0"/>
            </a:endParaRPr>
          </a:p>
        </p:txBody>
      </p:sp>
      <p:sp>
        <p:nvSpPr>
          <p:cNvPr id="168" name="Google Shape;168;p9"/>
          <p:cNvSpPr/>
          <p:nvPr/>
        </p:nvSpPr>
        <p:spPr>
          <a:xfrm>
            <a:off x="1966546" y="2039476"/>
            <a:ext cx="316523" cy="309489"/>
          </a:xfrm>
          <a:prstGeom prst="flowChartConnector">
            <a:avLst/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69" name="Google Shape;169;p9"/>
          <p:cNvSpPr/>
          <p:nvPr/>
        </p:nvSpPr>
        <p:spPr>
          <a:xfrm>
            <a:off x="10471051" y="4280408"/>
            <a:ext cx="316523" cy="309489"/>
          </a:xfrm>
          <a:prstGeom prst="flowChartConnector">
            <a:avLst/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70" name="Google Shape;170;p9"/>
          <p:cNvSpPr/>
          <p:nvPr/>
        </p:nvSpPr>
        <p:spPr>
          <a:xfrm>
            <a:off x="7902962" y="4305536"/>
            <a:ext cx="316523" cy="309489"/>
          </a:xfrm>
          <a:prstGeom prst="flowChartConnector">
            <a:avLst/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71" name="Google Shape;171;p9"/>
          <p:cNvSpPr/>
          <p:nvPr/>
        </p:nvSpPr>
        <p:spPr>
          <a:xfrm>
            <a:off x="11393658" y="2046191"/>
            <a:ext cx="316523" cy="309489"/>
          </a:xfrm>
          <a:prstGeom prst="flowChartConnector">
            <a:avLst/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9044353" y="2046191"/>
            <a:ext cx="316523" cy="309489"/>
          </a:xfrm>
          <a:prstGeom prst="flowChartConnector">
            <a:avLst/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6634089" y="2014868"/>
            <a:ext cx="316523" cy="309489"/>
          </a:xfrm>
          <a:prstGeom prst="flowChartConnector">
            <a:avLst/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74" name="Google Shape;174;p9"/>
          <p:cNvSpPr/>
          <p:nvPr/>
        </p:nvSpPr>
        <p:spPr>
          <a:xfrm>
            <a:off x="5251369" y="4280408"/>
            <a:ext cx="336937" cy="322703"/>
          </a:xfrm>
          <a:prstGeom prst="flowChartConnector">
            <a:avLst/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4300317" y="2028596"/>
            <a:ext cx="316523" cy="309489"/>
          </a:xfrm>
          <a:prstGeom prst="flowChartConnector">
            <a:avLst/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2703119" y="4293621"/>
            <a:ext cx="316523" cy="309489"/>
          </a:xfrm>
          <a:prstGeom prst="flowChartConnector">
            <a:avLst/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77" name="Google Shape;177;p9"/>
          <p:cNvSpPr/>
          <p:nvPr/>
        </p:nvSpPr>
        <p:spPr>
          <a:xfrm>
            <a:off x="342315" y="2039476"/>
            <a:ext cx="316523" cy="309489"/>
          </a:xfrm>
          <a:prstGeom prst="flowChartConnector">
            <a:avLst/>
          </a:prstGeom>
          <a:solidFill>
            <a:srgbClr val="D6E0DB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1</a:t>
            </a:r>
            <a:endParaRPr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9824816" y="2046191"/>
            <a:ext cx="316523" cy="309489"/>
          </a:xfrm>
          <a:prstGeom prst="flowChartConnector">
            <a:avLst/>
          </a:prstGeom>
          <a:solidFill>
            <a:srgbClr val="D6E0DB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9</a:t>
            </a:r>
            <a:endParaRPr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179" name="Google Shape;179;p9"/>
          <p:cNvSpPr/>
          <p:nvPr/>
        </p:nvSpPr>
        <p:spPr>
          <a:xfrm>
            <a:off x="7432430" y="2047692"/>
            <a:ext cx="316523" cy="309489"/>
          </a:xfrm>
          <a:prstGeom prst="flowChartConnector">
            <a:avLst/>
          </a:prstGeom>
          <a:solidFill>
            <a:srgbClr val="D6E0DB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7</a:t>
            </a:r>
            <a:endParaRPr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9044352" y="4280409"/>
            <a:ext cx="316523" cy="309489"/>
          </a:xfrm>
          <a:prstGeom prst="flowChartConnector">
            <a:avLst/>
          </a:prstGeom>
          <a:solidFill>
            <a:srgbClr val="D6E0DB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8</a:t>
            </a:r>
            <a:endParaRPr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6395274" y="4305536"/>
            <a:ext cx="316523" cy="309489"/>
          </a:xfrm>
          <a:prstGeom prst="flowChartConnector">
            <a:avLst/>
          </a:prstGeom>
          <a:solidFill>
            <a:srgbClr val="D6E0DB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6</a:t>
            </a:r>
            <a:endParaRPr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3743681" y="4280410"/>
            <a:ext cx="316523" cy="309489"/>
          </a:xfrm>
          <a:prstGeom prst="flowChartConnector">
            <a:avLst/>
          </a:prstGeom>
          <a:solidFill>
            <a:srgbClr val="D6E0DB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4</a:t>
            </a:r>
            <a:endParaRPr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183" name="Google Shape;183;p9"/>
          <p:cNvSpPr/>
          <p:nvPr/>
        </p:nvSpPr>
        <p:spPr>
          <a:xfrm>
            <a:off x="5062023" y="2032701"/>
            <a:ext cx="316523" cy="309489"/>
          </a:xfrm>
          <a:prstGeom prst="flowChartConnector">
            <a:avLst/>
          </a:prstGeom>
          <a:solidFill>
            <a:srgbClr val="D6E0DB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5</a:t>
            </a:r>
            <a:endParaRPr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184" name="Google Shape;184;p9"/>
          <p:cNvSpPr/>
          <p:nvPr/>
        </p:nvSpPr>
        <p:spPr>
          <a:xfrm>
            <a:off x="2686635" y="2040648"/>
            <a:ext cx="316523" cy="309489"/>
          </a:xfrm>
          <a:prstGeom prst="flowChartConnector">
            <a:avLst/>
          </a:prstGeom>
          <a:solidFill>
            <a:srgbClr val="D6E0DB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3</a:t>
            </a:r>
            <a:endParaRPr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1176259" y="4293621"/>
            <a:ext cx="316523" cy="309489"/>
          </a:xfrm>
          <a:prstGeom prst="flowChartConnector">
            <a:avLst/>
          </a:prstGeom>
          <a:solidFill>
            <a:srgbClr val="D6E0DB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2</a:t>
            </a:r>
            <a:endParaRPr dirty="0"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186" name="Google Shape;186;p9"/>
          <p:cNvSpPr/>
          <p:nvPr/>
        </p:nvSpPr>
        <p:spPr>
          <a:xfrm>
            <a:off x="6439854" y="6102081"/>
            <a:ext cx="474785" cy="464234"/>
          </a:xfrm>
          <a:prstGeom prst="flowChartConnector">
            <a:avLst/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</a:t>
            </a:r>
            <a:endParaRPr sz="18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87" name="Google Shape;187;p9"/>
          <p:cNvSpPr/>
          <p:nvPr/>
        </p:nvSpPr>
        <p:spPr>
          <a:xfrm>
            <a:off x="3386094" y="6102081"/>
            <a:ext cx="474785" cy="464234"/>
          </a:xfrm>
          <a:prstGeom prst="flowChartConnector">
            <a:avLst/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0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</a:t>
            </a:r>
            <a:endParaRPr sz="20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3901942" y="6178143"/>
            <a:ext cx="1560077" cy="31211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0" i="0" u="none" strike="noStrike" cap="none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equipo</a:t>
            </a:r>
            <a:endParaRPr sz="2000" dirty="0">
              <a:latin typeface="Raleway" panose="020B0003030101060003" pitchFamily="34" charset="0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6984201" y="6180764"/>
            <a:ext cx="1895885" cy="31211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0" i="0" u="none" strike="noStrike" cap="none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individual</a:t>
            </a:r>
            <a:endParaRPr sz="2000">
              <a:latin typeface="Raleway" panose="020B0003030101060003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BD50142D-D873-41DD-A4FA-C19A8430C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4" name="Google Shape;194;p10"/>
          <p:cNvSpPr txBox="1">
            <a:spLocks noGrp="1"/>
          </p:cNvSpPr>
          <p:nvPr>
            <p:ph type="title"/>
          </p:nvPr>
        </p:nvSpPr>
        <p:spPr>
          <a:xfrm>
            <a:off x="755498" y="470797"/>
            <a:ext cx="108005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s-MX" sz="3600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LÍNEA DE TIEMPO DEL NUEVO DISTRIBUIDOR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95" name="Google Shape;195;p10"/>
          <p:cNvSpPr/>
          <p:nvPr/>
        </p:nvSpPr>
        <p:spPr>
          <a:xfrm>
            <a:off x="492957" y="2103478"/>
            <a:ext cx="2630658" cy="1426577"/>
          </a:xfrm>
          <a:prstGeom prst="wedgeRoundRectCallout">
            <a:avLst>
              <a:gd name="adj1" fmla="val -21903"/>
              <a:gd name="adj2" fmla="val 72704"/>
              <a:gd name="adj3" fmla="val 16667"/>
            </a:avLst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chemeClr val="bg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60" b="0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Clase de negocio o foro de chat de negocio</a:t>
            </a:r>
            <a:endParaRPr sz="166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3419623" y="2099644"/>
            <a:ext cx="2630658" cy="1426577"/>
          </a:xfrm>
          <a:prstGeom prst="wedgeRoundRectCallout">
            <a:avLst>
              <a:gd name="adj1" fmla="val -21903"/>
              <a:gd name="adj2" fmla="val 72704"/>
              <a:gd name="adj3" fmla="val 16667"/>
            </a:avLst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Formulario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filtro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97" name="Google Shape;197;p10"/>
          <p:cNvSpPr/>
          <p:nvPr/>
        </p:nvSpPr>
        <p:spPr>
          <a:xfrm>
            <a:off x="6348047" y="2061024"/>
            <a:ext cx="2630658" cy="1426577"/>
          </a:xfrm>
          <a:prstGeom prst="wedgeRoundRectCallout">
            <a:avLst>
              <a:gd name="adj1" fmla="val -21903"/>
              <a:gd name="adj2" fmla="val 72704"/>
              <a:gd name="adj3" fmla="val 16667"/>
            </a:avLst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chemeClr val="bg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Correo post 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“llamada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MX" sz="1800" b="0" i="0" u="none" strike="noStrike" cap="none" dirty="0" err="1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pre</a:t>
            </a:r>
            <a:r>
              <a:rPr lang="es-MX" sz="1800" dirty="0" err="1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-</a:t>
            </a:r>
            <a:r>
              <a:rPr lang="es-MX" sz="1800" b="0" i="0" u="none" strike="noStrike" cap="none" dirty="0" err="1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inducción</a:t>
            </a:r>
            <a:r>
              <a:rPr lang="es-MX" sz="1800" b="0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”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98" name="Google Shape;198;p10"/>
          <p:cNvSpPr/>
          <p:nvPr/>
        </p:nvSpPr>
        <p:spPr>
          <a:xfrm>
            <a:off x="9272955" y="2031759"/>
            <a:ext cx="2630658" cy="1426577"/>
          </a:xfrm>
          <a:prstGeom prst="wedgeRoundRectCallout">
            <a:avLst>
              <a:gd name="adj1" fmla="val -21903"/>
              <a:gd name="adj2" fmla="val 72704"/>
              <a:gd name="adj3" fmla="val 16667"/>
            </a:avLst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chemeClr val="bg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Entrenamiento 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ITN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8570742" y="4090747"/>
            <a:ext cx="2630658" cy="1426577"/>
          </a:xfrm>
          <a:prstGeom prst="wedgeRoundRectCallout">
            <a:avLst>
              <a:gd name="adj1" fmla="val -21903"/>
              <a:gd name="adj2" fmla="val 72704"/>
              <a:gd name="adj3" fmla="val 16667"/>
            </a:avLst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chemeClr val="bg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Clase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introducción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 err="1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pre</a:t>
            </a:r>
            <a:r>
              <a:rPr lang="es-MX" sz="1800" dirty="0" err="1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-</a:t>
            </a:r>
            <a:r>
              <a:rPr lang="es-MX" sz="1800" b="0" i="0" u="none" strike="noStrike" cap="none" dirty="0" err="1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grabada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5168999" y="4090746"/>
            <a:ext cx="2630658" cy="1426577"/>
          </a:xfrm>
          <a:prstGeom prst="wedgeRoundRectCallout">
            <a:avLst>
              <a:gd name="adj1" fmla="val -21903"/>
              <a:gd name="adj2" fmla="val 72704"/>
              <a:gd name="adj3" fmla="val 16667"/>
            </a:avLst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chemeClr val="bg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Llamada 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 err="1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pre</a:t>
            </a:r>
            <a:r>
              <a:rPr lang="es-MX" sz="1800" dirty="0" err="1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-</a:t>
            </a:r>
            <a:r>
              <a:rPr lang="es-MX" sz="1800" b="0" i="0" u="none" strike="noStrike" cap="none" dirty="0" err="1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inducción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01" name="Google Shape;201;p10"/>
          <p:cNvSpPr/>
          <p:nvPr/>
        </p:nvSpPr>
        <p:spPr>
          <a:xfrm>
            <a:off x="1767257" y="4090746"/>
            <a:ext cx="2630658" cy="1426577"/>
          </a:xfrm>
          <a:prstGeom prst="wedgeRoundRectCallout">
            <a:avLst>
              <a:gd name="adj1" fmla="val -21903"/>
              <a:gd name="adj2" fmla="val 72704"/>
              <a:gd name="adj3" fmla="val 16667"/>
            </a:avLst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chemeClr val="bg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Clase plan de compensación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02" name="Google Shape;202;p10"/>
          <p:cNvSpPr/>
          <p:nvPr/>
        </p:nvSpPr>
        <p:spPr>
          <a:xfrm>
            <a:off x="643888" y="2165393"/>
            <a:ext cx="432011" cy="408125"/>
          </a:xfrm>
          <a:prstGeom prst="flowChartConnector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1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03" name="Google Shape;203;p10"/>
          <p:cNvSpPr/>
          <p:nvPr/>
        </p:nvSpPr>
        <p:spPr>
          <a:xfrm>
            <a:off x="3556617" y="2155425"/>
            <a:ext cx="432011" cy="410928"/>
          </a:xfrm>
          <a:prstGeom prst="flowChartConnector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3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04" name="Google Shape;204;p10"/>
          <p:cNvSpPr/>
          <p:nvPr/>
        </p:nvSpPr>
        <p:spPr>
          <a:xfrm>
            <a:off x="6493045" y="2118501"/>
            <a:ext cx="432011" cy="410928"/>
          </a:xfrm>
          <a:prstGeom prst="flowChartConnector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5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05" name="Google Shape;205;p10"/>
          <p:cNvSpPr/>
          <p:nvPr/>
        </p:nvSpPr>
        <p:spPr>
          <a:xfrm>
            <a:off x="8784393" y="4161711"/>
            <a:ext cx="432011" cy="410928"/>
          </a:xfrm>
          <a:prstGeom prst="flowChartConnector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6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06" name="Google Shape;206;p10"/>
          <p:cNvSpPr/>
          <p:nvPr/>
        </p:nvSpPr>
        <p:spPr>
          <a:xfrm>
            <a:off x="5392615" y="4161712"/>
            <a:ext cx="432011" cy="410928"/>
          </a:xfrm>
          <a:prstGeom prst="flowChartConnector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4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07" name="Google Shape;207;p10"/>
          <p:cNvSpPr/>
          <p:nvPr/>
        </p:nvSpPr>
        <p:spPr>
          <a:xfrm>
            <a:off x="1988233" y="4161712"/>
            <a:ext cx="432011" cy="410928"/>
          </a:xfrm>
          <a:prstGeom prst="flowChartConnector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2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08" name="Google Shape;208;p10"/>
          <p:cNvSpPr/>
          <p:nvPr/>
        </p:nvSpPr>
        <p:spPr>
          <a:xfrm>
            <a:off x="9444289" y="2118500"/>
            <a:ext cx="432011" cy="410928"/>
          </a:xfrm>
          <a:prstGeom prst="flowChartConnector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7</a:t>
            </a:r>
            <a:endParaRPr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09" name="Google Shape;209;p10"/>
          <p:cNvSpPr/>
          <p:nvPr/>
        </p:nvSpPr>
        <p:spPr>
          <a:xfrm>
            <a:off x="3833943" y="4159728"/>
            <a:ext cx="432011" cy="410928"/>
          </a:xfrm>
          <a:prstGeom prst="flowChartConnector">
            <a:avLst/>
          </a:prstGeom>
          <a:solidFill>
            <a:srgbClr val="D6E0D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</a:t>
            </a:r>
            <a:endParaRPr dirty="0"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210" name="Google Shape;210;p10"/>
          <p:cNvSpPr/>
          <p:nvPr/>
        </p:nvSpPr>
        <p:spPr>
          <a:xfrm>
            <a:off x="11361709" y="2118498"/>
            <a:ext cx="432011" cy="410928"/>
          </a:xfrm>
          <a:prstGeom prst="flowChartConnector">
            <a:avLst/>
          </a:prstGeom>
          <a:solidFill>
            <a:srgbClr val="D6E0D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</a:t>
            </a:r>
            <a:endParaRPr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211" name="Google Shape;211;p10"/>
          <p:cNvSpPr/>
          <p:nvPr/>
        </p:nvSpPr>
        <p:spPr>
          <a:xfrm>
            <a:off x="8435043" y="2121991"/>
            <a:ext cx="432011" cy="410928"/>
          </a:xfrm>
          <a:prstGeom prst="flowChartConnector">
            <a:avLst/>
          </a:prstGeom>
          <a:solidFill>
            <a:srgbClr val="D6E0D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</a:t>
            </a:r>
            <a:endParaRPr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212" name="Google Shape;212;p10"/>
          <p:cNvSpPr/>
          <p:nvPr/>
        </p:nvSpPr>
        <p:spPr>
          <a:xfrm>
            <a:off x="2554538" y="2162590"/>
            <a:ext cx="432011" cy="410928"/>
          </a:xfrm>
          <a:prstGeom prst="flowChartConnector">
            <a:avLst/>
          </a:prstGeom>
          <a:solidFill>
            <a:srgbClr val="D6E0D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</a:t>
            </a:r>
            <a:endParaRPr dirty="0"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213" name="Google Shape;213;p10"/>
          <p:cNvSpPr/>
          <p:nvPr/>
        </p:nvSpPr>
        <p:spPr>
          <a:xfrm>
            <a:off x="5498615" y="2167894"/>
            <a:ext cx="432011" cy="410928"/>
          </a:xfrm>
          <a:prstGeom prst="flowChartConnector">
            <a:avLst/>
          </a:prstGeom>
          <a:solidFill>
            <a:srgbClr val="D6E0D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</a:t>
            </a:r>
            <a:endParaRPr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214" name="Google Shape;214;p10"/>
          <p:cNvSpPr/>
          <p:nvPr/>
        </p:nvSpPr>
        <p:spPr>
          <a:xfrm>
            <a:off x="10588284" y="4159728"/>
            <a:ext cx="432011" cy="410928"/>
          </a:xfrm>
          <a:prstGeom prst="flowChartConnector">
            <a:avLst/>
          </a:prstGeom>
          <a:solidFill>
            <a:srgbClr val="D6E0D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</a:t>
            </a:r>
            <a:endParaRPr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215" name="Google Shape;215;p10"/>
          <p:cNvSpPr/>
          <p:nvPr/>
        </p:nvSpPr>
        <p:spPr>
          <a:xfrm>
            <a:off x="7232511" y="4151041"/>
            <a:ext cx="432011" cy="410928"/>
          </a:xfrm>
          <a:prstGeom prst="flowChartConnector">
            <a:avLst/>
          </a:prstGeom>
          <a:solidFill>
            <a:srgbClr val="D6E0D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</a:t>
            </a:r>
            <a:endParaRPr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29" name="Google Shape;186;p9">
            <a:extLst>
              <a:ext uri="{FF2B5EF4-FFF2-40B4-BE49-F238E27FC236}">
                <a16:creationId xmlns:a16="http://schemas.microsoft.com/office/drawing/2014/main" id="{E8E26799-8F2D-465D-A622-8AC508969CD0}"/>
              </a:ext>
            </a:extLst>
          </p:cNvPr>
          <p:cNvSpPr/>
          <p:nvPr/>
        </p:nvSpPr>
        <p:spPr>
          <a:xfrm>
            <a:off x="6439854" y="6102081"/>
            <a:ext cx="474785" cy="464234"/>
          </a:xfrm>
          <a:prstGeom prst="flowChartConnector">
            <a:avLst/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0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</a:t>
            </a:r>
            <a:endParaRPr sz="18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30" name="Google Shape;187;p9">
            <a:extLst>
              <a:ext uri="{FF2B5EF4-FFF2-40B4-BE49-F238E27FC236}">
                <a16:creationId xmlns:a16="http://schemas.microsoft.com/office/drawing/2014/main" id="{9419D3D0-9305-4F84-B0F4-50149D20637D}"/>
              </a:ext>
            </a:extLst>
          </p:cNvPr>
          <p:cNvSpPr/>
          <p:nvPr/>
        </p:nvSpPr>
        <p:spPr>
          <a:xfrm>
            <a:off x="3386094" y="6102081"/>
            <a:ext cx="474785" cy="464234"/>
          </a:xfrm>
          <a:prstGeom prst="flowChartConnector">
            <a:avLst/>
          </a:prstGeom>
          <a:solidFill>
            <a:srgbClr val="154844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0" i="0" u="none" strike="noStrike" cap="none" dirty="0">
                <a:solidFill>
                  <a:schemeClr val="bg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</a:t>
            </a:r>
            <a:endParaRPr sz="20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31" name="Google Shape;188;p9">
            <a:extLst>
              <a:ext uri="{FF2B5EF4-FFF2-40B4-BE49-F238E27FC236}">
                <a16:creationId xmlns:a16="http://schemas.microsoft.com/office/drawing/2014/main" id="{64CBE4E5-64AC-4730-82B2-5DB2A2E72073}"/>
              </a:ext>
            </a:extLst>
          </p:cNvPr>
          <p:cNvSpPr/>
          <p:nvPr/>
        </p:nvSpPr>
        <p:spPr>
          <a:xfrm>
            <a:off x="3901942" y="6178143"/>
            <a:ext cx="1560077" cy="31211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0" i="0" u="none" strike="noStrike" cap="none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equipo</a:t>
            </a:r>
            <a:endParaRPr sz="2000" dirty="0">
              <a:latin typeface="Raleway" panose="020B0003030101060003" pitchFamily="34" charset="0"/>
            </a:endParaRPr>
          </a:p>
        </p:txBody>
      </p:sp>
      <p:sp>
        <p:nvSpPr>
          <p:cNvPr id="32" name="Google Shape;189;p9">
            <a:extLst>
              <a:ext uri="{FF2B5EF4-FFF2-40B4-BE49-F238E27FC236}">
                <a16:creationId xmlns:a16="http://schemas.microsoft.com/office/drawing/2014/main" id="{ADCE0DD0-3DE8-40BF-80D2-6535D28E5069}"/>
              </a:ext>
            </a:extLst>
          </p:cNvPr>
          <p:cNvSpPr/>
          <p:nvPr/>
        </p:nvSpPr>
        <p:spPr>
          <a:xfrm>
            <a:off x="6984201" y="6180764"/>
            <a:ext cx="1895885" cy="31211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0" i="0" u="none" strike="noStrike" cap="none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individual</a:t>
            </a:r>
            <a:endParaRPr sz="2000">
              <a:latin typeface="Raleway" panose="020B0003030101060003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ECFA2B-4E57-4E63-BB4D-DE5994B6B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6" name="Google Shape;100;p2">
            <a:extLst>
              <a:ext uri="{FF2B5EF4-FFF2-40B4-BE49-F238E27FC236}">
                <a16:creationId xmlns:a16="http://schemas.microsoft.com/office/drawing/2014/main" id="{E4B7AF0D-D01C-418A-A817-72F838F8A478}"/>
              </a:ext>
            </a:extLst>
          </p:cNvPr>
          <p:cNvSpPr txBox="1">
            <a:spLocks/>
          </p:cNvSpPr>
          <p:nvPr/>
        </p:nvSpPr>
        <p:spPr>
          <a:xfrm>
            <a:off x="579784" y="2029689"/>
            <a:ext cx="4350026" cy="4540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00000"/>
              </a:lnSpc>
              <a:buSzPts val="4000"/>
              <a:buNone/>
            </a:pPr>
            <a:r>
              <a:rPr lang="es-MX" sz="4000" dirty="0">
                <a:solidFill>
                  <a:srgbClr val="154844"/>
                </a:solidFill>
                <a:latin typeface="Metropolis Extra Bold" panose="00000900000000000000" pitchFamily="50" charset="0"/>
                <a:ea typeface="Arial"/>
                <a:cs typeface="Arial"/>
                <a:sym typeface="Arial"/>
              </a:rPr>
              <a:t>Entender la nomenclatura, el plan de compensación y las colocaciones básicas.</a:t>
            </a:r>
            <a:endParaRPr lang="es-MX" sz="40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  <a:p>
            <a:pPr marL="0" indent="0">
              <a:lnSpc>
                <a:spcPct val="100000"/>
              </a:lnSpc>
              <a:buSzPts val="6000"/>
              <a:buFont typeface="Arial"/>
              <a:buNone/>
            </a:pPr>
            <a:endParaRPr lang="es-MX" sz="4000" dirty="0">
              <a:solidFill>
                <a:srgbClr val="154844"/>
              </a:solidFill>
              <a:latin typeface="Metropolis Extra Bold" panose="00000900000000000000" pitchFamily="50" charset="0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SzPts val="6000"/>
              <a:buFont typeface="Arial"/>
              <a:buNone/>
            </a:pPr>
            <a:endParaRPr lang="es-MX" sz="4000" dirty="0">
              <a:solidFill>
                <a:srgbClr val="154844"/>
              </a:solidFill>
              <a:latin typeface="Metropolis Extra Bold" panose="00000900000000000000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3;p2">
            <a:extLst>
              <a:ext uri="{FF2B5EF4-FFF2-40B4-BE49-F238E27FC236}">
                <a16:creationId xmlns:a16="http://schemas.microsoft.com/office/drawing/2014/main" id="{06ABA274-3CD3-4BE5-8E36-162E499A8D50}"/>
              </a:ext>
            </a:extLst>
          </p:cNvPr>
          <p:cNvSpPr/>
          <p:nvPr/>
        </p:nvSpPr>
        <p:spPr>
          <a:xfrm>
            <a:off x="662784" y="1078437"/>
            <a:ext cx="917538" cy="919325"/>
          </a:xfrm>
          <a:prstGeom prst="ellipse">
            <a:avLst/>
          </a:prstGeom>
          <a:solidFill>
            <a:srgbClr val="15484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b="0" i="0" u="none" strike="noStrike" cap="none" dirty="0">
                <a:solidFill>
                  <a:srgbClr val="91AC9D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3</a:t>
            </a:r>
            <a:endParaRPr sz="1200" dirty="0">
              <a:solidFill>
                <a:srgbClr val="91AC9D"/>
              </a:solidFill>
              <a:latin typeface="Metropolis Extra Bold" panose="00000900000000000000" pitchFamily="50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F5B8E7-956D-4294-8FC6-E788AA19C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230" name="Google Shape;230;p12"/>
          <p:cNvSpPr txBox="1">
            <a:spLocks noGrp="1"/>
          </p:cNvSpPr>
          <p:nvPr>
            <p:ph type="body" idx="1"/>
          </p:nvPr>
        </p:nvSpPr>
        <p:spPr>
          <a:xfrm>
            <a:off x="934278" y="1391478"/>
            <a:ext cx="5883965" cy="263387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s-MX">
                <a:solidFill>
                  <a:schemeClr val="tx1"/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Las comisiones de los próximos bonos, se calculan con base en los PVs y se pagan en la moneda local (si es mercado abierto) o en dólares (si es mercado cerrado)</a:t>
            </a:r>
            <a:endParaRPr sz="2400" dirty="0">
              <a:solidFill>
                <a:schemeClr val="tx1"/>
              </a:solidFill>
              <a:latin typeface="Raleway" panose="020B0003030101060003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61FA8611-7C8F-4758-8813-110A4CA329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093" b="21304"/>
          <a:stretch/>
        </p:blipFill>
        <p:spPr>
          <a:xfrm>
            <a:off x="0" y="5963478"/>
            <a:ext cx="3365885" cy="89452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6D93A0CA-501E-4D0C-8A3D-91E458E7C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5" name="Google Shape;23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Bono de </a:t>
            </a:r>
            <a:r>
              <a:rPr lang="es-MX" b="1" i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inicio rápido</a:t>
            </a:r>
            <a:endParaRPr b="1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36" name="Google Shape;23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66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2400" dirty="0">
                <a:latin typeface="Raleway" panose="020B0003030101060003" pitchFamily="34" charset="0"/>
              </a:rPr>
              <a:t>Porcentaje de los PV comprados por el nuevo miembro durante sus primeros 60 días continuos del inscrito.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s-MX" sz="2400"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2400" dirty="0">
                <a:latin typeface="Raleway" panose="020B0003030101060003" pitchFamily="34" charset="0"/>
              </a:rPr>
              <a:t>                                                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s-MX" sz="2400"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2400" dirty="0">
                <a:latin typeface="Raleway" panose="020B0003030101060003" pitchFamily="34" charset="0"/>
              </a:rPr>
              <a:t>    </a:t>
            </a:r>
          </a:p>
          <a:p>
            <a:pPr marL="0" lvl="0" indent="0">
              <a:buSzPts val="2800"/>
              <a:buNone/>
            </a:pPr>
            <a:r>
              <a:rPr lang="es-MX" sz="2400" dirty="0">
                <a:latin typeface="Raleway" panose="020B0003030101060003" pitchFamily="34" charset="0"/>
              </a:rPr>
              <a:t>           A                               B                               C                               D</a:t>
            </a:r>
          </a:p>
        </p:txBody>
      </p:sp>
      <p:cxnSp>
        <p:nvCxnSpPr>
          <p:cNvPr id="244" name="Google Shape;244;p13"/>
          <p:cNvCxnSpPr>
            <a:cxnSpLocks/>
          </p:cNvCxnSpPr>
          <p:nvPr/>
        </p:nvCxnSpPr>
        <p:spPr>
          <a:xfrm>
            <a:off x="2157377" y="5534008"/>
            <a:ext cx="2106510" cy="0"/>
          </a:xfrm>
          <a:prstGeom prst="straightConnector1">
            <a:avLst/>
          </a:prstGeom>
          <a:noFill/>
          <a:ln w="38100" cap="flat" cmpd="sng">
            <a:solidFill>
              <a:srgbClr val="91AC9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" name="Gráfico 1">
            <a:extLst>
              <a:ext uri="{FF2B5EF4-FFF2-40B4-BE49-F238E27FC236}">
                <a16:creationId xmlns:a16="http://schemas.microsoft.com/office/drawing/2014/main" id="{E36F84F6-849D-46D3-BD51-17C886584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6599" y="3007193"/>
            <a:ext cx="669457" cy="1748026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A4A4FA5F-644A-4089-9431-F6E81E167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04737" y="2972922"/>
            <a:ext cx="901345" cy="1311046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DCFD219E-6C0E-498A-B43A-BF6C76D036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18950" y="2972922"/>
            <a:ext cx="901345" cy="1311046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C2CFA19A-C7D3-4DE6-9A24-F25FFE5951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06209" y="2977369"/>
            <a:ext cx="901345" cy="1311046"/>
          </a:xfrm>
          <a:prstGeom prst="rect">
            <a:avLst/>
          </a:prstGeom>
        </p:spPr>
      </p:pic>
      <p:sp>
        <p:nvSpPr>
          <p:cNvPr id="20" name="Google Shape;188;p9">
            <a:extLst>
              <a:ext uri="{FF2B5EF4-FFF2-40B4-BE49-F238E27FC236}">
                <a16:creationId xmlns:a16="http://schemas.microsoft.com/office/drawing/2014/main" id="{834D84AA-4D58-45C9-BB8C-A3AA5A1F38EF}"/>
              </a:ext>
            </a:extLst>
          </p:cNvPr>
          <p:cNvSpPr/>
          <p:nvPr/>
        </p:nvSpPr>
        <p:spPr>
          <a:xfrm>
            <a:off x="3089227" y="4112714"/>
            <a:ext cx="2795637" cy="1252322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i="0" u="none" strike="noStrike" cap="none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Nivel de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rgbClr val="154844"/>
                </a:solidFill>
                <a:latin typeface="Raleway" panose="020B0003030101060003" pitchFamily="34" charset="0"/>
                <a:cs typeface="Calibri"/>
                <a:sym typeface="Calibri"/>
              </a:rPr>
              <a:t>Enrolamiento 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rgbClr val="CDC8A9"/>
                </a:solidFill>
                <a:latin typeface="Raleway" panose="020B0003030101060003" pitchFamily="34" charset="0"/>
                <a:cs typeface="Calibri"/>
                <a:sym typeface="Calibri"/>
              </a:rPr>
              <a:t>20%</a:t>
            </a:r>
            <a:endParaRPr sz="1800" b="1" dirty="0">
              <a:solidFill>
                <a:srgbClr val="CDC8A9"/>
              </a:solidFill>
              <a:latin typeface="Raleway" panose="020B0003030101060003" pitchFamily="34" charset="0"/>
            </a:endParaRPr>
          </a:p>
        </p:txBody>
      </p:sp>
      <p:sp>
        <p:nvSpPr>
          <p:cNvPr id="21" name="Google Shape;188;p9">
            <a:extLst>
              <a:ext uri="{FF2B5EF4-FFF2-40B4-BE49-F238E27FC236}">
                <a16:creationId xmlns:a16="http://schemas.microsoft.com/office/drawing/2014/main" id="{10897672-E1AF-4FD8-B342-162E6E4CBBBF}"/>
              </a:ext>
            </a:extLst>
          </p:cNvPr>
          <p:cNvSpPr/>
          <p:nvPr/>
        </p:nvSpPr>
        <p:spPr>
          <a:xfrm>
            <a:off x="5699128" y="4108707"/>
            <a:ext cx="2795637" cy="1252322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i="0" u="none" strike="noStrike" cap="none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Nivel de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rgbClr val="154844"/>
                </a:solidFill>
                <a:latin typeface="Raleway" panose="020B0003030101060003" pitchFamily="34" charset="0"/>
                <a:cs typeface="Calibri"/>
                <a:sym typeface="Calibri"/>
              </a:rPr>
              <a:t>Enrolamiento 2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rgbClr val="C59E7A"/>
                </a:solidFill>
                <a:latin typeface="Raleway" panose="020B0003030101060003" pitchFamily="34" charset="0"/>
                <a:cs typeface="Calibri"/>
                <a:sym typeface="Calibri"/>
              </a:rPr>
              <a:t>10%</a:t>
            </a:r>
            <a:endParaRPr sz="1800" b="1" dirty="0">
              <a:solidFill>
                <a:srgbClr val="C59E7A"/>
              </a:solidFill>
              <a:latin typeface="Raleway" panose="020B0003030101060003" pitchFamily="34" charset="0"/>
            </a:endParaRPr>
          </a:p>
        </p:txBody>
      </p:sp>
      <p:sp>
        <p:nvSpPr>
          <p:cNvPr id="22" name="Google Shape;188;p9">
            <a:extLst>
              <a:ext uri="{FF2B5EF4-FFF2-40B4-BE49-F238E27FC236}">
                <a16:creationId xmlns:a16="http://schemas.microsoft.com/office/drawing/2014/main" id="{933955A3-13E3-4F31-B329-CB7AE2362F13}"/>
              </a:ext>
            </a:extLst>
          </p:cNvPr>
          <p:cNvSpPr/>
          <p:nvPr/>
        </p:nvSpPr>
        <p:spPr>
          <a:xfrm>
            <a:off x="8309096" y="4112714"/>
            <a:ext cx="2795637" cy="1252322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i="0" u="none" strike="noStrike" cap="none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Nivel de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rgbClr val="154844"/>
                </a:solidFill>
                <a:latin typeface="Raleway" panose="020B0003030101060003" pitchFamily="34" charset="0"/>
                <a:cs typeface="Calibri"/>
                <a:sym typeface="Calibri"/>
              </a:rPr>
              <a:t>Enrolamiento 3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rgbClr val="88946C"/>
                </a:solidFill>
                <a:latin typeface="Raleway" panose="020B0003030101060003" pitchFamily="34" charset="0"/>
                <a:cs typeface="Calibri"/>
                <a:sym typeface="Calibri"/>
              </a:rPr>
              <a:t>5%</a:t>
            </a:r>
            <a:endParaRPr sz="1800" b="1" dirty="0">
              <a:solidFill>
                <a:srgbClr val="88946C"/>
              </a:solidFill>
              <a:latin typeface="Raleway" panose="020B0003030101060003" pitchFamily="34" charset="0"/>
            </a:endParaRPr>
          </a:p>
        </p:txBody>
      </p:sp>
      <p:cxnSp>
        <p:nvCxnSpPr>
          <p:cNvPr id="24" name="Google Shape;244;p13">
            <a:extLst>
              <a:ext uri="{FF2B5EF4-FFF2-40B4-BE49-F238E27FC236}">
                <a16:creationId xmlns:a16="http://schemas.microsoft.com/office/drawing/2014/main" id="{48207D6C-72F8-4E5B-83FF-C77211D6FA97}"/>
              </a:ext>
            </a:extLst>
          </p:cNvPr>
          <p:cNvCxnSpPr>
            <a:cxnSpLocks/>
          </p:cNvCxnSpPr>
          <p:nvPr/>
        </p:nvCxnSpPr>
        <p:spPr>
          <a:xfrm>
            <a:off x="4787201" y="5535229"/>
            <a:ext cx="2106510" cy="0"/>
          </a:xfrm>
          <a:prstGeom prst="straightConnector1">
            <a:avLst/>
          </a:prstGeom>
          <a:noFill/>
          <a:ln w="38100" cap="flat" cmpd="sng">
            <a:solidFill>
              <a:srgbClr val="91AC9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" name="Google Shape;244;p13">
            <a:extLst>
              <a:ext uri="{FF2B5EF4-FFF2-40B4-BE49-F238E27FC236}">
                <a16:creationId xmlns:a16="http://schemas.microsoft.com/office/drawing/2014/main" id="{1F476C24-CE53-4F9C-8583-2D8DB0F2A6B1}"/>
              </a:ext>
            </a:extLst>
          </p:cNvPr>
          <p:cNvCxnSpPr>
            <a:cxnSpLocks/>
          </p:cNvCxnSpPr>
          <p:nvPr/>
        </p:nvCxnSpPr>
        <p:spPr>
          <a:xfrm>
            <a:off x="7362028" y="5534008"/>
            <a:ext cx="2106510" cy="0"/>
          </a:xfrm>
          <a:prstGeom prst="straightConnector1">
            <a:avLst/>
          </a:prstGeom>
          <a:noFill/>
          <a:ln w="38100" cap="flat" cmpd="sng">
            <a:solidFill>
              <a:srgbClr val="91AC9D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BF60344-39D7-4A6C-826F-62CA78ABB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2" name="Google Shape;25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Bono del </a:t>
            </a:r>
            <a:r>
              <a:rPr lang="es-MX" b="1" i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Poder 3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53" name="Google Shape;25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757530" cy="352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2400" b="1" dirty="0">
                <a:solidFill>
                  <a:srgbClr val="91AC9D"/>
                </a:solidFill>
                <a:latin typeface="Raleway" panose="020B0003030101060003" pitchFamily="34" charset="0"/>
              </a:rPr>
              <a:t>CONDICIONES</a:t>
            </a:r>
            <a:endParaRPr sz="2400" dirty="0">
              <a:solidFill>
                <a:srgbClr val="91AC9D"/>
              </a:solidFill>
              <a:latin typeface="Raleway" panose="020B0003030101060003" pitchFamily="34" charset="0"/>
            </a:endParaRPr>
          </a:p>
          <a:p>
            <a:pPr marL="514350" lvl="0" indent="-5143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MX" sz="2400" dirty="0">
                <a:latin typeface="Raleway" panose="020B0003030101060003" pitchFamily="34" charset="0"/>
              </a:rPr>
              <a:t>Los miembros calificantes deben realizar compras mensuales de +100 PV en el LRP.</a:t>
            </a:r>
          </a:p>
          <a:p>
            <a:pPr marL="514350" lvl="0" indent="-5143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endParaRPr sz="2400" dirty="0">
              <a:latin typeface="Raleway" panose="020B0003030101060003" pitchFamily="34" charset="0"/>
            </a:endParaRPr>
          </a:p>
          <a:p>
            <a:pPr marL="514350" lvl="0" indent="-5143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MX" sz="2400" dirty="0">
                <a:latin typeface="Raleway" panose="020B0003030101060003" pitchFamily="34" charset="0"/>
              </a:rPr>
              <a:t>La suma del VE (Volumen de equipo) debe ser mínimo 600 PV.</a:t>
            </a:r>
            <a:endParaRPr sz="2400" dirty="0">
              <a:latin typeface="Raleway" panose="020B0003030101060003" pitchFamily="34" charset="0"/>
            </a:endParaRPr>
          </a:p>
        </p:txBody>
      </p:sp>
      <p:sp>
        <p:nvSpPr>
          <p:cNvPr id="254" name="Google Shape;254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52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2400" b="1" dirty="0">
                <a:solidFill>
                  <a:srgbClr val="91AC9D"/>
                </a:solidFill>
                <a:latin typeface="Raleway" panose="020B0003030101060003" pitchFamily="34" charset="0"/>
              </a:rPr>
              <a:t>ACLARATORIA</a:t>
            </a:r>
            <a:endParaRPr sz="2400" dirty="0">
              <a:solidFill>
                <a:srgbClr val="91AC9D"/>
              </a:solidFill>
              <a:latin typeface="Raleway" panose="020B0003030101060003" pitchFamily="34" charset="0"/>
            </a:endParaRPr>
          </a:p>
          <a:p>
            <a:pPr marL="514350" lvl="0" indent="-5143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MX" sz="2400" dirty="0">
                <a:latin typeface="Raleway" panose="020B0003030101060003" pitchFamily="34" charset="0"/>
              </a:rPr>
              <a:t>Este bono se construye con personas inscritas o no por ti.</a:t>
            </a:r>
          </a:p>
          <a:p>
            <a:pPr marL="514350" lvl="0" indent="-5143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endParaRPr sz="2400" dirty="0">
              <a:latin typeface="Raleway" panose="020B0003030101060003" pitchFamily="34" charset="0"/>
            </a:endParaRPr>
          </a:p>
          <a:p>
            <a:pPr marL="514350" lvl="0" indent="-5143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MX" sz="2400" dirty="0">
                <a:latin typeface="Raleway" panose="020B0003030101060003" pitchFamily="34" charset="0"/>
              </a:rPr>
              <a:t>Para ganarlo, todas las condiciones deben cumplirse en el mismo mes.</a:t>
            </a:r>
            <a:endParaRPr sz="2400" dirty="0">
              <a:latin typeface="Raleway" panose="020B0003030101060003" pitchFamily="34" charset="0"/>
            </a:endParaRPr>
          </a:p>
        </p:txBody>
      </p:sp>
      <p:sp>
        <p:nvSpPr>
          <p:cNvPr id="255" name="Google Shape;255;p14"/>
          <p:cNvSpPr/>
          <p:nvPr/>
        </p:nvSpPr>
        <p:spPr>
          <a:xfrm>
            <a:off x="2734994" y="5634747"/>
            <a:ext cx="6569612" cy="82999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0" i="0" u="none" strike="noStrike" cap="none" dirty="0">
                <a:solidFill>
                  <a:srgbClr val="91AC9D"/>
                </a:solidFill>
                <a:latin typeface="Arial"/>
                <a:ea typeface="Arial"/>
                <a:cs typeface="Arial"/>
                <a:sym typeface="Arial"/>
              </a:rPr>
              <a:t>Puedes ganar este bono en 3 niveles</a:t>
            </a:r>
            <a:endParaRPr dirty="0">
              <a:solidFill>
                <a:srgbClr val="91AC9D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i="0" u="none" strike="noStrike" cap="none" dirty="0">
                <a:solidFill>
                  <a:srgbClr val="91AC9D"/>
                </a:solidFill>
                <a:latin typeface="Arial"/>
                <a:ea typeface="Arial"/>
                <a:cs typeface="Arial"/>
                <a:sym typeface="Arial"/>
              </a:rPr>
              <a:t>$50, $250 </a:t>
            </a:r>
            <a:r>
              <a:rPr lang="es-MX" sz="2800" b="1" dirty="0" err="1">
                <a:solidFill>
                  <a:srgbClr val="91AC9D"/>
                </a:solidFill>
              </a:rPr>
              <a:t>ó</a:t>
            </a:r>
            <a:r>
              <a:rPr lang="es-MX" sz="2800" b="1" i="0" u="none" strike="noStrike" cap="none" dirty="0">
                <a:solidFill>
                  <a:srgbClr val="91AC9D"/>
                </a:solidFill>
                <a:latin typeface="Arial"/>
                <a:ea typeface="Arial"/>
                <a:cs typeface="Arial"/>
                <a:sym typeface="Arial"/>
              </a:rPr>
              <a:t> $1,500</a:t>
            </a:r>
            <a:endParaRPr dirty="0">
              <a:solidFill>
                <a:srgbClr val="91AC9D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0AF07B4-320E-4CDA-93D2-0E60CA671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670AEB69-D6E9-4488-92CC-5C71DDE98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13736" y="419044"/>
            <a:ext cx="6039844" cy="6019911"/>
          </a:xfrm>
          <a:prstGeom prst="rect">
            <a:avLst/>
          </a:prstGeom>
        </p:spPr>
      </p:pic>
      <p:sp>
        <p:nvSpPr>
          <p:cNvPr id="7" name="Google Shape;252;p14">
            <a:extLst>
              <a:ext uri="{FF2B5EF4-FFF2-40B4-BE49-F238E27FC236}">
                <a16:creationId xmlns:a16="http://schemas.microsoft.com/office/drawing/2014/main" id="{48EC9141-65F7-4389-BEC3-E56B0EB67B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0900" y="1789111"/>
            <a:ext cx="2755900" cy="327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Bono del </a:t>
            </a:r>
            <a:r>
              <a:rPr lang="es-MX" b="1" i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Poder 3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1E54F2-10E9-4D69-8178-EA8B52A15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7B07FD1A-8453-45D2-9154-A509B9202769}"/>
              </a:ext>
            </a:extLst>
          </p:cNvPr>
          <p:cNvSpPr/>
          <p:nvPr/>
        </p:nvSpPr>
        <p:spPr>
          <a:xfrm>
            <a:off x="2985421" y="2679701"/>
            <a:ext cx="1057106" cy="3246078"/>
          </a:xfrm>
          <a:prstGeom prst="roundRect">
            <a:avLst/>
          </a:prstGeom>
          <a:solidFill>
            <a:srgbClr val="D6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Bono </a:t>
            </a:r>
            <a:r>
              <a:rPr lang="es-MX" b="1" i="1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Uninivel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5" name="Google Shape;283;p18">
            <a:extLst>
              <a:ext uri="{FF2B5EF4-FFF2-40B4-BE49-F238E27FC236}">
                <a16:creationId xmlns:a16="http://schemas.microsoft.com/office/drawing/2014/main" id="{6D285089-286F-4EA1-AFB1-E6CF865F31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228725"/>
            <a:ext cx="10515600" cy="1489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2200" dirty="0">
                <a:latin typeface="Raleway" panose="020B0003030101060003" pitchFamily="34" charset="0"/>
              </a:rPr>
              <a:t>Para poder recibir este bono, requieres mantener y procesar una Plantilla LRP con 100 PV o más. Así recibirás un pago que alcanza hasta 7 niveles con un porcentaje de cada nivel. Esto se comprime dinámicamente hacia arriba saltando a los DI que no califican para recibirlo.</a:t>
            </a:r>
            <a:endParaRPr sz="2200" dirty="0">
              <a:latin typeface="Raleway" panose="020B0003030101060003" pitchFamily="34" charset="0"/>
            </a:endParaRPr>
          </a:p>
        </p:txBody>
      </p:sp>
      <p:sp>
        <p:nvSpPr>
          <p:cNvPr id="6" name="Google Shape;283;p18">
            <a:extLst>
              <a:ext uri="{FF2B5EF4-FFF2-40B4-BE49-F238E27FC236}">
                <a16:creationId xmlns:a16="http://schemas.microsoft.com/office/drawing/2014/main" id="{E1B339C6-EA70-4BAA-BADC-BBFC4A6A4A97}"/>
              </a:ext>
            </a:extLst>
          </p:cNvPr>
          <p:cNvSpPr txBox="1">
            <a:spLocks/>
          </p:cNvSpPr>
          <p:nvPr/>
        </p:nvSpPr>
        <p:spPr>
          <a:xfrm>
            <a:off x="838200" y="2578100"/>
            <a:ext cx="1257300" cy="349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91AC9D"/>
                </a:solidFill>
                <a:latin typeface="Raleway" panose="020B0003030101060003" pitchFamily="34" charset="0"/>
              </a:rPr>
              <a:t>Nivel 1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91AC9D"/>
                </a:solidFill>
                <a:latin typeface="Raleway" panose="020B0003030101060003" pitchFamily="34" charset="0"/>
              </a:rPr>
              <a:t>Nivel 2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91AC9D"/>
                </a:solidFill>
                <a:latin typeface="Raleway" panose="020B0003030101060003" pitchFamily="34" charset="0"/>
              </a:rPr>
              <a:t>Nivel 3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91AC9D"/>
                </a:solidFill>
                <a:latin typeface="Raleway" panose="020B0003030101060003" pitchFamily="34" charset="0"/>
              </a:rPr>
              <a:t>Nivel 4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91AC9D"/>
                </a:solidFill>
                <a:latin typeface="Raleway" panose="020B0003030101060003" pitchFamily="34" charset="0"/>
              </a:rPr>
              <a:t>Nivel 5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SzPts val="2800"/>
              <a:buNone/>
            </a:pPr>
            <a:r>
              <a:rPr lang="es-MX" sz="2400" b="1" dirty="0">
                <a:solidFill>
                  <a:srgbClr val="91AC9D"/>
                </a:solidFill>
                <a:latin typeface="Raleway" panose="020B0003030101060003" pitchFamily="34" charset="0"/>
              </a:rPr>
              <a:t>Nivel 6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SzPts val="2800"/>
              <a:buNone/>
            </a:pPr>
            <a:r>
              <a:rPr lang="es-MX" sz="2400" b="1" dirty="0">
                <a:solidFill>
                  <a:srgbClr val="91AC9D"/>
                </a:solidFill>
                <a:latin typeface="Raleway" panose="020B0003030101060003" pitchFamily="34" charset="0"/>
              </a:rPr>
              <a:t>Nivel 7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es-MX" sz="2400" b="1" dirty="0">
              <a:solidFill>
                <a:srgbClr val="91AC9D"/>
              </a:solidFill>
              <a:latin typeface="Raleway" panose="020B0003030101060003" pitchFamily="34" charset="0"/>
            </a:endParaRPr>
          </a:p>
        </p:txBody>
      </p:sp>
      <p:sp>
        <p:nvSpPr>
          <p:cNvPr id="7" name="Google Shape;283;p18">
            <a:extLst>
              <a:ext uri="{FF2B5EF4-FFF2-40B4-BE49-F238E27FC236}">
                <a16:creationId xmlns:a16="http://schemas.microsoft.com/office/drawing/2014/main" id="{3411895B-1469-4FB0-9E96-38E2E3460844}"/>
              </a:ext>
            </a:extLst>
          </p:cNvPr>
          <p:cNvSpPr txBox="1">
            <a:spLocks/>
          </p:cNvSpPr>
          <p:nvPr/>
        </p:nvSpPr>
        <p:spPr>
          <a:xfrm>
            <a:off x="444500" y="5989279"/>
            <a:ext cx="2032000" cy="72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1600" b="1" dirty="0">
                <a:solidFill>
                  <a:srgbClr val="154844"/>
                </a:solidFill>
                <a:latin typeface="Raleway" panose="020B0003030101060003" pitchFamily="34" charset="0"/>
              </a:rPr>
              <a:t>Niveles en tu organización</a:t>
            </a:r>
          </a:p>
        </p:txBody>
      </p:sp>
      <p:sp>
        <p:nvSpPr>
          <p:cNvPr id="8" name="Google Shape;283;p18">
            <a:extLst>
              <a:ext uri="{FF2B5EF4-FFF2-40B4-BE49-F238E27FC236}">
                <a16:creationId xmlns:a16="http://schemas.microsoft.com/office/drawing/2014/main" id="{79F11602-9051-42CA-87D4-E1326986B696}"/>
              </a:ext>
            </a:extLst>
          </p:cNvPr>
          <p:cNvSpPr txBox="1">
            <a:spLocks/>
          </p:cNvSpPr>
          <p:nvPr/>
        </p:nvSpPr>
        <p:spPr>
          <a:xfrm>
            <a:off x="2885906" y="2566988"/>
            <a:ext cx="1257300" cy="349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154844"/>
                </a:solidFill>
                <a:latin typeface="Raleway" panose="020B0003030101060003" pitchFamily="34" charset="0"/>
              </a:rPr>
              <a:t>2%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154844"/>
                </a:solidFill>
                <a:latin typeface="Raleway" panose="020B0003030101060003" pitchFamily="34" charset="0"/>
              </a:rPr>
              <a:t>3%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154844"/>
                </a:solidFill>
                <a:latin typeface="Raleway" panose="020B0003030101060003" pitchFamily="34" charset="0"/>
              </a:rPr>
              <a:t>5%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154844"/>
                </a:solidFill>
                <a:latin typeface="Raleway" panose="020B0003030101060003" pitchFamily="34" charset="0"/>
              </a:rPr>
              <a:t>5%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154844"/>
                </a:solidFill>
                <a:latin typeface="Raleway" panose="020B0003030101060003" pitchFamily="34" charset="0"/>
              </a:rPr>
              <a:t>6%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154844"/>
                </a:solidFill>
                <a:latin typeface="Raleway" panose="020B0003030101060003" pitchFamily="34" charset="0"/>
              </a:rPr>
              <a:t>6%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154844"/>
                </a:solidFill>
                <a:latin typeface="Raleway" panose="020B0003030101060003" pitchFamily="34" charset="0"/>
              </a:rPr>
              <a:t>7%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es-MX" sz="2400" b="1" dirty="0"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9" name="Google Shape;283;p18">
            <a:extLst>
              <a:ext uri="{FF2B5EF4-FFF2-40B4-BE49-F238E27FC236}">
                <a16:creationId xmlns:a16="http://schemas.microsoft.com/office/drawing/2014/main" id="{1FC10E60-96ED-41BF-A35A-291CD009E487}"/>
              </a:ext>
            </a:extLst>
          </p:cNvPr>
          <p:cNvSpPr txBox="1">
            <a:spLocks/>
          </p:cNvSpPr>
          <p:nvPr/>
        </p:nvSpPr>
        <p:spPr>
          <a:xfrm>
            <a:off x="4752806" y="2552701"/>
            <a:ext cx="1257300" cy="349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91AC9D"/>
                </a:solidFill>
                <a:latin typeface="Raleway" panose="020B0003030101060003" pitchFamily="34" charset="0"/>
              </a:rPr>
              <a:t>3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91AC9D"/>
                </a:solidFill>
                <a:latin typeface="Raleway" panose="020B0003030101060003" pitchFamily="34" charset="0"/>
              </a:rPr>
              <a:t>9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91AC9D"/>
                </a:solidFill>
                <a:latin typeface="Raleway" panose="020B0003030101060003" pitchFamily="34" charset="0"/>
              </a:rPr>
              <a:t>27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91AC9D"/>
                </a:solidFill>
                <a:latin typeface="Raleway" panose="020B0003030101060003" pitchFamily="34" charset="0"/>
              </a:rPr>
              <a:t>81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91AC9D"/>
                </a:solidFill>
                <a:latin typeface="Raleway" panose="020B0003030101060003" pitchFamily="34" charset="0"/>
              </a:rPr>
              <a:t>243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91AC9D"/>
                </a:solidFill>
                <a:latin typeface="Raleway" panose="020B0003030101060003" pitchFamily="34" charset="0"/>
              </a:rPr>
              <a:t>729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2400" b="1" dirty="0">
                <a:solidFill>
                  <a:srgbClr val="91AC9D"/>
                </a:solidFill>
                <a:latin typeface="Raleway" panose="020B0003030101060003" pitchFamily="34" charset="0"/>
              </a:rPr>
              <a:t>2187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es-MX" sz="2400" b="1" dirty="0">
              <a:solidFill>
                <a:srgbClr val="91AC9D"/>
              </a:solidFill>
              <a:latin typeface="Raleway" panose="020B0003030101060003" pitchFamily="34" charset="0"/>
            </a:endParaRPr>
          </a:p>
        </p:txBody>
      </p:sp>
      <p:sp>
        <p:nvSpPr>
          <p:cNvPr id="10" name="Google Shape;283;p18">
            <a:extLst>
              <a:ext uri="{FF2B5EF4-FFF2-40B4-BE49-F238E27FC236}">
                <a16:creationId xmlns:a16="http://schemas.microsoft.com/office/drawing/2014/main" id="{229EF80A-50E8-46AB-BE9A-2328E9B94CA8}"/>
              </a:ext>
            </a:extLst>
          </p:cNvPr>
          <p:cNvSpPr txBox="1">
            <a:spLocks/>
          </p:cNvSpPr>
          <p:nvPr/>
        </p:nvSpPr>
        <p:spPr>
          <a:xfrm>
            <a:off x="2324100" y="5989279"/>
            <a:ext cx="2032000" cy="72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1600" b="1" dirty="0">
                <a:solidFill>
                  <a:srgbClr val="154844"/>
                </a:solidFill>
                <a:latin typeface="Raleway" panose="020B0003030101060003" pitchFamily="34" charset="0"/>
              </a:rPr>
              <a:t>% Pagando sobre el VO mensual</a:t>
            </a:r>
          </a:p>
        </p:txBody>
      </p:sp>
      <p:sp>
        <p:nvSpPr>
          <p:cNvPr id="11" name="Google Shape;283;p18">
            <a:extLst>
              <a:ext uri="{FF2B5EF4-FFF2-40B4-BE49-F238E27FC236}">
                <a16:creationId xmlns:a16="http://schemas.microsoft.com/office/drawing/2014/main" id="{52BB90B2-0154-42E2-A4E4-05E6C7015EDB}"/>
              </a:ext>
            </a:extLst>
          </p:cNvPr>
          <p:cNvSpPr txBox="1">
            <a:spLocks/>
          </p:cNvSpPr>
          <p:nvPr/>
        </p:nvSpPr>
        <p:spPr>
          <a:xfrm>
            <a:off x="4305300" y="5989280"/>
            <a:ext cx="2032000" cy="605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1600" b="1" dirty="0">
                <a:solidFill>
                  <a:srgbClr val="154844"/>
                </a:solidFill>
                <a:latin typeface="Raleway" panose="020B0003030101060003" pitchFamily="34" charset="0"/>
              </a:rPr>
              <a:t># de personas</a:t>
            </a:r>
          </a:p>
        </p:txBody>
      </p:sp>
      <p:sp>
        <p:nvSpPr>
          <p:cNvPr id="12" name="Google Shape;283;p18">
            <a:extLst>
              <a:ext uri="{FF2B5EF4-FFF2-40B4-BE49-F238E27FC236}">
                <a16:creationId xmlns:a16="http://schemas.microsoft.com/office/drawing/2014/main" id="{58959039-F690-4C20-81D5-E1A920222982}"/>
              </a:ext>
            </a:extLst>
          </p:cNvPr>
          <p:cNvSpPr txBox="1">
            <a:spLocks/>
          </p:cNvSpPr>
          <p:nvPr/>
        </p:nvSpPr>
        <p:spPr>
          <a:xfrm>
            <a:off x="6200606" y="6034958"/>
            <a:ext cx="2041694" cy="82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1600" b="1" dirty="0">
                <a:solidFill>
                  <a:srgbClr val="154844"/>
                </a:solidFill>
                <a:latin typeface="Raleway" panose="020B0003030101060003" pitchFamily="34" charset="0"/>
              </a:rPr>
              <a:t>Basado en órdenes de 150 PV</a:t>
            </a:r>
          </a:p>
        </p:txBody>
      </p:sp>
      <p:sp>
        <p:nvSpPr>
          <p:cNvPr id="13" name="Google Shape;283;p18">
            <a:extLst>
              <a:ext uri="{FF2B5EF4-FFF2-40B4-BE49-F238E27FC236}">
                <a16:creationId xmlns:a16="http://schemas.microsoft.com/office/drawing/2014/main" id="{0FB31D16-4F74-4883-83B1-D0D7B0421496}"/>
              </a:ext>
            </a:extLst>
          </p:cNvPr>
          <p:cNvSpPr txBox="1">
            <a:spLocks/>
          </p:cNvSpPr>
          <p:nvPr/>
        </p:nvSpPr>
        <p:spPr>
          <a:xfrm>
            <a:off x="6571248" y="4626771"/>
            <a:ext cx="3638886" cy="3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1600" b="1" dirty="0">
                <a:solidFill>
                  <a:srgbClr val="154844"/>
                </a:solidFill>
                <a:latin typeface="Raleway" panose="020B0003030101060003" pitchFamily="34" charset="0"/>
              </a:rPr>
              <a:t>Rango Elite cobra hasta este nivel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A2FC66AC-4DDA-40BA-9F95-924EAFCF9E9A}"/>
              </a:ext>
            </a:extLst>
          </p:cNvPr>
          <p:cNvCxnSpPr/>
          <p:nvPr/>
        </p:nvCxnSpPr>
        <p:spPr>
          <a:xfrm>
            <a:off x="838200" y="3122997"/>
            <a:ext cx="10447253" cy="0"/>
          </a:xfrm>
          <a:prstGeom prst="line">
            <a:avLst/>
          </a:prstGeom>
          <a:ln w="28575">
            <a:solidFill>
              <a:srgbClr val="154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6C65C327-BB58-4700-A9AF-F4FDF9D8F587}"/>
              </a:ext>
            </a:extLst>
          </p:cNvPr>
          <p:cNvCxnSpPr/>
          <p:nvPr/>
        </p:nvCxnSpPr>
        <p:spPr>
          <a:xfrm>
            <a:off x="838200" y="3580197"/>
            <a:ext cx="10447253" cy="0"/>
          </a:xfrm>
          <a:prstGeom prst="line">
            <a:avLst/>
          </a:prstGeom>
          <a:ln w="28575">
            <a:solidFill>
              <a:srgbClr val="154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5DD039A7-D92A-4921-B2FD-7C7A52A6AAC9}"/>
              </a:ext>
            </a:extLst>
          </p:cNvPr>
          <p:cNvCxnSpPr/>
          <p:nvPr/>
        </p:nvCxnSpPr>
        <p:spPr>
          <a:xfrm>
            <a:off x="838198" y="4088197"/>
            <a:ext cx="10447253" cy="0"/>
          </a:xfrm>
          <a:prstGeom prst="line">
            <a:avLst/>
          </a:prstGeom>
          <a:ln w="28575">
            <a:solidFill>
              <a:srgbClr val="154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2ABE25B-54F5-430F-8976-D10FD23E1F43}"/>
              </a:ext>
            </a:extLst>
          </p:cNvPr>
          <p:cNvCxnSpPr/>
          <p:nvPr/>
        </p:nvCxnSpPr>
        <p:spPr>
          <a:xfrm>
            <a:off x="838198" y="4545397"/>
            <a:ext cx="10447253" cy="0"/>
          </a:xfrm>
          <a:prstGeom prst="line">
            <a:avLst/>
          </a:prstGeom>
          <a:ln w="28575">
            <a:solidFill>
              <a:srgbClr val="154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A83A90D-318B-424A-A79E-D4DE5446AFD1}"/>
              </a:ext>
            </a:extLst>
          </p:cNvPr>
          <p:cNvCxnSpPr/>
          <p:nvPr/>
        </p:nvCxnSpPr>
        <p:spPr>
          <a:xfrm>
            <a:off x="838199" y="5015297"/>
            <a:ext cx="10447253" cy="0"/>
          </a:xfrm>
          <a:prstGeom prst="line">
            <a:avLst/>
          </a:prstGeom>
          <a:ln w="28575">
            <a:solidFill>
              <a:srgbClr val="154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81210D0C-9BD8-4663-9060-360F3F32A707}"/>
              </a:ext>
            </a:extLst>
          </p:cNvPr>
          <p:cNvCxnSpPr/>
          <p:nvPr/>
        </p:nvCxnSpPr>
        <p:spPr>
          <a:xfrm>
            <a:off x="838199" y="5472011"/>
            <a:ext cx="10447253" cy="0"/>
          </a:xfrm>
          <a:prstGeom prst="line">
            <a:avLst/>
          </a:prstGeom>
          <a:ln w="28575">
            <a:solidFill>
              <a:srgbClr val="154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283;p18">
            <a:extLst>
              <a:ext uri="{FF2B5EF4-FFF2-40B4-BE49-F238E27FC236}">
                <a16:creationId xmlns:a16="http://schemas.microsoft.com/office/drawing/2014/main" id="{0C49AE21-9EE6-45AE-BC90-6E795CB2807A}"/>
              </a:ext>
            </a:extLst>
          </p:cNvPr>
          <p:cNvSpPr txBox="1">
            <a:spLocks/>
          </p:cNvSpPr>
          <p:nvPr/>
        </p:nvSpPr>
        <p:spPr>
          <a:xfrm>
            <a:off x="6571248" y="5083484"/>
            <a:ext cx="3855452" cy="3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1600" b="1" dirty="0">
                <a:solidFill>
                  <a:srgbClr val="154844"/>
                </a:solidFill>
                <a:latin typeface="Raleway" panose="020B0003030101060003" pitchFamily="34" charset="0"/>
              </a:rPr>
              <a:t>Rango Premier cobra hasta este nivel</a:t>
            </a:r>
          </a:p>
        </p:txBody>
      </p:sp>
      <p:sp>
        <p:nvSpPr>
          <p:cNvPr id="24" name="Google Shape;283;p18">
            <a:extLst>
              <a:ext uri="{FF2B5EF4-FFF2-40B4-BE49-F238E27FC236}">
                <a16:creationId xmlns:a16="http://schemas.microsoft.com/office/drawing/2014/main" id="{F2C72CD8-2827-4244-9C60-D0419C3B7A23}"/>
              </a:ext>
            </a:extLst>
          </p:cNvPr>
          <p:cNvSpPr txBox="1">
            <a:spLocks/>
          </p:cNvSpPr>
          <p:nvPr/>
        </p:nvSpPr>
        <p:spPr>
          <a:xfrm>
            <a:off x="6550692" y="5526782"/>
            <a:ext cx="4904708" cy="45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es-MX" sz="1600" b="1" dirty="0">
                <a:solidFill>
                  <a:srgbClr val="154844"/>
                </a:solidFill>
                <a:latin typeface="Raleway" panose="020B0003030101060003" pitchFamily="34" charset="0"/>
              </a:rPr>
              <a:t>Rango Plata y superior cobra hasta este nivel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CD2BB4B9-0689-4175-B919-221FAC14C5BB}"/>
              </a:ext>
            </a:extLst>
          </p:cNvPr>
          <p:cNvCxnSpPr/>
          <p:nvPr/>
        </p:nvCxnSpPr>
        <p:spPr>
          <a:xfrm>
            <a:off x="838198" y="5924090"/>
            <a:ext cx="10447253" cy="0"/>
          </a:xfrm>
          <a:prstGeom prst="line">
            <a:avLst/>
          </a:prstGeom>
          <a:ln w="28575">
            <a:solidFill>
              <a:srgbClr val="154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EB8F624-9E79-4A30-971E-1AECCE204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3" name="Google Shape;2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Bono por </a:t>
            </a:r>
            <a:r>
              <a:rPr lang="es-MX" b="1" i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Liderazgo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74" name="Google Shape;274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>
              <a:spcBef>
                <a:spcPts val="0"/>
              </a:spcBef>
              <a:buSzPts val="2800"/>
              <a:buNone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dōTERRA</a:t>
            </a:r>
            <a:r>
              <a:rPr lang="es-MX" dirty="0">
                <a:latin typeface="Raleway" panose="020B0003030101060003" pitchFamily="34" charset="0"/>
              </a:rPr>
              <a:t> extrae 7,25% de sus ventas</a:t>
            </a:r>
            <a:endParaRPr dirty="0">
              <a:latin typeface="Raleway" panose="020B0003030101060003" pitchFamily="34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dirty="0">
                <a:latin typeface="Raleway" panose="020B0003030101060003" pitchFamily="34" charset="0"/>
              </a:rPr>
              <a:t>globales y las divide entre sus Distribuidores Independientes.</a:t>
            </a:r>
            <a:endParaRPr dirty="0">
              <a:latin typeface="Raleway" panose="020B0003030101060003" pitchFamily="34" charset="0"/>
            </a:endParaRPr>
          </a:p>
        </p:txBody>
      </p:sp>
      <p:sp>
        <p:nvSpPr>
          <p:cNvPr id="275" name="Google Shape;275;p17"/>
          <p:cNvSpPr/>
          <p:nvPr/>
        </p:nvSpPr>
        <p:spPr>
          <a:xfrm>
            <a:off x="1003300" y="3221501"/>
            <a:ext cx="3088007" cy="2955462"/>
          </a:xfrm>
          <a:prstGeom prst="flowChartConnector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 err="1">
                <a:solidFill>
                  <a:schemeClr val="lt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Premiers</a:t>
            </a:r>
            <a:endParaRPr sz="1800" b="0" i="0" u="none" strike="noStrike" cap="none" dirty="0">
              <a:solidFill>
                <a:schemeClr val="lt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lt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Platas</a:t>
            </a:r>
            <a:endParaRPr dirty="0">
              <a:latin typeface="Raleway" panose="020B00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lt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Oros</a:t>
            </a:r>
            <a:endParaRPr dirty="0">
              <a:latin typeface="Raleway" panose="020B00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b="1" i="0" u="none" strike="noStrike" cap="none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1.25%</a:t>
            </a:r>
            <a:endParaRPr sz="1800" dirty="0"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276" name="Google Shape;276;p17"/>
          <p:cNvSpPr/>
          <p:nvPr/>
        </p:nvSpPr>
        <p:spPr>
          <a:xfrm>
            <a:off x="8074808" y="3221501"/>
            <a:ext cx="3088007" cy="2955462"/>
          </a:xfrm>
          <a:prstGeom prst="flowChartConnector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lt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Diamantes</a:t>
            </a:r>
            <a:endParaRPr dirty="0">
              <a:latin typeface="Raleway" panose="020B00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lt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D. Azules </a:t>
            </a:r>
            <a:endParaRPr dirty="0">
              <a:latin typeface="Raleway" panose="020B00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lt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D. Presidenciales</a:t>
            </a:r>
            <a:endParaRPr dirty="0">
              <a:latin typeface="Raleway" panose="020B00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b="1" i="0" u="none" strike="noStrike" cap="none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4%</a:t>
            </a:r>
            <a:endParaRPr sz="2000" dirty="0"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277" name="Google Shape;277;p17"/>
          <p:cNvSpPr/>
          <p:nvPr/>
        </p:nvSpPr>
        <p:spPr>
          <a:xfrm>
            <a:off x="4539054" y="3256744"/>
            <a:ext cx="3088007" cy="2955462"/>
          </a:xfrm>
          <a:prstGeom prst="flowChartConnector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lt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Platas </a:t>
            </a:r>
            <a:endParaRPr dirty="0">
              <a:latin typeface="Raleway" panose="020B00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lt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Oros</a:t>
            </a:r>
            <a:endParaRPr dirty="0">
              <a:latin typeface="Raleway" panose="020B00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chemeClr val="lt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Platinos </a:t>
            </a:r>
            <a:endParaRPr dirty="0">
              <a:latin typeface="Raleway" panose="020B00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b="1" i="0" u="none" strike="noStrike" cap="none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2%</a:t>
            </a:r>
            <a:endParaRPr sz="2000" dirty="0"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C5A347-DF1A-479C-8364-E868B3234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2" name="Google Shape;28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Bono de </a:t>
            </a:r>
            <a:r>
              <a:rPr lang="es-MX" b="1" i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fundadores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83" name="Google Shape;283;p18"/>
          <p:cNvSpPr txBox="1">
            <a:spLocks noGrp="1"/>
          </p:cNvSpPr>
          <p:nvPr>
            <p:ph type="body" idx="1"/>
          </p:nvPr>
        </p:nvSpPr>
        <p:spPr>
          <a:xfrm>
            <a:off x="838200" y="1609724"/>
            <a:ext cx="10515600" cy="490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Raleway" panose="020B0003030101060003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Raleway" panose="020B0003030101060003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dirty="0">
                <a:latin typeface="Raleway" panose="020B0003030101060003" pitchFamily="34" charset="0"/>
              </a:rPr>
              <a:t>de determinado </a:t>
            </a:r>
            <a:r>
              <a:rPr lang="es-MX" b="1" dirty="0">
                <a:latin typeface="Raleway" panose="020B0003030101060003" pitchFamily="34" charset="0"/>
              </a:rPr>
              <a:t>mercado abierto, </a:t>
            </a:r>
            <a:endParaRPr dirty="0">
              <a:latin typeface="Raleway" panose="020B0003030101060003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dirty="0">
                <a:latin typeface="Raleway" panose="020B0003030101060003" pitchFamily="34" charset="0"/>
              </a:rPr>
              <a:t>se divide entre 25 fundadores.</a:t>
            </a:r>
            <a:endParaRPr dirty="0">
              <a:latin typeface="Raleway" panose="020B0003030101060003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s-MX" dirty="0">
              <a:latin typeface="Raleway" panose="020B0003030101060003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b="1" dirty="0">
                <a:latin typeface="Raleway" panose="020B0003030101060003" pitchFamily="34" charset="0"/>
              </a:rPr>
              <a:t>CONDICIONES</a:t>
            </a:r>
            <a:endParaRPr b="1" dirty="0">
              <a:latin typeface="Raleway" panose="020B0003030101060003" pitchFamily="34" charset="0"/>
            </a:endParaRPr>
          </a:p>
          <a:p>
            <a:pPr marL="228600" lvl="0" indent="-228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s-MX" dirty="0">
                <a:latin typeface="Raleway" panose="020B0003030101060003" pitchFamily="34" charset="0"/>
              </a:rPr>
              <a:t>El distribuidor debe alcanzar el rango ORO.</a:t>
            </a:r>
            <a:endParaRPr dirty="0">
              <a:latin typeface="Raleway" panose="020B0003030101060003" pitchFamily="34" charset="0"/>
            </a:endParaRPr>
          </a:p>
          <a:p>
            <a:pPr marL="228600" lvl="0" indent="-228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s-MX" dirty="0">
                <a:latin typeface="Raleway" panose="020B0003030101060003" pitchFamily="34" charset="0"/>
              </a:rPr>
              <a:t>El 85% del volumen de ventas debe darse en ese mercado.</a:t>
            </a:r>
            <a:endParaRPr dirty="0">
              <a:latin typeface="Raleway" panose="020B0003030101060003" pitchFamily="34" charset="0"/>
            </a:endParaRPr>
          </a:p>
          <a:p>
            <a:pPr marL="228600" lvl="0" indent="-228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s-MX" dirty="0">
                <a:latin typeface="Raleway" panose="020B0003030101060003" pitchFamily="34" charset="0"/>
              </a:rPr>
              <a:t>Toman una posición las PRIMERAS 25 personas</a:t>
            </a:r>
            <a:endParaRPr dirty="0">
              <a:latin typeface="Raleway" panose="020B0003030101060003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dirty="0">
                <a:latin typeface="Raleway" panose="020B0003030101060003" pitchFamily="34" charset="0"/>
              </a:rPr>
              <a:t>   en cumplir las condiciones.</a:t>
            </a:r>
            <a:endParaRPr dirty="0">
              <a:latin typeface="Raleway" panose="020B0003030101060003" pitchFamily="34" charset="0"/>
            </a:endParaRPr>
          </a:p>
        </p:txBody>
      </p:sp>
      <p:sp>
        <p:nvSpPr>
          <p:cNvPr id="284" name="Google Shape;284;p18"/>
          <p:cNvSpPr/>
          <p:nvPr/>
        </p:nvSpPr>
        <p:spPr>
          <a:xfrm>
            <a:off x="838200" y="1698624"/>
            <a:ext cx="5439507" cy="748764"/>
          </a:xfrm>
          <a:prstGeom prst="rect">
            <a:avLst/>
          </a:prstGeom>
          <a:solidFill>
            <a:srgbClr val="91AC9D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0" i="0" u="none" strike="noStrike" cap="none" dirty="0">
                <a:solidFill>
                  <a:schemeClr val="lt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El 1% de las ganancias anuales</a:t>
            </a:r>
            <a:endParaRPr dirty="0">
              <a:latin typeface="Raleway" panose="020B0003030101060003" pitchFamily="34" charset="0"/>
            </a:endParaRPr>
          </a:p>
        </p:txBody>
      </p:sp>
      <p:cxnSp>
        <p:nvCxnSpPr>
          <p:cNvPr id="285" name="Google Shape;285;p18"/>
          <p:cNvCxnSpPr>
            <a:cxnSpLocks/>
          </p:cNvCxnSpPr>
          <p:nvPr/>
        </p:nvCxnSpPr>
        <p:spPr>
          <a:xfrm>
            <a:off x="838200" y="3644900"/>
            <a:ext cx="5439507" cy="0"/>
          </a:xfrm>
          <a:prstGeom prst="straightConnector1">
            <a:avLst/>
          </a:prstGeom>
          <a:noFill/>
          <a:ln w="38100" cap="flat" cmpd="sng">
            <a:solidFill>
              <a:srgbClr val="15484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9D004F9B-A19F-42F0-B382-C8C2ABC45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800" y="723105"/>
            <a:ext cx="3403600" cy="3403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F68C4C6-A6D0-4AD0-B229-6E96159A2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524000" y="24772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Los 5 pilares para maximizar tus ganancias 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2C9E19C1-D4FC-46EE-8CAB-0EA79D9C29DA}"/>
              </a:ext>
            </a:extLst>
          </p:cNvPr>
          <p:cNvSpPr/>
          <p:nvPr/>
        </p:nvSpPr>
        <p:spPr>
          <a:xfrm>
            <a:off x="312599" y="3471053"/>
            <a:ext cx="2187452" cy="2187452"/>
          </a:xfrm>
          <a:prstGeom prst="ellipse">
            <a:avLst/>
          </a:prstGeom>
          <a:solidFill>
            <a:srgbClr val="154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 b="1" dirty="0">
              <a:solidFill>
                <a:srgbClr val="154844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algn="ctr"/>
            <a:r>
              <a:rPr lang="es-MX" sz="2400" b="1" dirty="0"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PIPIA</a:t>
            </a:r>
            <a:endParaRPr lang="es-MX" sz="2400" b="1" dirty="0">
              <a:latin typeface="Raleway" panose="020B0003030101060003" pitchFamily="34" charset="0"/>
            </a:endParaRPr>
          </a:p>
          <a:p>
            <a:pPr algn="ctr"/>
            <a:endParaRPr lang="es-MX" sz="2400" b="1" dirty="0">
              <a:latin typeface="Raleway" panose="020B0003030101060003" pitchFamily="34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03B77E3-3391-4642-9E33-E95E9AD8FC66}"/>
              </a:ext>
            </a:extLst>
          </p:cNvPr>
          <p:cNvSpPr/>
          <p:nvPr/>
        </p:nvSpPr>
        <p:spPr>
          <a:xfrm>
            <a:off x="2655569" y="3471052"/>
            <a:ext cx="2187452" cy="2187452"/>
          </a:xfrm>
          <a:prstGeom prst="ellipse">
            <a:avLst/>
          </a:prstGeom>
          <a:solidFill>
            <a:srgbClr val="154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b="1" dirty="0">
              <a:solidFill>
                <a:srgbClr val="154844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lvl="0" algn="ctr"/>
            <a:r>
              <a:rPr lang="es-MX" sz="1800" dirty="0">
                <a:latin typeface="Raleway" panose="020B0003030101060003" pitchFamily="34" charset="0"/>
                <a:ea typeface="Calibri"/>
                <a:cs typeface="Calibri"/>
                <a:sym typeface="Calibri"/>
              </a:rPr>
              <a:t>Línea de tiempo de un CM y de un DI</a:t>
            </a:r>
            <a:endParaRPr lang="es-MX" sz="1800" dirty="0">
              <a:latin typeface="Raleway" panose="020B0003030101060003" pitchFamily="34" charset="0"/>
            </a:endParaRPr>
          </a:p>
          <a:p>
            <a:pPr algn="ctr"/>
            <a:endParaRPr lang="es-MX" sz="1800" b="1" dirty="0">
              <a:latin typeface="Raleway" panose="020B0003030101060003" pitchFamily="34" charset="0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1D68845-8EE7-44D2-BF7F-B7070C0125D0}"/>
              </a:ext>
            </a:extLst>
          </p:cNvPr>
          <p:cNvSpPr/>
          <p:nvPr/>
        </p:nvSpPr>
        <p:spPr>
          <a:xfrm>
            <a:off x="4998539" y="3471051"/>
            <a:ext cx="2187452" cy="2187452"/>
          </a:xfrm>
          <a:prstGeom prst="ellipse">
            <a:avLst/>
          </a:prstGeom>
          <a:solidFill>
            <a:srgbClr val="154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00" b="1" dirty="0">
              <a:solidFill>
                <a:srgbClr val="154844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lvl="0" algn="ctr"/>
            <a:r>
              <a:rPr lang="es-MX" sz="1500" dirty="0"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Plan de compensación y colocaciones básicas</a:t>
            </a:r>
            <a:endParaRPr lang="es-MX" sz="1500" dirty="0">
              <a:latin typeface="Raleway" panose="020B0003030101060003" pitchFamily="34" charset="0"/>
            </a:endParaRPr>
          </a:p>
          <a:p>
            <a:pPr algn="ctr"/>
            <a:endParaRPr lang="es-MX" sz="1500" b="1" dirty="0">
              <a:latin typeface="Raleway" panose="020B0003030101060003" pitchFamily="3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F97799B-E2BF-4F72-88E6-B6353BA47E07}"/>
              </a:ext>
            </a:extLst>
          </p:cNvPr>
          <p:cNvSpPr/>
          <p:nvPr/>
        </p:nvSpPr>
        <p:spPr>
          <a:xfrm>
            <a:off x="7341509" y="3471051"/>
            <a:ext cx="2187452" cy="2187452"/>
          </a:xfrm>
          <a:prstGeom prst="ellipse">
            <a:avLst/>
          </a:prstGeom>
          <a:solidFill>
            <a:srgbClr val="154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00" b="1" dirty="0">
              <a:solidFill>
                <a:srgbClr val="154844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lvl="0" algn="ctr"/>
            <a:r>
              <a:rPr lang="es-MX" sz="1600" dirty="0">
                <a:latin typeface="Raleway" panose="020B0003030101060003" pitchFamily="34" charset="0"/>
                <a:ea typeface="Calibri"/>
                <a:cs typeface="Calibri"/>
                <a:sym typeface="Calibri"/>
              </a:rPr>
              <a:t>Organización para ejecutar</a:t>
            </a:r>
            <a:endParaRPr lang="es-MX" sz="1600" dirty="0">
              <a:latin typeface="Raleway" panose="020B0003030101060003" pitchFamily="34" charset="0"/>
            </a:endParaRPr>
          </a:p>
          <a:p>
            <a:pPr algn="ctr"/>
            <a:endParaRPr lang="es-MX" sz="1500" b="1" dirty="0">
              <a:latin typeface="Raleway" panose="020B0003030101060003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2CD367D-D6AB-4912-B15C-77008114787E}"/>
              </a:ext>
            </a:extLst>
          </p:cNvPr>
          <p:cNvSpPr/>
          <p:nvPr/>
        </p:nvSpPr>
        <p:spPr>
          <a:xfrm>
            <a:off x="9684479" y="3471051"/>
            <a:ext cx="2187452" cy="2187452"/>
          </a:xfrm>
          <a:prstGeom prst="ellipse">
            <a:avLst/>
          </a:prstGeom>
          <a:solidFill>
            <a:srgbClr val="154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2400" dirty="0" err="1">
                <a:latin typeface="Raleway" panose="020B0003030101060003" pitchFamily="34" charset="0"/>
                <a:ea typeface="Calibri"/>
                <a:cs typeface="Calibri"/>
                <a:sym typeface="Calibri"/>
              </a:rPr>
              <a:t>Mindset</a:t>
            </a:r>
            <a:r>
              <a:rPr lang="es-MX" sz="2400" dirty="0">
                <a:latin typeface="Raleway" panose="020B0003030101060003" pitchFamily="34" charset="0"/>
                <a:ea typeface="Calibri"/>
                <a:cs typeface="Calibri"/>
                <a:sym typeface="Calibri"/>
              </a:rPr>
              <a:t> correcto</a:t>
            </a:r>
            <a:endParaRPr lang="es-MX" sz="2400" dirty="0"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78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522FDA5-19BD-4C5D-981D-B72273483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0" name="Google Shape;290;p19"/>
          <p:cNvPicPr preferRelativeResize="0"/>
          <p:nvPr/>
        </p:nvPicPr>
        <p:blipFill rotWithShape="1">
          <a:blip r:embed="rId4">
            <a:alphaModFix/>
          </a:blip>
          <a:srcRect l="14902" t="30166" r="38026" b="7173"/>
          <a:stretch/>
        </p:blipFill>
        <p:spPr>
          <a:xfrm>
            <a:off x="1946597" y="882503"/>
            <a:ext cx="8298805" cy="555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9"/>
          <p:cNvSpPr txBox="1"/>
          <p:nvPr/>
        </p:nvSpPr>
        <p:spPr>
          <a:xfrm>
            <a:off x="935121" y="646905"/>
            <a:ext cx="6826646" cy="17806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Calibri"/>
              <a:buNone/>
            </a:pPr>
            <a:r>
              <a:rPr lang="es-MX" sz="4400" b="1" i="0" u="none" strike="noStrike" cap="none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Oportunidades</a:t>
            </a:r>
            <a:r>
              <a:rPr lang="es-MX" sz="4400" b="0" i="0" u="none" strike="noStrike" cap="none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 </a:t>
            </a:r>
            <a:br>
              <a:rPr lang="es-MX" sz="4400" b="0" i="0" u="none" strike="noStrike" cap="none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</a:br>
            <a:r>
              <a:rPr lang="es-MX" sz="4400" b="1" i="0" u="none" strike="noStrike" cap="none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de ingresos</a:t>
            </a:r>
            <a:r>
              <a:rPr lang="es-MX" sz="4400" b="0" i="0" u="none" strike="noStrike" cap="none" dirty="0">
                <a:solidFill>
                  <a:srgbClr val="154844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23A6D3F-3E6F-4444-80D4-DFD6864AC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6" name="Google Shape;296;p20"/>
          <p:cNvSpPr txBox="1">
            <a:spLocks noGrp="1"/>
          </p:cNvSpPr>
          <p:nvPr>
            <p:ph type="title"/>
          </p:nvPr>
        </p:nvSpPr>
        <p:spPr>
          <a:xfrm>
            <a:off x="838200" y="503354"/>
            <a:ext cx="10515600" cy="93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Colocaciones básicas 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97" name="Google Shape;297;p20"/>
          <p:cNvSpPr txBox="1">
            <a:spLocks noGrp="1"/>
          </p:cNvSpPr>
          <p:nvPr>
            <p:ph type="body" idx="1"/>
          </p:nvPr>
        </p:nvSpPr>
        <p:spPr>
          <a:xfrm>
            <a:off x="838200" y="1712770"/>
            <a:ext cx="10515600" cy="4055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dirty="0">
                <a:latin typeface="Raleway" panose="020B0003030101060003" pitchFamily="34" charset="0"/>
              </a:rPr>
              <a:t>4 pasos a seguir</a:t>
            </a:r>
            <a:endParaRPr dirty="0">
              <a:latin typeface="Raleway" panose="020B0003030101060003" pitchFamily="34" charset="0"/>
            </a:endParaRPr>
          </a:p>
          <a:p>
            <a:pPr marL="514350" lvl="0" indent="-514350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MX" dirty="0">
                <a:latin typeface="Raleway" panose="020B0003030101060003" pitchFamily="34" charset="0"/>
              </a:rPr>
              <a:t>Pregúntale a tu nuevo miembro cuáles son sus intenciones.</a:t>
            </a:r>
            <a:endParaRPr dirty="0">
              <a:latin typeface="Raleway" panose="020B0003030101060003" pitchFamily="34" charset="0"/>
            </a:endParaRPr>
          </a:p>
          <a:p>
            <a:pPr marL="514350" lvl="0" indent="-514350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MX" dirty="0">
                <a:latin typeface="Raleway" panose="020B0003030101060003" pitchFamily="34" charset="0"/>
              </a:rPr>
              <a:t>Prueba al nuevo miembro (sólo si escogió Camino 2 </a:t>
            </a:r>
            <a:r>
              <a:rPr lang="es-MX" dirty="0" err="1">
                <a:latin typeface="Raleway" panose="020B0003030101060003" pitchFamily="34" charset="0"/>
              </a:rPr>
              <a:t>ó</a:t>
            </a:r>
            <a:r>
              <a:rPr lang="es-MX" dirty="0">
                <a:latin typeface="Raleway" panose="020B0003030101060003" pitchFamily="34" charset="0"/>
              </a:rPr>
              <a:t> 3.</a:t>
            </a:r>
            <a:endParaRPr dirty="0">
              <a:latin typeface="Raleway" panose="020B0003030101060003" pitchFamily="34" charset="0"/>
            </a:endParaRPr>
          </a:p>
          <a:p>
            <a:pPr marL="514350" lvl="0" indent="-514350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MX" dirty="0">
                <a:latin typeface="Raleway" panose="020B0003030101060003" pitchFamily="34" charset="0"/>
              </a:rPr>
              <a:t>Escoge dónde lo vas a colocar con base en los siguientes criterios:</a:t>
            </a:r>
            <a:endParaRPr dirty="0">
              <a:latin typeface="Raleway" panose="020B0003030101060003" pitchFamily="34" charset="0"/>
            </a:endParaRPr>
          </a:p>
          <a:p>
            <a:pPr marL="457200" lvl="1" indent="0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MX" dirty="0">
                <a:latin typeface="Raleway" panose="020B0003030101060003" pitchFamily="34" charset="0"/>
              </a:rPr>
              <a:t>3.1 Cualidad del nuevo distribuidor</a:t>
            </a:r>
            <a:endParaRPr dirty="0">
              <a:latin typeface="Raleway" panose="020B0003030101060003" pitchFamily="34" charset="0"/>
            </a:endParaRPr>
          </a:p>
          <a:p>
            <a:pPr marL="457200" lvl="1" indent="0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MX" dirty="0">
                <a:latin typeface="Raleway" panose="020B0003030101060003" pitchFamily="34" charset="0"/>
              </a:rPr>
              <a:t>3.2 BP3</a:t>
            </a:r>
            <a:endParaRPr dirty="0">
              <a:latin typeface="Raleway" panose="020B0003030101060003" pitchFamily="34" charset="0"/>
            </a:endParaRPr>
          </a:p>
          <a:p>
            <a:pPr marL="457200" lvl="1" indent="0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MX" dirty="0">
                <a:latin typeface="Raleway" panose="020B0003030101060003" pitchFamily="34" charset="0"/>
              </a:rPr>
              <a:t>3.3 Rango</a:t>
            </a:r>
            <a:endParaRPr dirty="0">
              <a:latin typeface="Raleway" panose="020B0003030101060003" pitchFamily="34" charset="0"/>
            </a:endParaRPr>
          </a:p>
          <a:p>
            <a:pPr marL="514350" lvl="0" indent="-514350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MX" dirty="0">
                <a:latin typeface="Raleway" panose="020B0003030101060003" pitchFamily="34" charset="0"/>
              </a:rPr>
              <a:t>Habla con el patrocinador de colocación para generar un acuerdo de compromiso.</a:t>
            </a:r>
            <a:endParaRPr dirty="0">
              <a:latin typeface="Raleway" panose="020B0003030101060003" pitchFamily="34" charset="0"/>
            </a:endParaRPr>
          </a:p>
        </p:txBody>
      </p:sp>
      <p:sp>
        <p:nvSpPr>
          <p:cNvPr id="298" name="Google Shape;298;p20"/>
          <p:cNvSpPr/>
          <p:nvPr/>
        </p:nvSpPr>
        <p:spPr>
          <a:xfrm>
            <a:off x="648959" y="5885854"/>
            <a:ext cx="10894082" cy="78075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i="0" u="none" strike="noStrike" cap="none" dirty="0">
                <a:solidFill>
                  <a:srgbClr val="91AC9D"/>
                </a:solidFill>
                <a:latin typeface="Raleway" panose="020B0003030101060003" pitchFamily="34" charset="0"/>
                <a:sym typeface="Arial"/>
              </a:rPr>
              <a:t>“Recuerda que tienes hasta el 10 del mes siguiente para colocar a tu nuevo miembro”</a:t>
            </a:r>
            <a:endParaRPr sz="2000" b="1" dirty="0">
              <a:solidFill>
                <a:srgbClr val="91AC9D"/>
              </a:solidFill>
              <a:latin typeface="Raleway" panose="020B0003030101060003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CA7E61A-209E-419B-9220-18657E47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15CAC174-BBEB-42BC-8A45-1F304E48701C}"/>
              </a:ext>
            </a:extLst>
          </p:cNvPr>
          <p:cNvSpPr txBox="1">
            <a:spLocks/>
          </p:cNvSpPr>
          <p:nvPr/>
        </p:nvSpPr>
        <p:spPr>
          <a:xfrm>
            <a:off x="579783" y="2700670"/>
            <a:ext cx="5799751" cy="2019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00000"/>
              </a:lnSpc>
              <a:buSzPts val="4000"/>
              <a:buNone/>
            </a:pPr>
            <a:r>
              <a:rPr lang="es-MX" sz="5400" dirty="0">
                <a:solidFill>
                  <a:srgbClr val="154844"/>
                </a:solidFill>
                <a:latin typeface="Metropolis Extra Bold" panose="00000900000000000000" pitchFamily="50" charset="0"/>
                <a:cs typeface="Arial"/>
                <a:sym typeface="Arial"/>
              </a:rPr>
              <a:t>Organización para accionar.</a:t>
            </a:r>
            <a:endParaRPr lang="es-MX" sz="5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  <a:p>
            <a:pPr marL="0" indent="0">
              <a:lnSpc>
                <a:spcPct val="100000"/>
              </a:lnSpc>
              <a:buSzPts val="6000"/>
              <a:buFont typeface="Arial"/>
              <a:buNone/>
            </a:pPr>
            <a:endParaRPr lang="es-MX" sz="5400" dirty="0">
              <a:solidFill>
                <a:srgbClr val="154844"/>
              </a:solidFill>
              <a:latin typeface="Metropolis Extra Bold" panose="00000900000000000000" pitchFamily="50" charset="0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SzPts val="6000"/>
              <a:buFont typeface="Arial"/>
              <a:buNone/>
            </a:pPr>
            <a:endParaRPr lang="es-MX" sz="5400" dirty="0">
              <a:solidFill>
                <a:srgbClr val="154844"/>
              </a:solidFill>
              <a:latin typeface="Metropolis Extra Bold" panose="00000900000000000000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6" name="Google Shape;103;p2">
            <a:extLst>
              <a:ext uri="{FF2B5EF4-FFF2-40B4-BE49-F238E27FC236}">
                <a16:creationId xmlns:a16="http://schemas.microsoft.com/office/drawing/2014/main" id="{5C023291-9743-42C4-9841-E2340F293115}"/>
              </a:ext>
            </a:extLst>
          </p:cNvPr>
          <p:cNvSpPr/>
          <p:nvPr/>
        </p:nvSpPr>
        <p:spPr>
          <a:xfrm>
            <a:off x="662784" y="1781345"/>
            <a:ext cx="917538" cy="919325"/>
          </a:xfrm>
          <a:prstGeom prst="ellipse">
            <a:avLst/>
          </a:prstGeom>
          <a:solidFill>
            <a:srgbClr val="15484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b="0" i="0" u="none" strike="noStrike" cap="none" dirty="0">
                <a:solidFill>
                  <a:srgbClr val="91AC9D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4</a:t>
            </a:r>
            <a:endParaRPr sz="1200" dirty="0">
              <a:solidFill>
                <a:srgbClr val="91AC9D"/>
              </a:solidFill>
              <a:latin typeface="Metropolis Extra Bold" panose="00000900000000000000" pitchFamily="50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550480-FAC6-403B-B7FE-12CE8178A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309" name="Google Shape;309;p22"/>
          <p:cNvSpPr txBox="1">
            <a:spLocks noGrp="1"/>
          </p:cNvSpPr>
          <p:nvPr>
            <p:ph type="body" idx="1"/>
          </p:nvPr>
        </p:nvSpPr>
        <p:spPr>
          <a:xfrm>
            <a:off x="838200" y="2264734"/>
            <a:ext cx="10515600" cy="321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s-MX" sz="6600" b="1" dirty="0">
                <a:solidFill>
                  <a:schemeClr val="bg1"/>
                </a:solidFill>
                <a:latin typeface="Metropolis Extra Bold" panose="00000900000000000000" pitchFamily="50" charset="0"/>
              </a:rPr>
              <a:t>Disciplina</a:t>
            </a:r>
            <a:endParaRPr sz="36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3600" dirty="0">
                <a:solidFill>
                  <a:schemeClr val="bg1"/>
                </a:solidFill>
                <a:latin typeface="Raleway" panose="020B0003030101060003" pitchFamily="34" charset="0"/>
              </a:rPr>
              <a:t>es el puente entre las metas y los logros</a:t>
            </a:r>
            <a:endParaRPr sz="36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6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800"/>
              <a:buNone/>
            </a:pPr>
            <a:r>
              <a:rPr lang="es-MX" sz="36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Jim </a:t>
            </a:r>
            <a:r>
              <a:rPr lang="es-MX" sz="36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Rohn</a:t>
            </a:r>
            <a:endParaRPr sz="36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DF08EF2-06F2-4362-82A9-474C0FCA7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4" name="Google Shape;314;p23"/>
          <p:cNvSpPr txBox="1">
            <a:spLocks noGrp="1"/>
          </p:cNvSpPr>
          <p:nvPr>
            <p:ph type="title"/>
          </p:nvPr>
        </p:nvSpPr>
        <p:spPr>
          <a:xfrm>
            <a:off x="838200" y="5777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s-MX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Recomendaciones </a:t>
            </a:r>
            <a:r>
              <a:rPr lang="es-MX" b="1" dirty="0">
                <a:solidFill>
                  <a:srgbClr val="91AC9D"/>
                </a:solidFill>
                <a:latin typeface="Metropolis Extra Bold" panose="00000900000000000000" pitchFamily="50" charset="0"/>
              </a:rPr>
              <a:t>para tomar acción</a:t>
            </a:r>
            <a:b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</a:b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15" name="Google Shape;315;p23"/>
          <p:cNvSpPr txBox="1">
            <a:spLocks noGrp="1"/>
          </p:cNvSpPr>
          <p:nvPr>
            <p:ph type="body" idx="1"/>
          </p:nvPr>
        </p:nvSpPr>
        <p:spPr>
          <a:xfrm>
            <a:off x="838200" y="1605516"/>
            <a:ext cx="10515600" cy="463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s-MX" sz="2400" dirty="0">
                <a:latin typeface="Raleway" panose="020B0003030101060003" pitchFamily="34" charset="0"/>
              </a:rPr>
              <a:t>Diseña un calendario de trabajo semanal y mensual.</a:t>
            </a:r>
            <a:endParaRPr sz="24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s-MX" sz="2400" dirty="0">
                <a:latin typeface="Raleway" panose="020B0003030101060003" pitchFamily="34" charset="0"/>
              </a:rPr>
              <a:t>Establece alarmas o recordatorios para actividades importantes.</a:t>
            </a:r>
            <a:endParaRPr sz="24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s-MX" sz="2400" dirty="0">
                <a:latin typeface="Raleway" panose="020B0003030101060003" pitchFamily="34" charset="0"/>
              </a:rPr>
              <a:t>Crea una carpeta en Google Drive y organiza todo el material que tienes.</a:t>
            </a:r>
            <a:endParaRPr sz="24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s-MX" sz="2400" dirty="0">
                <a:latin typeface="Raleway" panose="020B0003030101060003" pitchFamily="34" charset="0"/>
              </a:rPr>
              <a:t>Limpia tu espacio de trabajo: la bandeja de entrada de tu correo no debería tener más de 10 correos sin leer. Categoriza los correos en carpetas.</a:t>
            </a:r>
            <a:endParaRPr sz="24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s-MX" sz="2400" dirty="0">
                <a:latin typeface="Raleway" panose="020B0003030101060003" pitchFamily="34" charset="0"/>
              </a:rPr>
              <a:t>Organiza tus grupos de WhatsApp y listas de difusión.</a:t>
            </a:r>
            <a:endParaRPr sz="24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s-MX" sz="2400" dirty="0">
                <a:latin typeface="Raleway" panose="020B0003030101060003" pitchFamily="34" charset="0"/>
              </a:rPr>
              <a:t>Crea un Google </a:t>
            </a:r>
            <a:r>
              <a:rPr lang="es-MX" sz="2400" dirty="0" err="1">
                <a:latin typeface="Raleway" panose="020B0003030101060003" pitchFamily="34" charset="0"/>
              </a:rPr>
              <a:t>Sheet</a:t>
            </a:r>
            <a:r>
              <a:rPr lang="es-MX" sz="2400" dirty="0">
                <a:latin typeface="Raleway" panose="020B0003030101060003" pitchFamily="34" charset="0"/>
              </a:rPr>
              <a:t> o Excel para llevar control de tus finanzas.</a:t>
            </a:r>
            <a:endParaRPr sz="24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s-MX" sz="2400" dirty="0">
                <a:latin typeface="Raleway" panose="020B0003030101060003" pitchFamily="34" charset="0"/>
              </a:rPr>
              <a:t>Integra herramientas tecnológicas a tu negocio: Trello, </a:t>
            </a:r>
            <a:r>
              <a:rPr lang="es-MX" sz="2400" dirty="0" err="1">
                <a:latin typeface="Raleway" panose="020B0003030101060003" pitchFamily="34" charset="0"/>
              </a:rPr>
              <a:t>Calendary</a:t>
            </a:r>
            <a:r>
              <a:rPr lang="es-MX" sz="2400" dirty="0">
                <a:latin typeface="Raleway" panose="020B0003030101060003" pitchFamily="34" charset="0"/>
              </a:rPr>
              <a:t>, etc.</a:t>
            </a:r>
            <a:endParaRPr sz="2400" dirty="0">
              <a:latin typeface="Raleway" panose="020B0003030101060003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B5CE50-6783-495E-B9FA-1F267062C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1" name="Google Shape;321;p24"/>
          <p:cNvSpPr txBox="1">
            <a:spLocks noGrp="1"/>
          </p:cNvSpPr>
          <p:nvPr>
            <p:ph type="title"/>
          </p:nvPr>
        </p:nvSpPr>
        <p:spPr>
          <a:xfrm>
            <a:off x="838200" y="12058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Calendario </a:t>
            </a:r>
            <a:r>
              <a:rPr lang="es-MX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Camino 2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C52C5F9C-CF74-48CE-B46F-8A92A8AAF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867227"/>
              </p:ext>
            </p:extLst>
          </p:nvPr>
        </p:nvGraphicFramePr>
        <p:xfrm>
          <a:off x="439479" y="1520563"/>
          <a:ext cx="11313042" cy="452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908">
                  <a:extLst>
                    <a:ext uri="{9D8B030D-6E8A-4147-A177-3AD203B41FA5}">
                      <a16:colId xmlns:a16="http://schemas.microsoft.com/office/drawing/2014/main" val="1668531069"/>
                    </a:ext>
                  </a:extLst>
                </a:gridCol>
                <a:gridCol w="1718689">
                  <a:extLst>
                    <a:ext uri="{9D8B030D-6E8A-4147-A177-3AD203B41FA5}">
                      <a16:colId xmlns:a16="http://schemas.microsoft.com/office/drawing/2014/main" val="3392636492"/>
                    </a:ext>
                  </a:extLst>
                </a:gridCol>
                <a:gridCol w="1718689">
                  <a:extLst>
                    <a:ext uri="{9D8B030D-6E8A-4147-A177-3AD203B41FA5}">
                      <a16:colId xmlns:a16="http://schemas.microsoft.com/office/drawing/2014/main" val="2947341090"/>
                    </a:ext>
                  </a:extLst>
                </a:gridCol>
                <a:gridCol w="1718689">
                  <a:extLst>
                    <a:ext uri="{9D8B030D-6E8A-4147-A177-3AD203B41FA5}">
                      <a16:colId xmlns:a16="http://schemas.microsoft.com/office/drawing/2014/main" val="2943956333"/>
                    </a:ext>
                  </a:extLst>
                </a:gridCol>
                <a:gridCol w="1718689">
                  <a:extLst>
                    <a:ext uri="{9D8B030D-6E8A-4147-A177-3AD203B41FA5}">
                      <a16:colId xmlns:a16="http://schemas.microsoft.com/office/drawing/2014/main" val="320564699"/>
                    </a:ext>
                  </a:extLst>
                </a:gridCol>
                <a:gridCol w="1718689">
                  <a:extLst>
                    <a:ext uri="{9D8B030D-6E8A-4147-A177-3AD203B41FA5}">
                      <a16:colId xmlns:a16="http://schemas.microsoft.com/office/drawing/2014/main" val="2008391610"/>
                    </a:ext>
                  </a:extLst>
                </a:gridCol>
                <a:gridCol w="1718689">
                  <a:extLst>
                    <a:ext uri="{9D8B030D-6E8A-4147-A177-3AD203B41FA5}">
                      <a16:colId xmlns:a16="http://schemas.microsoft.com/office/drawing/2014/main" val="4022622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MX" b="1" dirty="0">
                        <a:solidFill>
                          <a:srgbClr val="154844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Raleway" panose="020B0003030101060003" pitchFamily="34" charset="0"/>
                        </a:rPr>
                        <a:t>LUN</a:t>
                      </a:r>
                    </a:p>
                  </a:txBody>
                  <a:tcPr>
                    <a:solidFill>
                      <a:srgbClr val="1548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Raleway" panose="020B0003030101060003" pitchFamily="34" charset="0"/>
                        </a:rPr>
                        <a:t>MAR</a:t>
                      </a:r>
                    </a:p>
                  </a:txBody>
                  <a:tcPr>
                    <a:solidFill>
                      <a:srgbClr val="91AC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Raleway" panose="020B0003030101060003" pitchFamily="34" charset="0"/>
                        </a:rPr>
                        <a:t>MIE</a:t>
                      </a:r>
                    </a:p>
                  </a:txBody>
                  <a:tcPr>
                    <a:solidFill>
                      <a:srgbClr val="1548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Raleway" panose="020B0003030101060003" pitchFamily="34" charset="0"/>
                        </a:rPr>
                        <a:t>JUE</a:t>
                      </a:r>
                    </a:p>
                  </a:txBody>
                  <a:tcPr>
                    <a:solidFill>
                      <a:srgbClr val="91AC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Raleway" panose="020B0003030101060003" pitchFamily="34" charset="0"/>
                        </a:rPr>
                        <a:t>VIE</a:t>
                      </a:r>
                    </a:p>
                  </a:txBody>
                  <a:tcPr>
                    <a:solidFill>
                      <a:srgbClr val="1548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Raleway" panose="020B0003030101060003" pitchFamily="34" charset="0"/>
                        </a:rPr>
                        <a:t>SAB</a:t>
                      </a:r>
                    </a:p>
                  </a:txBody>
                  <a:tcPr>
                    <a:solidFill>
                      <a:srgbClr val="91AC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196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9:00 AM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Desarrollo Personal/Curso</a:t>
                      </a:r>
                    </a:p>
                  </a:txBody>
                  <a:tcPr>
                    <a:solidFill>
                      <a:srgbClr val="D6B7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Desarrollo Personal/Curso</a:t>
                      </a:r>
                    </a:p>
                  </a:txBody>
                  <a:tcPr>
                    <a:solidFill>
                      <a:srgbClr val="D6B7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282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10:00 AM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Prospección y seguimiento</a:t>
                      </a:r>
                    </a:p>
                  </a:txBody>
                  <a:tcPr>
                    <a:solidFill>
                      <a:srgbClr val="BE72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Prospección y seguimiento</a:t>
                      </a:r>
                    </a:p>
                  </a:txBody>
                  <a:tcPr>
                    <a:solidFill>
                      <a:srgbClr val="BE72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250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11:00 AM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Clase </a:t>
                      </a:r>
                      <a:r>
                        <a:rPr lang="es-MX" sz="1100" b="1" dirty="0" err="1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intro</a:t>
                      </a:r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 AE</a:t>
                      </a:r>
                    </a:p>
                  </a:txBody>
                  <a:tcPr>
                    <a:solidFill>
                      <a:srgbClr val="DB9B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Clase</a:t>
                      </a:r>
                    </a:p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 negocio</a:t>
                      </a:r>
                    </a:p>
                  </a:txBody>
                  <a:tcPr>
                    <a:solidFill>
                      <a:srgbClr val="3763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5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12:00 PM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Contenido para</a:t>
                      </a:r>
                    </a:p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RS/Administrativo</a:t>
                      </a:r>
                    </a:p>
                  </a:txBody>
                  <a:tcPr>
                    <a:solidFill>
                      <a:srgbClr val="76B1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Contenido para</a:t>
                      </a:r>
                    </a:p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RS/Administrativo</a:t>
                      </a:r>
                    </a:p>
                  </a:txBody>
                  <a:tcPr>
                    <a:solidFill>
                      <a:srgbClr val="76B1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860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1:00 PM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288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2:00 PM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Desarrollo Personal/Curso</a:t>
                      </a:r>
                    </a:p>
                  </a:txBody>
                  <a:tcPr>
                    <a:solidFill>
                      <a:srgbClr val="D6B7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Desarrollo Personal/Curso</a:t>
                      </a:r>
                    </a:p>
                  </a:txBody>
                  <a:tcPr>
                    <a:solidFill>
                      <a:srgbClr val="D6B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Desarrollo Personal/Curso</a:t>
                      </a:r>
                    </a:p>
                  </a:txBody>
                  <a:tcPr>
                    <a:solidFill>
                      <a:srgbClr val="D6B7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Taller temático a clase de Ed. Continua</a:t>
                      </a:r>
                    </a:p>
                  </a:txBody>
                  <a:tcPr>
                    <a:solidFill>
                      <a:srgbClr val="3F86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346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3:00 PM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Prospección y seguimiento</a:t>
                      </a:r>
                    </a:p>
                  </a:txBody>
                  <a:tcPr>
                    <a:solidFill>
                      <a:srgbClr val="BE72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Prospección y seguimiento</a:t>
                      </a:r>
                    </a:p>
                  </a:txBody>
                  <a:tcPr>
                    <a:solidFill>
                      <a:srgbClr val="BE7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Prospección y seguimiento</a:t>
                      </a:r>
                    </a:p>
                  </a:txBody>
                  <a:tcPr>
                    <a:solidFill>
                      <a:srgbClr val="BE72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42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4:00 PM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Consulta de</a:t>
                      </a:r>
                    </a:p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Bienestar</a:t>
                      </a:r>
                    </a:p>
                  </a:txBody>
                  <a:tcPr>
                    <a:solidFill>
                      <a:srgbClr val="E96A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Clase </a:t>
                      </a:r>
                      <a:r>
                        <a:rPr lang="es-MX" sz="1100" b="1" dirty="0" err="1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intro</a:t>
                      </a:r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 AE</a:t>
                      </a:r>
                    </a:p>
                  </a:txBody>
                  <a:tcPr>
                    <a:solidFill>
                      <a:srgbClr val="D99B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Contenido para</a:t>
                      </a:r>
                    </a:p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RS/Administrativo</a:t>
                      </a:r>
                    </a:p>
                  </a:txBody>
                  <a:tcPr>
                    <a:solidFill>
                      <a:srgbClr val="76B1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845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5:00 PM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Consulta de</a:t>
                      </a:r>
                    </a:p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Bienestar</a:t>
                      </a:r>
                    </a:p>
                  </a:txBody>
                  <a:tcPr>
                    <a:solidFill>
                      <a:srgbClr val="E96A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Llamada estratégica con </a:t>
                      </a:r>
                      <a:r>
                        <a:rPr lang="es-MX" sz="1100" b="1" dirty="0" err="1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upline</a:t>
                      </a:r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 (si aplica)</a:t>
                      </a:r>
                    </a:p>
                  </a:txBody>
                  <a:tcPr>
                    <a:solidFill>
                      <a:srgbClr val="A437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882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6:00 PM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Organizar</a:t>
                      </a:r>
                    </a:p>
                  </a:txBody>
                  <a:tcPr>
                    <a:solidFill>
                      <a:srgbClr val="9BBE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10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4284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318C502-97B9-4C4B-BF7F-1166B54FA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321;p24">
            <a:extLst>
              <a:ext uri="{FF2B5EF4-FFF2-40B4-BE49-F238E27FC236}">
                <a16:creationId xmlns:a16="http://schemas.microsoft.com/office/drawing/2014/main" id="{BFC78F49-3753-40EC-B949-00CF83AF78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2058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Calendario </a:t>
            </a:r>
            <a:r>
              <a:rPr lang="es-MX" b="1" dirty="0">
                <a:solidFill>
                  <a:srgbClr val="154844"/>
                </a:solidFill>
                <a:latin typeface="Metropolis Extra Bold" panose="00000900000000000000" pitchFamily="50" charset="0"/>
              </a:rPr>
              <a:t>Camino 2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graphicFrame>
        <p:nvGraphicFramePr>
          <p:cNvPr id="7" name="Tabla 2">
            <a:extLst>
              <a:ext uri="{FF2B5EF4-FFF2-40B4-BE49-F238E27FC236}">
                <a16:creationId xmlns:a16="http://schemas.microsoft.com/office/drawing/2014/main" id="{155E7A7F-3C88-42B2-91BE-79ED0B1A5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362949"/>
              </p:ext>
            </p:extLst>
          </p:nvPr>
        </p:nvGraphicFramePr>
        <p:xfrm>
          <a:off x="334925" y="1446143"/>
          <a:ext cx="11522150" cy="436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408">
                  <a:extLst>
                    <a:ext uri="{9D8B030D-6E8A-4147-A177-3AD203B41FA5}">
                      <a16:colId xmlns:a16="http://schemas.microsoft.com/office/drawing/2014/main" val="1668531069"/>
                    </a:ext>
                  </a:extLst>
                </a:gridCol>
                <a:gridCol w="1750457">
                  <a:extLst>
                    <a:ext uri="{9D8B030D-6E8A-4147-A177-3AD203B41FA5}">
                      <a16:colId xmlns:a16="http://schemas.microsoft.com/office/drawing/2014/main" val="3392636492"/>
                    </a:ext>
                  </a:extLst>
                </a:gridCol>
                <a:gridCol w="1750457">
                  <a:extLst>
                    <a:ext uri="{9D8B030D-6E8A-4147-A177-3AD203B41FA5}">
                      <a16:colId xmlns:a16="http://schemas.microsoft.com/office/drawing/2014/main" val="2947341090"/>
                    </a:ext>
                  </a:extLst>
                </a:gridCol>
                <a:gridCol w="1750457">
                  <a:extLst>
                    <a:ext uri="{9D8B030D-6E8A-4147-A177-3AD203B41FA5}">
                      <a16:colId xmlns:a16="http://schemas.microsoft.com/office/drawing/2014/main" val="2943956333"/>
                    </a:ext>
                  </a:extLst>
                </a:gridCol>
                <a:gridCol w="1750457">
                  <a:extLst>
                    <a:ext uri="{9D8B030D-6E8A-4147-A177-3AD203B41FA5}">
                      <a16:colId xmlns:a16="http://schemas.microsoft.com/office/drawing/2014/main" val="320564699"/>
                    </a:ext>
                  </a:extLst>
                </a:gridCol>
                <a:gridCol w="1750457">
                  <a:extLst>
                    <a:ext uri="{9D8B030D-6E8A-4147-A177-3AD203B41FA5}">
                      <a16:colId xmlns:a16="http://schemas.microsoft.com/office/drawing/2014/main" val="2008391610"/>
                    </a:ext>
                  </a:extLst>
                </a:gridCol>
                <a:gridCol w="1750457">
                  <a:extLst>
                    <a:ext uri="{9D8B030D-6E8A-4147-A177-3AD203B41FA5}">
                      <a16:colId xmlns:a16="http://schemas.microsoft.com/office/drawing/2014/main" val="4022622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MX" b="1" dirty="0">
                        <a:solidFill>
                          <a:srgbClr val="154844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Raleway" panose="020B0003030101060003" pitchFamily="34" charset="0"/>
                        </a:rPr>
                        <a:t>LUN</a:t>
                      </a:r>
                    </a:p>
                  </a:txBody>
                  <a:tcPr>
                    <a:solidFill>
                      <a:srgbClr val="1548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Raleway" panose="020B0003030101060003" pitchFamily="34" charset="0"/>
                        </a:rPr>
                        <a:t>MAR</a:t>
                      </a:r>
                    </a:p>
                  </a:txBody>
                  <a:tcPr>
                    <a:solidFill>
                      <a:srgbClr val="91AC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Raleway" panose="020B0003030101060003" pitchFamily="34" charset="0"/>
                        </a:rPr>
                        <a:t>MIE</a:t>
                      </a:r>
                    </a:p>
                  </a:txBody>
                  <a:tcPr>
                    <a:solidFill>
                      <a:srgbClr val="1548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Raleway" panose="020B0003030101060003" pitchFamily="34" charset="0"/>
                        </a:rPr>
                        <a:t>JUE</a:t>
                      </a:r>
                    </a:p>
                  </a:txBody>
                  <a:tcPr>
                    <a:solidFill>
                      <a:srgbClr val="91AC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Raleway" panose="020B0003030101060003" pitchFamily="34" charset="0"/>
                        </a:rPr>
                        <a:t>VIE</a:t>
                      </a:r>
                    </a:p>
                  </a:txBody>
                  <a:tcPr>
                    <a:solidFill>
                      <a:srgbClr val="1548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Raleway" panose="020B0003030101060003" pitchFamily="34" charset="0"/>
                        </a:rPr>
                        <a:t>SAB</a:t>
                      </a:r>
                    </a:p>
                  </a:txBody>
                  <a:tcPr>
                    <a:solidFill>
                      <a:srgbClr val="91AC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196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9:00 AM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Desarrollo Personal/Curso</a:t>
                      </a:r>
                    </a:p>
                  </a:txBody>
                  <a:tcPr>
                    <a:solidFill>
                      <a:srgbClr val="D6B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Desarrollo Personal/Curso</a:t>
                      </a:r>
                    </a:p>
                  </a:txBody>
                  <a:tcPr>
                    <a:solidFill>
                      <a:srgbClr val="D6B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Desarrollo Personal/Curso</a:t>
                      </a:r>
                    </a:p>
                  </a:txBody>
                  <a:tcPr>
                    <a:solidFill>
                      <a:srgbClr val="D6B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Desarrollo Personal/Curso</a:t>
                      </a:r>
                    </a:p>
                  </a:txBody>
                  <a:tcPr>
                    <a:solidFill>
                      <a:srgbClr val="D6B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Desarrollo Personal/Curso</a:t>
                      </a:r>
                    </a:p>
                  </a:txBody>
                  <a:tcPr>
                    <a:solidFill>
                      <a:srgbClr val="D6B7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Educación de producto /crear protocolos</a:t>
                      </a:r>
                    </a:p>
                  </a:txBody>
                  <a:tcPr>
                    <a:solidFill>
                      <a:srgbClr val="6E4E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282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10:00 AM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Prospección y seguimiento</a:t>
                      </a:r>
                    </a:p>
                  </a:txBody>
                  <a:tcPr>
                    <a:solidFill>
                      <a:srgbClr val="BE7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Prospección y seguimiento</a:t>
                      </a:r>
                    </a:p>
                  </a:txBody>
                  <a:tcPr>
                    <a:solidFill>
                      <a:srgbClr val="BE7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Prospección y seguimiento</a:t>
                      </a:r>
                    </a:p>
                  </a:txBody>
                  <a:tcPr>
                    <a:solidFill>
                      <a:srgbClr val="BE7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Prospección y seguimiento</a:t>
                      </a:r>
                    </a:p>
                  </a:txBody>
                  <a:tcPr>
                    <a:solidFill>
                      <a:srgbClr val="BE7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Prospección y seguimiento</a:t>
                      </a:r>
                    </a:p>
                  </a:txBody>
                  <a:tcPr>
                    <a:solidFill>
                      <a:srgbClr val="BE72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Organizar agenda de la próxima semana</a:t>
                      </a:r>
                    </a:p>
                  </a:txBody>
                  <a:tcPr>
                    <a:solidFill>
                      <a:srgbClr val="A38A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250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11:00 AM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Llamada estratégica con </a:t>
                      </a:r>
                      <a:r>
                        <a:rPr lang="es-MX" sz="1050" b="1" dirty="0" err="1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upline</a:t>
                      </a: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 (si aplica)</a:t>
                      </a:r>
                    </a:p>
                  </a:txBody>
                  <a:tcPr>
                    <a:solidFill>
                      <a:srgbClr val="A437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Consulta de</a:t>
                      </a:r>
                    </a:p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Bienestar</a:t>
                      </a:r>
                    </a:p>
                  </a:txBody>
                  <a:tcPr>
                    <a:solidFill>
                      <a:srgbClr val="E96A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Llamada estratégica con </a:t>
                      </a:r>
                      <a:r>
                        <a:rPr lang="es-MX" sz="1050" b="1" dirty="0" err="1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downline</a:t>
                      </a: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 (si aplica)</a:t>
                      </a:r>
                    </a:p>
                  </a:txBody>
                  <a:tcPr>
                    <a:solidFill>
                      <a:srgbClr val="FBC3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Clase </a:t>
                      </a:r>
                      <a:r>
                        <a:rPr lang="es-MX" sz="1050" b="1" dirty="0" err="1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intro</a:t>
                      </a:r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 AE</a:t>
                      </a:r>
                    </a:p>
                  </a:txBody>
                  <a:tcPr>
                    <a:solidFill>
                      <a:srgbClr val="D99B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Contenido</a:t>
                      </a:r>
                    </a:p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Para RS</a:t>
                      </a:r>
                    </a:p>
                  </a:txBody>
                  <a:tcPr>
                    <a:solidFill>
                      <a:srgbClr val="76B1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Taller temático a clase de Ed. Continua</a:t>
                      </a:r>
                    </a:p>
                  </a:txBody>
                  <a:tcPr>
                    <a:solidFill>
                      <a:srgbClr val="3F86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5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12:00 PM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860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1:00 PM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288671"/>
                  </a:ext>
                </a:extLst>
              </a:tr>
              <a:tr h="3554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2:00 PM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Llamada estratégica con </a:t>
                      </a:r>
                      <a:r>
                        <a:rPr lang="es-MX" sz="1050" b="1" dirty="0" err="1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downline</a:t>
                      </a: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 (si aplica)</a:t>
                      </a:r>
                    </a:p>
                  </a:txBody>
                  <a:tcPr>
                    <a:solidFill>
                      <a:srgbClr val="FBC3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Contenido</a:t>
                      </a:r>
                    </a:p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Para RS</a:t>
                      </a:r>
                    </a:p>
                  </a:txBody>
                  <a:tcPr>
                    <a:solidFill>
                      <a:srgbClr val="76B1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Consulta de</a:t>
                      </a:r>
                    </a:p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Bienestar</a:t>
                      </a:r>
                    </a:p>
                  </a:txBody>
                  <a:tcPr>
                    <a:solidFill>
                      <a:srgbClr val="E96A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Llamada estratégica con mentor de ITN</a:t>
                      </a:r>
                    </a:p>
                  </a:txBody>
                  <a:tcPr>
                    <a:solidFill>
                      <a:srgbClr val="573B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346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3:00 PM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Taller temático a clase de Ed. Continua</a:t>
                      </a:r>
                    </a:p>
                  </a:txBody>
                  <a:tcPr>
                    <a:solidFill>
                      <a:srgbClr val="3F86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Consulta de</a:t>
                      </a:r>
                    </a:p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Bienestar</a:t>
                      </a:r>
                    </a:p>
                  </a:txBody>
                  <a:tcPr>
                    <a:solidFill>
                      <a:srgbClr val="E96A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Recibir mentoría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equipo</a:t>
                      </a:r>
                    </a:p>
                  </a:txBody>
                  <a:tcPr>
                    <a:solidFill>
                      <a:srgbClr val="3354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Clase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 negocio</a:t>
                      </a:r>
                    </a:p>
                  </a:txBody>
                  <a:tcPr>
                    <a:solidFill>
                      <a:srgbClr val="3763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42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4:00 PM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Contenido</a:t>
                      </a:r>
                    </a:p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Para RS</a:t>
                      </a:r>
                    </a:p>
                  </a:txBody>
                  <a:tcPr>
                    <a:solidFill>
                      <a:srgbClr val="76B1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Seguimiento</a:t>
                      </a:r>
                    </a:p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a CM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Clase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 negocio</a:t>
                      </a:r>
                    </a:p>
                  </a:txBody>
                  <a:tcPr>
                    <a:solidFill>
                      <a:srgbClr val="3763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Seguimiento</a:t>
                      </a:r>
                    </a:p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a CM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Administrativo</a:t>
                      </a:r>
                    </a:p>
                  </a:txBody>
                  <a:tcPr>
                    <a:solidFill>
                      <a:srgbClr val="707B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845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5:00 PM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Clase </a:t>
                      </a:r>
                      <a:r>
                        <a:rPr lang="es-MX" sz="1050" b="1" dirty="0" err="1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intro</a:t>
                      </a:r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de AE</a:t>
                      </a:r>
                    </a:p>
                  </a:txBody>
                  <a:tcPr>
                    <a:solidFill>
                      <a:srgbClr val="D99B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Llamada</a:t>
                      </a:r>
                    </a:p>
                    <a:p>
                      <a:pPr algn="ctr"/>
                      <a:r>
                        <a:rPr lang="es-MX" sz="1050" b="1" dirty="0" err="1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Pre-inducción</a:t>
                      </a:r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98B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Administrativo</a:t>
                      </a:r>
                    </a:p>
                  </a:txBody>
                  <a:tcPr>
                    <a:solidFill>
                      <a:srgbClr val="707B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Llamada</a:t>
                      </a:r>
                    </a:p>
                    <a:p>
                      <a:pPr algn="ctr"/>
                      <a:r>
                        <a:rPr lang="es-MX" sz="1050" b="1" dirty="0" err="1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Pre-inducción</a:t>
                      </a:r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rgbClr val="98BD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882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rgbClr val="154844"/>
                          </a:solidFill>
                          <a:latin typeface="Raleway" panose="020B0003030101060003" pitchFamily="34" charset="0"/>
                        </a:rPr>
                        <a:t>6:00 PM</a:t>
                      </a:r>
                    </a:p>
                  </a:txBody>
                  <a:tcPr>
                    <a:solidFill>
                      <a:srgbClr val="D6E0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Administrativo</a:t>
                      </a:r>
                    </a:p>
                  </a:txBody>
                  <a:tcPr>
                    <a:solidFill>
                      <a:srgbClr val="707B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1" dirty="0">
                          <a:solidFill>
                            <a:schemeClr val="bg1"/>
                          </a:solidFill>
                          <a:latin typeface="Raleway" panose="020B0003030101060003" pitchFamily="34" charset="0"/>
                        </a:rPr>
                        <a:t>Administrativo</a:t>
                      </a:r>
                    </a:p>
                  </a:txBody>
                  <a:tcPr>
                    <a:solidFill>
                      <a:srgbClr val="707B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50" b="1" dirty="0">
                        <a:solidFill>
                          <a:schemeClr val="bg1"/>
                        </a:solidFill>
                        <a:latin typeface="Raleway" panose="020B00030301010600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42840"/>
                  </a:ext>
                </a:extLst>
              </a:tr>
            </a:tbl>
          </a:graphicData>
        </a:graphic>
      </p:graphicFrame>
      <p:sp>
        <p:nvSpPr>
          <p:cNvPr id="8" name="Google Shape;315;p23">
            <a:extLst>
              <a:ext uri="{FF2B5EF4-FFF2-40B4-BE49-F238E27FC236}">
                <a16:creationId xmlns:a16="http://schemas.microsoft.com/office/drawing/2014/main" id="{4A075BC5-A5BD-4272-8AFC-BB368A1F9E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6068122"/>
            <a:ext cx="10515600" cy="669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1400" dirty="0">
                <a:latin typeface="Raleway" panose="020B0003030101060003" pitchFamily="34" charset="0"/>
              </a:rPr>
              <a:t>*Estos horarios tienen la función de recrear un calendario de actividades, sin embargo, sin embargo las actividades pueden realizarse en otros horarios y en otro orden. Por favor no interpretar textualmente ni el orden ni las horas.</a:t>
            </a:r>
            <a:endParaRPr sz="1400" dirty="0">
              <a:latin typeface="Raleway" panose="020B0003030101060003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DF670FA-83E9-420B-AE5D-002FAB69A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83C4C171-AADE-40FF-AF9B-4664672AA2F2}"/>
              </a:ext>
            </a:extLst>
          </p:cNvPr>
          <p:cNvSpPr txBox="1">
            <a:spLocks/>
          </p:cNvSpPr>
          <p:nvPr/>
        </p:nvSpPr>
        <p:spPr>
          <a:xfrm>
            <a:off x="579783" y="2700669"/>
            <a:ext cx="6076198" cy="2881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lnSpc>
                <a:spcPct val="100000"/>
              </a:lnSpc>
              <a:buSzPts val="4000"/>
              <a:buNone/>
            </a:pPr>
            <a:r>
              <a:rPr lang="es-MX" sz="5400" dirty="0">
                <a:solidFill>
                  <a:srgbClr val="154844"/>
                </a:solidFill>
                <a:latin typeface="Metropolis Extra Bold" panose="00000900000000000000" pitchFamily="50" charset="0"/>
                <a:cs typeface="Arial"/>
                <a:sym typeface="Arial"/>
              </a:rPr>
              <a:t>Tener el </a:t>
            </a:r>
            <a:r>
              <a:rPr lang="es-MX" sz="5400" dirty="0" err="1">
                <a:solidFill>
                  <a:srgbClr val="154844"/>
                </a:solidFill>
                <a:latin typeface="Metropolis Extra Bold" panose="00000900000000000000" pitchFamily="50" charset="0"/>
                <a:cs typeface="Arial"/>
                <a:sym typeface="Arial"/>
              </a:rPr>
              <a:t>mindset</a:t>
            </a:r>
            <a:r>
              <a:rPr lang="es-MX" sz="5400" dirty="0">
                <a:solidFill>
                  <a:srgbClr val="154844"/>
                </a:solidFill>
                <a:latin typeface="Metropolis Extra Bold" panose="00000900000000000000" pitchFamily="50" charset="0"/>
                <a:cs typeface="Arial"/>
                <a:sym typeface="Arial"/>
              </a:rPr>
              <a:t> correcto</a:t>
            </a:r>
            <a:endParaRPr lang="es-MX" sz="5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  <a:p>
            <a:pPr marL="0" indent="0">
              <a:lnSpc>
                <a:spcPct val="100000"/>
              </a:lnSpc>
              <a:buSzPts val="6000"/>
              <a:buFont typeface="Arial"/>
              <a:buNone/>
            </a:pPr>
            <a:endParaRPr lang="es-MX" sz="5400" dirty="0">
              <a:solidFill>
                <a:srgbClr val="154844"/>
              </a:solidFill>
              <a:latin typeface="Metropolis Extra Bold" panose="00000900000000000000" pitchFamily="50" charset="0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SzPts val="6000"/>
              <a:buFont typeface="Arial"/>
              <a:buNone/>
            </a:pPr>
            <a:endParaRPr lang="es-MX" sz="5400" dirty="0">
              <a:solidFill>
                <a:srgbClr val="154844"/>
              </a:solidFill>
              <a:latin typeface="Metropolis Extra Bold" panose="00000900000000000000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6" name="Google Shape;103;p2">
            <a:extLst>
              <a:ext uri="{FF2B5EF4-FFF2-40B4-BE49-F238E27FC236}">
                <a16:creationId xmlns:a16="http://schemas.microsoft.com/office/drawing/2014/main" id="{EBA81DE1-1D25-4B1B-AF8D-AAB036180A65}"/>
              </a:ext>
            </a:extLst>
          </p:cNvPr>
          <p:cNvSpPr/>
          <p:nvPr/>
        </p:nvSpPr>
        <p:spPr>
          <a:xfrm>
            <a:off x="662784" y="1781345"/>
            <a:ext cx="917538" cy="919325"/>
          </a:xfrm>
          <a:prstGeom prst="ellipse">
            <a:avLst/>
          </a:prstGeom>
          <a:solidFill>
            <a:srgbClr val="15484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dirty="0">
                <a:solidFill>
                  <a:srgbClr val="91AC9D"/>
                </a:solidFill>
                <a:latin typeface="Metropolis Extra Bold" panose="00000900000000000000" pitchFamily="50" charset="0"/>
                <a:cs typeface="Calibri"/>
                <a:sym typeface="Calibri"/>
              </a:rPr>
              <a:t>5</a:t>
            </a:r>
            <a:endParaRPr sz="1200" dirty="0">
              <a:solidFill>
                <a:srgbClr val="91AC9D"/>
              </a:solidFill>
              <a:latin typeface="Metropolis Extra Bold" panose="00000900000000000000" pitchFamily="50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0B08B15-57DE-48A9-81E1-317E6E3C6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9" name="Google Shape;33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DESARROLLO PERSONAL EN </a:t>
            </a:r>
            <a:r>
              <a:rPr lang="en-US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"/>
                <a:cs typeface="Montserrat"/>
                <a:sym typeface="Montserrat"/>
              </a:rPr>
              <a:t>dōTERRA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40" name="Google Shape;340;p27"/>
          <p:cNvSpPr txBox="1">
            <a:spLocks noGrp="1"/>
          </p:cNvSpPr>
          <p:nvPr>
            <p:ph type="body" idx="1"/>
          </p:nvPr>
        </p:nvSpPr>
        <p:spPr>
          <a:xfrm>
            <a:off x="838200" y="2282825"/>
            <a:ext cx="3180907" cy="512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COMPROMISO Y RESPONSABILIDAD</a:t>
            </a: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PACIENCIA</a:t>
            </a: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MANEJO INTELIGENTE</a:t>
            </a:r>
          </a:p>
          <a:p>
            <a:pPr marL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DE LAS EMOCIONES</a:t>
            </a: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DERRUMBAR CREENCIAS LIMITANTES</a:t>
            </a: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341" name="Google Shape;341;p27"/>
          <p:cNvSpPr txBox="1">
            <a:spLocks noGrp="1"/>
          </p:cNvSpPr>
          <p:nvPr>
            <p:ph type="body" idx="2"/>
          </p:nvPr>
        </p:nvSpPr>
        <p:spPr>
          <a:xfrm>
            <a:off x="4641112" y="2282825"/>
            <a:ext cx="3056860" cy="512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CONSTANCIA Y PERSEVERANCIA</a:t>
            </a: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DESEO DE SERVICIO</a:t>
            </a: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AUTOMOTIVACIÓN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DESEO DE APRENDER</a:t>
            </a: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0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4F7EFB8-31B2-451A-A9D8-C81865494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972" y="1690688"/>
            <a:ext cx="4015932" cy="401593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A76DB4-62EB-4BC5-910C-A285A5A7E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346" name="Google Shape;346;p28"/>
          <p:cNvSpPr txBox="1">
            <a:spLocks noGrp="1"/>
          </p:cNvSpPr>
          <p:nvPr>
            <p:ph type="body" idx="1"/>
          </p:nvPr>
        </p:nvSpPr>
        <p:spPr>
          <a:xfrm>
            <a:off x="838200" y="2318174"/>
            <a:ext cx="10515600" cy="222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s-MX" sz="36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s-MX" sz="5400" dirty="0">
                <a:solidFill>
                  <a:schemeClr val="bg1"/>
                </a:solidFill>
                <a:latin typeface="Metropolis Extra Bold" panose="00000900000000000000" pitchFamily="50" charset="0"/>
                <a:ea typeface="Arial"/>
                <a:cs typeface="Arial"/>
                <a:sym typeface="Arial"/>
              </a:rPr>
              <a:t>¿QUÉ ES EL ÉXITO PARA TI?</a:t>
            </a:r>
            <a:endParaRPr lang="es-MX" sz="36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B749BB2-5F4F-492F-8343-B24B55E3D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9349" y="5482312"/>
            <a:ext cx="613301" cy="9321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3477DCF-A4F2-4D99-BDE3-05C298021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579783" y="2029689"/>
            <a:ext cx="689444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s-MX" sz="5400" dirty="0">
                <a:solidFill>
                  <a:srgbClr val="154844"/>
                </a:solidFill>
                <a:latin typeface="Metropolis Extra Bold" panose="00000900000000000000" pitchFamily="50" charset="0"/>
                <a:ea typeface="Arial"/>
                <a:cs typeface="Arial"/>
                <a:sym typeface="Arial"/>
              </a:rPr>
              <a:t>Entender y hacer las actividades correspondientes a </a:t>
            </a:r>
            <a:endParaRPr sz="2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endParaRPr sz="5400" dirty="0">
              <a:solidFill>
                <a:srgbClr val="154844"/>
              </a:solidFill>
              <a:latin typeface="Metropolis Extra Bold" panose="00000900000000000000" pitchFamily="50" charset="0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endParaRPr sz="5400" dirty="0">
              <a:solidFill>
                <a:srgbClr val="154844"/>
              </a:solidFill>
              <a:latin typeface="Metropolis Extra Bold" panose="00000900000000000000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662784" y="1078437"/>
            <a:ext cx="917538" cy="919325"/>
          </a:xfrm>
          <a:prstGeom prst="ellipse">
            <a:avLst/>
          </a:prstGeom>
          <a:solidFill>
            <a:srgbClr val="15484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b="0" i="0" u="none" strike="noStrike" cap="none" dirty="0">
                <a:solidFill>
                  <a:srgbClr val="91AC9D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1</a:t>
            </a:r>
            <a:endParaRPr sz="1200" dirty="0">
              <a:solidFill>
                <a:srgbClr val="91AC9D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A2C278CA-1EF7-4DDD-B5CE-3F215C4540B0}"/>
              </a:ext>
            </a:extLst>
          </p:cNvPr>
          <p:cNvSpPr/>
          <p:nvPr/>
        </p:nvSpPr>
        <p:spPr>
          <a:xfrm>
            <a:off x="672723" y="4686603"/>
            <a:ext cx="2723321" cy="1013792"/>
          </a:xfrm>
          <a:prstGeom prst="roundRect">
            <a:avLst>
              <a:gd name="adj" fmla="val 25491"/>
            </a:avLst>
          </a:prstGeom>
          <a:solidFill>
            <a:srgbClr val="91A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5400" dirty="0">
                <a:latin typeface="Metropolis Extra Bold" panose="00000900000000000000" pitchFamily="50" charset="0"/>
              </a:rPr>
              <a:t>PIPIA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623C661-C797-487E-B5BA-247DD1ABA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1" name="Google Shape;35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¿CÓMO MAXIMIZO MIS GANANCIAS?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52" name="Google Shape;352;p29"/>
          <p:cNvSpPr txBox="1">
            <a:spLocks noGrp="1"/>
          </p:cNvSpPr>
          <p:nvPr>
            <p:ph type="body" idx="1"/>
          </p:nvPr>
        </p:nvSpPr>
        <p:spPr>
          <a:xfrm>
            <a:off x="838200" y="2055813"/>
            <a:ext cx="6221819" cy="417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Entendiendo </a:t>
            </a: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cómo funciona el negocio 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y cuáles son los </a:t>
            </a: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pasos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que debo seguir para </a:t>
            </a: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estratégica y organizadamente 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llevar a la </a:t>
            </a: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acción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las actividades correspondientes, y así </a:t>
            </a: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desarrollarme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 como persona y profesional, mientras </a:t>
            </a: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guío a otros 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a hacer lo mismo.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8FED00D-7523-4F41-95BE-AF43549D1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753" y="1768733"/>
            <a:ext cx="4304321" cy="430432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169FDB5-FC2B-47F6-A2C4-330FE5E42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7" name="Google Shape;357;p30"/>
          <p:cNvSpPr txBox="1">
            <a:spLocks noGrp="1"/>
          </p:cNvSpPr>
          <p:nvPr>
            <p:ph type="title"/>
          </p:nvPr>
        </p:nvSpPr>
        <p:spPr>
          <a:xfrm>
            <a:off x="838197" y="266651"/>
            <a:ext cx="10515600" cy="91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¿Qué viene ahora?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58" name="Google Shape;358;p30"/>
          <p:cNvSpPr txBox="1">
            <a:spLocks noGrp="1"/>
          </p:cNvSpPr>
          <p:nvPr>
            <p:ph type="body" idx="1"/>
          </p:nvPr>
        </p:nvSpPr>
        <p:spPr>
          <a:xfrm>
            <a:off x="838200" y="1383160"/>
            <a:ext cx="10515600" cy="507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b="1" dirty="0">
                <a:latin typeface="Raleway" panose="020B0003030101060003" pitchFamily="34" charset="0"/>
              </a:rPr>
              <a:t>FLUJO DE INDEPENDENCIA</a:t>
            </a:r>
            <a:endParaRPr dirty="0">
              <a:latin typeface="Raleway" panose="020B0003030101060003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b="1" dirty="0">
                <a:latin typeface="Raleway" panose="020B0003030101060003" pitchFamily="34" charset="0"/>
              </a:rPr>
              <a:t>Duración:</a:t>
            </a:r>
            <a:r>
              <a:rPr lang="es-MX" dirty="0">
                <a:latin typeface="Raleway" panose="020B0003030101060003" pitchFamily="34" charset="0"/>
              </a:rPr>
              <a:t> 1 mes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                                      La impartirá tu </a:t>
            </a:r>
            <a:r>
              <a:rPr lang="es-MX" sz="2000" dirty="0" err="1">
                <a:latin typeface="Raleway" panose="020B0003030101060003" pitchFamily="34" charset="0"/>
                <a:ea typeface="Arial"/>
                <a:cs typeface="Arial"/>
                <a:sym typeface="Arial"/>
              </a:rPr>
              <a:t>upline</a:t>
            </a: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Premier o Plata+.</a:t>
            </a:r>
            <a:endParaRPr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                                 </a:t>
            </a:r>
            <a:endParaRPr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                                      La impartirán entre los 2, 50-50.</a:t>
            </a:r>
            <a:endParaRPr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latin typeface="Raleway" panose="020B0003030101060003" pitchFamily="34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                                      La impartirás tú y tu </a:t>
            </a:r>
            <a:r>
              <a:rPr lang="es-MX" sz="2000" dirty="0" err="1">
                <a:latin typeface="Raleway" panose="020B0003030101060003" pitchFamily="34" charset="0"/>
                <a:ea typeface="Arial"/>
                <a:cs typeface="Arial"/>
                <a:sym typeface="Arial"/>
              </a:rPr>
              <a:t>upline</a:t>
            </a: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Premier+ estará presente en silencio.</a:t>
            </a:r>
            <a:endParaRPr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latin typeface="Raleway" panose="020B0003030101060003" pitchFamily="34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                                      Tú sol@</a:t>
            </a:r>
            <a:endParaRPr dirty="0">
              <a:latin typeface="Raleway" panose="020B00030301010600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s-MX" sz="2000" dirty="0">
              <a:latin typeface="Raleway" panose="020B0003030101060003" pitchFamily="34" charset="0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r>
              <a:rPr lang="es-MX" sz="2000" b="1" dirty="0">
                <a:solidFill>
                  <a:srgbClr val="91AC9D"/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En tu tercer mes haciendo el negocio sólo debes manejar con destreza la</a:t>
            </a:r>
            <a:endParaRPr b="1" dirty="0">
              <a:solidFill>
                <a:srgbClr val="91AC9D"/>
              </a:solidFill>
              <a:latin typeface="Raleway" panose="020B0003030101060003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r>
              <a:rPr lang="es-MX" sz="2000" b="1" dirty="0">
                <a:solidFill>
                  <a:srgbClr val="91AC9D"/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consulta de bienestar. Para lo demás te apoyas de tus líderes Premier+.</a:t>
            </a:r>
            <a:endParaRPr b="1" dirty="0">
              <a:solidFill>
                <a:srgbClr val="91AC9D"/>
              </a:solidFill>
              <a:latin typeface="Raleway" panose="020B0003030101060003" pitchFamily="34" charset="0"/>
            </a:endParaRPr>
          </a:p>
        </p:txBody>
      </p:sp>
      <p:sp>
        <p:nvSpPr>
          <p:cNvPr id="359" name="Google Shape;359;p30"/>
          <p:cNvSpPr/>
          <p:nvPr/>
        </p:nvSpPr>
        <p:spPr>
          <a:xfrm>
            <a:off x="838194" y="2625171"/>
            <a:ext cx="2436635" cy="450166"/>
          </a:xfrm>
          <a:prstGeom prst="rect">
            <a:avLst/>
          </a:prstGeom>
          <a:solidFill>
            <a:srgbClr val="15484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Raleway" panose="020B0003030101060003" pitchFamily="34" charset="0"/>
                <a:sym typeface="Arial"/>
              </a:rPr>
              <a:t>1era Clase</a:t>
            </a:r>
            <a:endParaRPr b="1">
              <a:latin typeface="Raleway" panose="020B0003030101060003" pitchFamily="34" charset="0"/>
            </a:endParaRPr>
          </a:p>
        </p:txBody>
      </p:sp>
      <p:sp>
        <p:nvSpPr>
          <p:cNvPr id="360" name="Google Shape;360;p30"/>
          <p:cNvSpPr/>
          <p:nvPr/>
        </p:nvSpPr>
        <p:spPr>
          <a:xfrm>
            <a:off x="838194" y="3320913"/>
            <a:ext cx="2436635" cy="450166"/>
          </a:xfrm>
          <a:prstGeom prst="rect">
            <a:avLst/>
          </a:prstGeom>
          <a:solidFill>
            <a:srgbClr val="15484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Raleway" panose="020B0003030101060003" pitchFamily="34" charset="0"/>
                <a:sym typeface="Arial"/>
              </a:rPr>
              <a:t>2da Clase</a:t>
            </a:r>
            <a:endParaRPr b="1">
              <a:latin typeface="Raleway" panose="020B0003030101060003" pitchFamily="34" charset="0"/>
            </a:endParaRPr>
          </a:p>
        </p:txBody>
      </p:sp>
      <p:sp>
        <p:nvSpPr>
          <p:cNvPr id="361" name="Google Shape;361;p30"/>
          <p:cNvSpPr/>
          <p:nvPr/>
        </p:nvSpPr>
        <p:spPr>
          <a:xfrm>
            <a:off x="838193" y="4048489"/>
            <a:ext cx="2436635" cy="450166"/>
          </a:xfrm>
          <a:prstGeom prst="rect">
            <a:avLst/>
          </a:prstGeom>
          <a:solidFill>
            <a:srgbClr val="15484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Raleway" panose="020B0003030101060003" pitchFamily="34" charset="0"/>
                <a:sym typeface="Arial"/>
              </a:rPr>
              <a:t>3era Clase</a:t>
            </a:r>
            <a:endParaRPr b="1">
              <a:latin typeface="Raleway" panose="020B0003030101060003" pitchFamily="34" charset="0"/>
            </a:endParaRPr>
          </a:p>
        </p:txBody>
      </p:sp>
      <p:sp>
        <p:nvSpPr>
          <p:cNvPr id="362" name="Google Shape;362;p30"/>
          <p:cNvSpPr/>
          <p:nvPr/>
        </p:nvSpPr>
        <p:spPr>
          <a:xfrm>
            <a:off x="838193" y="4744174"/>
            <a:ext cx="2436635" cy="450166"/>
          </a:xfrm>
          <a:prstGeom prst="rect">
            <a:avLst/>
          </a:prstGeom>
          <a:solidFill>
            <a:srgbClr val="15484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Raleway" panose="020B0003030101060003" pitchFamily="34" charset="0"/>
                <a:sym typeface="Arial"/>
              </a:rPr>
              <a:t>4ta Clase</a:t>
            </a:r>
            <a:endParaRPr b="1">
              <a:latin typeface="Raleway" panose="020B00030301010600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64B407-129A-401F-8FB3-7CA6BF6FF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726" y="717698"/>
            <a:ext cx="2711302" cy="271130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2211CB-387D-47B9-BE7A-FE21507FC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367" name="Google Shape;367;p31"/>
          <p:cNvSpPr txBox="1">
            <a:spLocks noGrp="1"/>
          </p:cNvSpPr>
          <p:nvPr>
            <p:ph type="body" idx="1"/>
          </p:nvPr>
        </p:nvSpPr>
        <p:spPr>
          <a:xfrm>
            <a:off x="838200" y="145348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44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44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s-MX" sz="5400" dirty="0">
                <a:solidFill>
                  <a:schemeClr val="bg1"/>
                </a:solidFill>
                <a:latin typeface="Metropolis Extra Bold" panose="00000900000000000000" pitchFamily="50" charset="0"/>
                <a:ea typeface="Arial"/>
                <a:cs typeface="Arial"/>
                <a:sym typeface="Arial"/>
              </a:rPr>
              <a:t>La primera regla del éxito </a:t>
            </a:r>
            <a:endParaRPr sz="44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s-MX" sz="5400" dirty="0">
                <a:solidFill>
                  <a:schemeClr val="bg1"/>
                </a:solidFill>
                <a:latin typeface="Metropolis Extra Bold" panose="00000900000000000000" pitchFamily="50" charset="0"/>
                <a:ea typeface="Arial"/>
                <a:cs typeface="Arial"/>
                <a:sym typeface="Arial"/>
              </a:rPr>
              <a:t>es una buena preparación</a:t>
            </a:r>
            <a:endParaRPr sz="44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5400" b="1" dirty="0">
              <a:solidFill>
                <a:schemeClr val="bg1"/>
              </a:solidFill>
              <a:latin typeface="Metropolis Extra Bold" panose="00000900000000000000" pitchFamily="50" charset="0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</a:pPr>
            <a:r>
              <a:rPr lang="es-MX" sz="3600" b="1" dirty="0">
                <a:solidFill>
                  <a:schemeClr val="bg1"/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George B. Shaw</a:t>
            </a:r>
            <a:endParaRPr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7B08FFDF-9988-4764-81BE-68872AD3D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76386" y="847956"/>
            <a:ext cx="2039227" cy="121105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9"/>
          <p:cNvSpPr txBox="1">
            <a:spLocks noGrp="1"/>
          </p:cNvSpPr>
          <p:nvPr>
            <p:ph type="title"/>
          </p:nvPr>
        </p:nvSpPr>
        <p:spPr>
          <a:xfrm>
            <a:off x="523460" y="2643808"/>
            <a:ext cx="5966792" cy="2494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s-MX" sz="4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MUCHAS GRACIAS</a:t>
            </a:r>
            <a:endParaRPr sz="4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638" y="685801"/>
            <a:ext cx="2341938" cy="1390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A27B8D1-16F9-4436-9E48-81C116592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9" name="Google Shape;109;p3"/>
          <p:cNvSpPr txBox="1">
            <a:spLocks noGrp="1"/>
          </p:cNvSpPr>
          <p:nvPr>
            <p:ph type="body" idx="1"/>
          </p:nvPr>
        </p:nvSpPr>
        <p:spPr>
          <a:xfrm>
            <a:off x="838200" y="2425147"/>
            <a:ext cx="4827104" cy="375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Configurar sitio web y link de inscripción internacional.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Definir forma de pago de comisiones.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>
              <a:lnSpc>
                <a:spcPct val="100000"/>
              </a:lnSpc>
              <a:buSzPts val="2000"/>
            </a:pP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Descargar los teléfonos y correos de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dōTERRA</a:t>
            </a: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.     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Establecer metas monetarias para los próximos 3, 6 y 12 meses.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>
              <a:lnSpc>
                <a:spcPct val="100000"/>
              </a:lnSpc>
              <a:buSzPts val="2000"/>
            </a:pP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Determinar cuántas horas del día le voy a dedicar 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dōTERRA</a:t>
            </a: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Arial"/>
              <a:cs typeface="Arial"/>
              <a:sym typeface="Arial"/>
            </a:endParaRPr>
          </a:p>
          <a:p>
            <a:pPr marL="228600" lvl="0" indent="-101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 txBox="1">
            <a:spLocks noGrp="1"/>
          </p:cNvSpPr>
          <p:nvPr>
            <p:ph type="body" idx="2"/>
          </p:nvPr>
        </p:nvSpPr>
        <p:spPr>
          <a:xfrm>
            <a:off x="6526698" y="2425147"/>
            <a:ext cx="4949687" cy="375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Definir al cliente ideal. 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Escoger una red social para comunicar tu mensaje y publicar constantemente.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    (Instagram/Facebook)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Lista de nombres y puntuación.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   (empezar con 100)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Arial"/>
                <a:cs typeface="Arial"/>
                <a:sym typeface="Arial"/>
              </a:rPr>
              <a:t>Realizar el test Gallup de 34 fortalezas. (opcional)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2603186" y="5974226"/>
            <a:ext cx="6631081" cy="405471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 dirty="0">
                <a:solidFill>
                  <a:srgbClr val="91AC9D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Involucrar a tu pareja/persona de apoyo</a:t>
            </a:r>
            <a:endParaRPr b="1" dirty="0">
              <a:solidFill>
                <a:srgbClr val="91AC9D"/>
              </a:solidFill>
              <a:latin typeface="Raleway" panose="020B0003030101060003" pitchFamily="34" charset="0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838200" y="1541373"/>
            <a:ext cx="3798277" cy="40547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P: Preparar</a:t>
            </a:r>
            <a:endParaRPr b="1" dirty="0"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4E15105-230E-4BB8-ACDB-8A6437146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ENTENDER EL P</a:t>
            </a:r>
            <a:r>
              <a:rPr lang="es-MX" dirty="0">
                <a:solidFill>
                  <a:srgbClr val="91AC9D"/>
                </a:solidFill>
                <a:latin typeface="Metropolis Extra Bold" panose="00000900000000000000" pitchFamily="50" charset="0"/>
              </a:rPr>
              <a:t>IPIA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928A2DF-3ECE-4EC2-AD32-B7CBBBEFB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8" name="Google Shape;118;p4"/>
          <p:cNvSpPr txBox="1">
            <a:spLocks noGrp="1"/>
          </p:cNvSpPr>
          <p:nvPr>
            <p:ph type="body" idx="1"/>
          </p:nvPr>
        </p:nvSpPr>
        <p:spPr>
          <a:xfrm>
            <a:off x="838200" y="2230877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Reactivar las relaciones de tu círculo (frío, tibio y caliente).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Escribir (y practicar) tu historia de producto y de negocio.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Redactar tu “</a:t>
            </a:r>
            <a:r>
              <a:rPr lang="es-MX" sz="2000" dirty="0" err="1">
                <a:latin typeface="Raleway" panose="020B0003030101060003" pitchFamily="34" charset="0"/>
                <a:ea typeface="Arial"/>
                <a:cs typeface="Arial"/>
                <a:sym typeface="Arial"/>
              </a:rPr>
              <a:t>Elevator</a:t>
            </a: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Pitch” y practicarlo.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Calendarizar las “</a:t>
            </a:r>
            <a:r>
              <a:rPr lang="es-MX" sz="2000" dirty="0" err="1">
                <a:latin typeface="Raleway" panose="020B0003030101060003" pitchFamily="34" charset="0"/>
                <a:ea typeface="Arial"/>
                <a:cs typeface="Arial"/>
                <a:sym typeface="Arial"/>
              </a:rPr>
              <a:t>Power</a:t>
            </a: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</a:t>
            </a:r>
            <a:r>
              <a:rPr lang="es-MX" sz="2000" dirty="0" err="1">
                <a:latin typeface="Raleway" panose="020B0003030101060003" pitchFamily="34" charset="0"/>
                <a:ea typeface="Arial"/>
                <a:cs typeface="Arial"/>
                <a:sym typeface="Arial"/>
              </a:rPr>
              <a:t>Hour</a:t>
            </a: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” de la semana (1-2 horas al día)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Personalizar tu Google </a:t>
            </a:r>
            <a:r>
              <a:rPr lang="es-MX" sz="2000" dirty="0" err="1">
                <a:latin typeface="Raleway" panose="020B0003030101060003" pitchFamily="34" charset="0"/>
                <a:ea typeface="Arial"/>
                <a:cs typeface="Arial"/>
                <a:sym typeface="Arial"/>
              </a:rPr>
              <a:t>Sheet</a:t>
            </a: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/ Excel o Trello para hacer seguimiento.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101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latin typeface="Raleway" panose="020B0003030101060003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"/>
          <p:cNvSpPr txBox="1">
            <a:spLocks noGrp="1"/>
          </p:cNvSpPr>
          <p:nvPr>
            <p:ph type="body" idx="2"/>
          </p:nvPr>
        </p:nvSpPr>
        <p:spPr>
          <a:xfrm>
            <a:off x="6589642" y="2230877"/>
            <a:ext cx="476415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Practicar cómo manejar objeciones.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Generar más contenido de valor en redes sociales.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Definir si quieres dar muestras y aprender la manera correcta de hacerlo.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Familiarizarte con las aplicaciones </a:t>
            </a:r>
            <a:r>
              <a:rPr lang="es-MX" sz="2000" dirty="0" err="1">
                <a:latin typeface="Raleway" panose="020B0003030101060003" pitchFamily="34" charset="0"/>
                <a:ea typeface="Arial"/>
                <a:cs typeface="Arial"/>
                <a:sym typeface="Arial"/>
              </a:rPr>
              <a:t>Calendary</a:t>
            </a: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y Zoom.</a:t>
            </a:r>
            <a:endParaRPr sz="2000" dirty="0">
              <a:latin typeface="Raleway" panose="020B0003030101060003" pitchFamily="3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latin typeface="Raleway" panose="020B0003030101060003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12;p3">
            <a:extLst>
              <a:ext uri="{FF2B5EF4-FFF2-40B4-BE49-F238E27FC236}">
                <a16:creationId xmlns:a16="http://schemas.microsoft.com/office/drawing/2014/main" id="{277961F4-58FB-4ADE-9E92-70EBE9866D46}"/>
              </a:ext>
            </a:extLst>
          </p:cNvPr>
          <p:cNvSpPr/>
          <p:nvPr/>
        </p:nvSpPr>
        <p:spPr>
          <a:xfrm>
            <a:off x="838200" y="1541373"/>
            <a:ext cx="3798277" cy="40547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I: Invitar</a:t>
            </a:r>
            <a:endParaRPr b="1" dirty="0"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0F8F7178-CDF5-400F-970C-171D3972F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ENTENDER EL </a:t>
            </a:r>
            <a:r>
              <a:rPr lang="es-MX" dirty="0">
                <a:solidFill>
                  <a:srgbClr val="91AC9D"/>
                </a:solidFill>
                <a:latin typeface="Metropolis Extra Bold" panose="00000900000000000000" pitchFamily="50" charset="0"/>
              </a:rPr>
              <a:t>P</a:t>
            </a: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I</a:t>
            </a:r>
            <a:r>
              <a:rPr lang="es-MX" dirty="0">
                <a:solidFill>
                  <a:srgbClr val="91AC9D"/>
                </a:solidFill>
                <a:latin typeface="Metropolis Extra Bold" panose="00000900000000000000" pitchFamily="50" charset="0"/>
              </a:rPr>
              <a:t>PIA</a:t>
            </a:r>
          </a:p>
        </p:txBody>
      </p:sp>
      <p:sp>
        <p:nvSpPr>
          <p:cNvPr id="12" name="Google Shape;111;p3">
            <a:extLst>
              <a:ext uri="{FF2B5EF4-FFF2-40B4-BE49-F238E27FC236}">
                <a16:creationId xmlns:a16="http://schemas.microsoft.com/office/drawing/2014/main" id="{390E9836-D7BA-4D92-87E9-DAA9A41B3782}"/>
              </a:ext>
            </a:extLst>
          </p:cNvPr>
          <p:cNvSpPr/>
          <p:nvPr/>
        </p:nvSpPr>
        <p:spPr>
          <a:xfrm>
            <a:off x="2780460" y="5974226"/>
            <a:ext cx="6631081" cy="405471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 dirty="0">
                <a:solidFill>
                  <a:srgbClr val="91AC9D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Involucrar a tu pareja/persona de apoyo</a:t>
            </a:r>
            <a:endParaRPr b="1" dirty="0">
              <a:solidFill>
                <a:srgbClr val="91AC9D"/>
              </a:solidFill>
              <a:latin typeface="Raleway" panose="020B0003030101060003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F44BA39-6729-42D9-9FF8-1FC4CCD7E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7" name="Google Shape;127;p5"/>
          <p:cNvSpPr txBox="1">
            <a:spLocks noGrp="1"/>
          </p:cNvSpPr>
          <p:nvPr>
            <p:ph type="body" idx="1"/>
          </p:nvPr>
        </p:nvSpPr>
        <p:spPr>
          <a:xfrm>
            <a:off x="838200" y="2256183"/>
            <a:ext cx="4933122" cy="3538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Ver las clases </a:t>
            </a:r>
            <a:r>
              <a:rPr lang="es-MX" sz="2000" dirty="0" err="1">
                <a:latin typeface="Raleway" panose="020B0003030101060003" pitchFamily="34" charset="0"/>
                <a:ea typeface="Arial"/>
                <a:cs typeface="Arial"/>
                <a:sym typeface="Arial"/>
              </a:rPr>
              <a:t>Intro</a:t>
            </a: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</a:t>
            </a:r>
            <a:r>
              <a:rPr lang="es-MX" sz="2000" dirty="0" err="1">
                <a:latin typeface="Raleway" panose="020B0003030101060003" pitchFamily="34" charset="0"/>
                <a:ea typeface="Arial"/>
                <a:cs typeface="Arial"/>
                <a:sym typeface="Arial"/>
              </a:rPr>
              <a:t>pre-grabadas</a:t>
            </a: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y personalizarlas con tus propias palabras.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Definir tu testimonio más poderoso para la clase y practicarlo.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Descargar la presentación y ajustarla de acuerdo con tu mercado.</a:t>
            </a:r>
          </a:p>
          <a:p>
            <a:pPr marL="228600" indent="-228600" algn="just">
              <a:lnSpc>
                <a:spcPct val="100000"/>
              </a:lnSpc>
              <a:buSzPts val="2000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Definir días y horas para impartir clases (presenciales o por zoom).</a:t>
            </a:r>
            <a:endParaRPr lang="es-MX" sz="2000" dirty="0">
              <a:latin typeface="Raleway" panose="020B0003030101060003" pitchFamily="34" charset="0"/>
            </a:endParaRPr>
          </a:p>
        </p:txBody>
      </p:sp>
      <p:sp>
        <p:nvSpPr>
          <p:cNvPr id="128" name="Google Shape;128;p5"/>
          <p:cNvSpPr txBox="1">
            <a:spLocks noGrp="1"/>
          </p:cNvSpPr>
          <p:nvPr>
            <p:ph type="body" idx="2"/>
          </p:nvPr>
        </p:nvSpPr>
        <p:spPr>
          <a:xfrm>
            <a:off x="6420678" y="3309731"/>
            <a:ext cx="4933122" cy="247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Revisar el </a:t>
            </a:r>
            <a:r>
              <a:rPr lang="es-MX" sz="2000" dirty="0" err="1">
                <a:latin typeface="Raleway" panose="020B0003030101060003" pitchFamily="34" charset="0"/>
                <a:ea typeface="Arial"/>
                <a:cs typeface="Arial"/>
                <a:sym typeface="Arial"/>
              </a:rPr>
              <a:t>checklist</a:t>
            </a: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de los implementos para dar una clase presencial y online.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Definir cuál será el regalo gancho para los futuros anfitriones y participantes de tus clases (opcional).</a:t>
            </a:r>
            <a:endParaRPr sz="2000" dirty="0">
              <a:latin typeface="Raleway" panose="020B0003030101060003" pitchFamily="34" charset="0"/>
            </a:endParaRPr>
          </a:p>
        </p:txBody>
      </p:sp>
      <p:sp>
        <p:nvSpPr>
          <p:cNvPr id="10" name="Google Shape;112;p3">
            <a:extLst>
              <a:ext uri="{FF2B5EF4-FFF2-40B4-BE49-F238E27FC236}">
                <a16:creationId xmlns:a16="http://schemas.microsoft.com/office/drawing/2014/main" id="{D01E0567-A156-4064-83CB-B18AF30CA98D}"/>
              </a:ext>
            </a:extLst>
          </p:cNvPr>
          <p:cNvSpPr/>
          <p:nvPr/>
        </p:nvSpPr>
        <p:spPr>
          <a:xfrm>
            <a:off x="838200" y="1541373"/>
            <a:ext cx="3798277" cy="40547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P: Presentar</a:t>
            </a:r>
            <a:endParaRPr b="1" dirty="0"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01887A2D-216A-451A-A40B-C4A30C79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ENTENDER EL </a:t>
            </a:r>
            <a:r>
              <a:rPr lang="es-MX" dirty="0">
                <a:solidFill>
                  <a:srgbClr val="91AC9D"/>
                </a:solidFill>
                <a:latin typeface="Metropolis Extra Bold" panose="00000900000000000000" pitchFamily="50" charset="0"/>
              </a:rPr>
              <a:t>PI</a:t>
            </a: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</a:t>
            </a:r>
            <a:r>
              <a:rPr lang="es-MX" dirty="0">
                <a:solidFill>
                  <a:srgbClr val="91AC9D"/>
                </a:solidFill>
                <a:latin typeface="Metropolis Extra Bold" panose="00000900000000000000" pitchFamily="50" charset="0"/>
              </a:rPr>
              <a:t>IA</a:t>
            </a:r>
          </a:p>
        </p:txBody>
      </p:sp>
      <p:sp>
        <p:nvSpPr>
          <p:cNvPr id="12" name="Google Shape;111;p3">
            <a:extLst>
              <a:ext uri="{FF2B5EF4-FFF2-40B4-BE49-F238E27FC236}">
                <a16:creationId xmlns:a16="http://schemas.microsoft.com/office/drawing/2014/main" id="{D2FFF2A5-FF5C-4398-852B-F57C546C85BA}"/>
              </a:ext>
            </a:extLst>
          </p:cNvPr>
          <p:cNvSpPr/>
          <p:nvPr/>
        </p:nvSpPr>
        <p:spPr>
          <a:xfrm>
            <a:off x="2780460" y="5974226"/>
            <a:ext cx="6631081" cy="405471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 dirty="0">
                <a:solidFill>
                  <a:srgbClr val="91AC9D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Involucrar a tu pareja/persona de apoyo</a:t>
            </a:r>
            <a:endParaRPr b="1" dirty="0">
              <a:solidFill>
                <a:srgbClr val="91AC9D"/>
              </a:solidFill>
              <a:latin typeface="Raleway" panose="020B0003030101060003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A18C226-762B-4C9A-9632-23A2AEA7C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798" y="479339"/>
            <a:ext cx="2587486" cy="25874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A27B8D1-16F9-4436-9E48-81C116592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9" name="Google Shape;109;p3"/>
          <p:cNvSpPr txBox="1">
            <a:spLocks noGrp="1"/>
          </p:cNvSpPr>
          <p:nvPr>
            <p:ph type="body" idx="1"/>
          </p:nvPr>
        </p:nvSpPr>
        <p:spPr>
          <a:xfrm>
            <a:off x="838200" y="2425148"/>
            <a:ext cx="4827104" cy="345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Ver las clases </a:t>
            </a:r>
            <a:r>
              <a:rPr lang="es-MX" sz="2000" dirty="0" err="1">
                <a:latin typeface="Raleway" panose="020B0003030101060003" pitchFamily="34" charset="0"/>
                <a:ea typeface="Arial"/>
                <a:cs typeface="Arial"/>
                <a:sym typeface="Arial"/>
              </a:rPr>
              <a:t>Intro</a:t>
            </a: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</a:t>
            </a:r>
            <a:r>
              <a:rPr lang="es-MX" sz="2000" dirty="0" err="1">
                <a:latin typeface="Raleway" panose="020B0003030101060003" pitchFamily="34" charset="0"/>
                <a:ea typeface="Arial"/>
                <a:cs typeface="Arial"/>
                <a:sym typeface="Arial"/>
              </a:rPr>
              <a:t>pre-grabadas</a:t>
            </a: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y personalizarlas con tus propias palabras.</a:t>
            </a:r>
            <a:endParaRPr lang="es-MX" sz="2000" dirty="0">
              <a:latin typeface="Raleway" panose="020B0003030101060003" pitchFamily="34" charset="0"/>
            </a:endParaRPr>
          </a:p>
          <a:p>
            <a:pPr marL="228600" lvl="0" indent="-228600" algn="just">
              <a:lnSpc>
                <a:spcPct val="100000"/>
              </a:lnSpc>
              <a:buSzPts val="2000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Definir tu testimonio más poderoso para la clase y practicarlo.</a:t>
            </a:r>
            <a:endParaRPr lang="es-MX" sz="2000" dirty="0">
              <a:latin typeface="Raleway" panose="020B0003030101060003" pitchFamily="34" charset="0"/>
            </a:endParaRPr>
          </a:p>
          <a:p>
            <a:pPr marL="228600" lvl="0" indent="-228600" algn="just">
              <a:lnSpc>
                <a:spcPct val="100000"/>
              </a:lnSpc>
              <a:buSzPts val="2000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Descargar la presentación y ajustarla de acuerdo con tu mercado.</a:t>
            </a:r>
          </a:p>
          <a:p>
            <a:pPr marL="228600" indent="-228600" algn="just">
              <a:lnSpc>
                <a:spcPct val="100000"/>
              </a:lnSpc>
              <a:buSzPts val="2000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Definir días y horas para impartir clases (presenciales o por zoom).</a:t>
            </a:r>
            <a:endParaRPr lang="es-MX" sz="2000" dirty="0">
              <a:latin typeface="Raleway" panose="020B0003030101060003" pitchFamily="34" charset="0"/>
            </a:endParaRPr>
          </a:p>
          <a:p>
            <a:pPr marL="228600" lvl="0" indent="-228600" algn="just">
              <a:lnSpc>
                <a:spcPct val="100000"/>
              </a:lnSpc>
              <a:buSzPts val="2000"/>
            </a:pPr>
            <a:endParaRPr lang="es-MX" sz="2000" dirty="0">
              <a:latin typeface="Raleway" panose="020B0003030101060003" pitchFamily="34" charset="0"/>
            </a:endParaRPr>
          </a:p>
          <a:p>
            <a:pPr marL="228600" lvl="0" indent="-101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 txBox="1">
            <a:spLocks noGrp="1"/>
          </p:cNvSpPr>
          <p:nvPr>
            <p:ph type="body" idx="2"/>
          </p:nvPr>
        </p:nvSpPr>
        <p:spPr>
          <a:xfrm>
            <a:off x="6526698" y="3478695"/>
            <a:ext cx="4949687" cy="2305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>
              <a:lnSpc>
                <a:spcPct val="100000"/>
              </a:lnSpc>
              <a:buSzPts val="2000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Revisar el </a:t>
            </a:r>
            <a:r>
              <a:rPr lang="es-MX" sz="2000" dirty="0" err="1">
                <a:latin typeface="Raleway" panose="020B0003030101060003" pitchFamily="34" charset="0"/>
                <a:ea typeface="Arial"/>
                <a:cs typeface="Arial"/>
                <a:sym typeface="Arial"/>
              </a:rPr>
              <a:t>checklist</a:t>
            </a: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 de los implementos para dar una clase presencial y online.</a:t>
            </a:r>
            <a:endParaRPr lang="es-MX" sz="2000" dirty="0">
              <a:latin typeface="Raleway" panose="020B0003030101060003" pitchFamily="34" charset="0"/>
            </a:endParaRPr>
          </a:p>
          <a:p>
            <a:pPr marL="228600" lvl="0" indent="-228600" algn="just">
              <a:lnSpc>
                <a:spcPct val="100000"/>
              </a:lnSpc>
              <a:buSzPts val="2000"/>
            </a:pPr>
            <a:r>
              <a:rPr lang="es-MX" sz="2000" dirty="0">
                <a:latin typeface="Raleway" panose="020B0003030101060003" pitchFamily="34" charset="0"/>
                <a:ea typeface="Arial"/>
                <a:cs typeface="Arial"/>
                <a:sym typeface="Arial"/>
              </a:rPr>
              <a:t>Definir cuál será el regalo gancho para los futuros anfitriones y participantes de tus clases (opcional).</a:t>
            </a:r>
            <a:endParaRPr lang="es-MX" sz="2000" dirty="0">
              <a:latin typeface="Raleway" panose="020B0003030101060003" pitchFamily="34" charset="0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2780460" y="5974226"/>
            <a:ext cx="6631081" cy="405471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 dirty="0">
                <a:solidFill>
                  <a:srgbClr val="91AC9D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Involucrar a tu pareja/persona de apoyo</a:t>
            </a:r>
            <a:endParaRPr b="1" dirty="0">
              <a:solidFill>
                <a:srgbClr val="91AC9D"/>
              </a:solidFill>
              <a:latin typeface="Raleway" panose="020B0003030101060003" pitchFamily="34" charset="0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838200" y="1541373"/>
            <a:ext cx="3798277" cy="40547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I: Inscribir</a:t>
            </a:r>
            <a:endParaRPr b="1" dirty="0"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4E15105-230E-4BB8-ACDB-8A6437146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ENTENDER EL </a:t>
            </a:r>
            <a:r>
              <a:rPr lang="es-MX" dirty="0">
                <a:solidFill>
                  <a:srgbClr val="91AC9D"/>
                </a:solidFill>
                <a:latin typeface="Metropolis Extra Bold" panose="00000900000000000000" pitchFamily="50" charset="0"/>
              </a:rPr>
              <a:t>PIP</a:t>
            </a: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I</a:t>
            </a:r>
            <a:r>
              <a:rPr lang="es-MX" dirty="0">
                <a:solidFill>
                  <a:srgbClr val="91AC9D"/>
                </a:solidFill>
                <a:latin typeface="Metropolis Extra Bold" panose="00000900000000000000" pitchFamily="50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399853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11FD052-9FD2-406C-9C28-31F2A6D99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18" name="Google Shape;118;p4"/>
          <p:cNvSpPr txBox="1">
            <a:spLocks noGrp="1"/>
          </p:cNvSpPr>
          <p:nvPr>
            <p:ph type="body" idx="1"/>
          </p:nvPr>
        </p:nvSpPr>
        <p:spPr>
          <a:xfrm>
            <a:off x="838201" y="3384414"/>
            <a:ext cx="4459356" cy="124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>
              <a:lnSpc>
                <a:spcPct val="100000"/>
              </a:lnSpc>
              <a:buSzPts val="2800"/>
              <a:buNone/>
            </a:pPr>
            <a:r>
              <a:rPr lang="es-MX" sz="2400" dirty="0">
                <a:latin typeface="Raleway" panose="020B0003030101060003" pitchFamily="34" charset="0"/>
              </a:rPr>
              <a:t>A Clientes Mayoristas y a Distribuidores Independientes.</a:t>
            </a:r>
          </a:p>
          <a:p>
            <a:pPr marL="228600" lvl="0" indent="-101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400" dirty="0">
              <a:latin typeface="Raleway" panose="020B0003030101060003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12;p3">
            <a:extLst>
              <a:ext uri="{FF2B5EF4-FFF2-40B4-BE49-F238E27FC236}">
                <a16:creationId xmlns:a16="http://schemas.microsoft.com/office/drawing/2014/main" id="{277961F4-58FB-4ADE-9E92-70EBE9866D46}"/>
              </a:ext>
            </a:extLst>
          </p:cNvPr>
          <p:cNvSpPr/>
          <p:nvPr/>
        </p:nvSpPr>
        <p:spPr>
          <a:xfrm>
            <a:off x="838200" y="2428931"/>
            <a:ext cx="3798277" cy="40547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A: Apoyo</a:t>
            </a:r>
            <a:endParaRPr b="1" dirty="0"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0F8F7178-CDF5-400F-970C-171D3972F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6156"/>
            <a:ext cx="10515600" cy="1325563"/>
          </a:xfrm>
        </p:spPr>
        <p:txBody>
          <a:bodyPr/>
          <a:lstStyle/>
          <a:p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ENTENDER EL </a:t>
            </a:r>
            <a:r>
              <a:rPr lang="es-MX" dirty="0">
                <a:solidFill>
                  <a:srgbClr val="91AC9D"/>
                </a:solidFill>
                <a:latin typeface="Metropolis Extra Bold" panose="00000900000000000000" pitchFamily="50" charset="0"/>
              </a:rPr>
              <a:t>PIPI</a:t>
            </a: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A</a:t>
            </a:r>
          </a:p>
        </p:txBody>
      </p:sp>
      <p:sp>
        <p:nvSpPr>
          <p:cNvPr id="12" name="Google Shape;111;p3">
            <a:extLst>
              <a:ext uri="{FF2B5EF4-FFF2-40B4-BE49-F238E27FC236}">
                <a16:creationId xmlns:a16="http://schemas.microsoft.com/office/drawing/2014/main" id="{390E9836-D7BA-4D92-87E9-DAA9A41B3782}"/>
              </a:ext>
            </a:extLst>
          </p:cNvPr>
          <p:cNvSpPr/>
          <p:nvPr/>
        </p:nvSpPr>
        <p:spPr>
          <a:xfrm>
            <a:off x="838201" y="5177481"/>
            <a:ext cx="4787348" cy="65291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 dirty="0">
                <a:solidFill>
                  <a:srgbClr val="91AC9D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Involucrar a tu pareja/persona de apoyo</a:t>
            </a:r>
            <a:endParaRPr b="1" dirty="0">
              <a:solidFill>
                <a:srgbClr val="91AC9D"/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323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17D07-40F1-42F9-8E6E-02576398B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4"/>
            <a:ext cx="12192000" cy="6856806"/>
          </a:xfrm>
          <a:prstGeom prst="rect">
            <a:avLst/>
          </a:prstGeom>
        </p:spPr>
      </p:pic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579784" y="2029689"/>
            <a:ext cx="5516216" cy="423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20000"/>
              </a:lnSpc>
              <a:buSzPts val="2800"/>
              <a:buNone/>
            </a:pPr>
            <a:r>
              <a:rPr lang="es-MX" sz="40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Entender la línea de tiempo del nuevo Cliente Mayorista y Distribuidor Independiente</a:t>
            </a:r>
          </a:p>
          <a:p>
            <a:pPr marL="0" lvl="0" indent="0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endParaRPr sz="4000" dirty="0">
              <a:solidFill>
                <a:srgbClr val="154844"/>
              </a:solidFill>
              <a:latin typeface="Metropolis Extra Bold" panose="00000900000000000000" pitchFamily="50" charset="0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endParaRPr sz="4000" dirty="0">
              <a:solidFill>
                <a:srgbClr val="154844"/>
              </a:solidFill>
              <a:latin typeface="Metropolis Extra Bold" panose="00000900000000000000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662784" y="1078437"/>
            <a:ext cx="917538" cy="919325"/>
          </a:xfrm>
          <a:prstGeom prst="ellipse">
            <a:avLst/>
          </a:prstGeom>
          <a:solidFill>
            <a:srgbClr val="15484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 b="0" i="0" u="none" strike="noStrike" cap="none" dirty="0">
                <a:solidFill>
                  <a:srgbClr val="91AC9D"/>
                </a:solidFill>
                <a:latin typeface="Metropolis Extra Bold" panose="00000900000000000000" pitchFamily="50" charset="0"/>
                <a:ea typeface="Calibri"/>
                <a:cs typeface="Calibri"/>
                <a:sym typeface="Calibri"/>
              </a:rPr>
              <a:t>2</a:t>
            </a:r>
            <a:endParaRPr sz="1200" dirty="0">
              <a:solidFill>
                <a:srgbClr val="91AC9D"/>
              </a:solidFill>
              <a:latin typeface="Metropolis Extra 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9123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1713</Words>
  <Application>Microsoft Office PowerPoint</Application>
  <PresentationFormat>Panorámica</PresentationFormat>
  <Paragraphs>417</Paragraphs>
  <Slides>33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Arial</vt:lpstr>
      <vt:lpstr>Calibri</vt:lpstr>
      <vt:lpstr>Metropolis Extra Bold</vt:lpstr>
      <vt:lpstr>Noto Sans Symbols</vt:lpstr>
      <vt:lpstr>Raleway</vt:lpstr>
      <vt:lpstr>Raleway-Bold</vt:lpstr>
      <vt:lpstr>Tema de Office</vt:lpstr>
      <vt:lpstr>Presentación de PowerPoint</vt:lpstr>
      <vt:lpstr>Los 5 pilares para maximizar tus ganancias </vt:lpstr>
      <vt:lpstr>Presentación de PowerPoint</vt:lpstr>
      <vt:lpstr>ENTENDER EL PIPIA</vt:lpstr>
      <vt:lpstr>ENTENDER EL PIPIA</vt:lpstr>
      <vt:lpstr>ENTENDER EL PIPIA</vt:lpstr>
      <vt:lpstr>ENTENDER EL PIPIA</vt:lpstr>
      <vt:lpstr>ENTENDER EL PIPIA</vt:lpstr>
      <vt:lpstr>Presentación de PowerPoint</vt:lpstr>
      <vt:lpstr>LÍNEA DE TIEMPO DEL NUEVO MIEMBRO</vt:lpstr>
      <vt:lpstr>LÍNEA DE TIEMPO DEL NUEVO DISTRIBUIDOR</vt:lpstr>
      <vt:lpstr>Presentación de PowerPoint</vt:lpstr>
      <vt:lpstr>Presentación de PowerPoint</vt:lpstr>
      <vt:lpstr>Bono de inicio rápido</vt:lpstr>
      <vt:lpstr>Bono del Poder 3</vt:lpstr>
      <vt:lpstr>Bono del Poder 3</vt:lpstr>
      <vt:lpstr>Bono Uninivel</vt:lpstr>
      <vt:lpstr>Bono por Liderazgo</vt:lpstr>
      <vt:lpstr>Bono de fundadores</vt:lpstr>
      <vt:lpstr>Presentación de PowerPoint</vt:lpstr>
      <vt:lpstr>Colocaciones básicas </vt:lpstr>
      <vt:lpstr>Presentación de PowerPoint</vt:lpstr>
      <vt:lpstr>Presentación de PowerPoint</vt:lpstr>
      <vt:lpstr>Recomendaciones para tomar acción  </vt:lpstr>
      <vt:lpstr>Calendario Camino 2</vt:lpstr>
      <vt:lpstr>Calendario Camino 2</vt:lpstr>
      <vt:lpstr>Presentación de PowerPoint</vt:lpstr>
      <vt:lpstr>DESARROLLO PERSONAL EN dōTERRA</vt:lpstr>
      <vt:lpstr>Presentación de PowerPoint</vt:lpstr>
      <vt:lpstr>¿CÓMO MAXIMIZO MIS GANANCIAS?</vt:lpstr>
      <vt:lpstr>¿Qué viene ahora?</vt:lpstr>
      <vt:lpstr>Presentación de PowerPoint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Ricardo Esteban Sanchez Espiritu</dc:creator>
  <cp:lastModifiedBy>Mariana Juárez</cp:lastModifiedBy>
  <cp:revision>16</cp:revision>
  <dcterms:created xsi:type="dcterms:W3CDTF">2022-09-02T17:07:43Z</dcterms:created>
  <dcterms:modified xsi:type="dcterms:W3CDTF">2022-11-25T01:33:40Z</dcterms:modified>
</cp:coreProperties>
</file>