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Raleway"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jkapW+nkwYQsnHIC/TWaJpn6Sr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3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2"/>
          <p:cNvSpPr>
            <a:spLocks noGrp="1"/>
          </p:cNvSpPr>
          <p:nvPr>
            <p:ph type="pic" idx="2"/>
          </p:nvPr>
        </p:nvSpPr>
        <p:spPr>
          <a:xfrm>
            <a:off x="5183188" y="987425"/>
            <a:ext cx="6172200" cy="4873625"/>
          </a:xfrm>
          <a:prstGeom prst="rect">
            <a:avLst/>
          </a:prstGeom>
          <a:noFill/>
          <a:ln>
            <a:noFill/>
          </a:ln>
        </p:spPr>
      </p:sp>
      <p:sp>
        <p:nvSpPr>
          <p:cNvPr id="64" name="Google Shape;64;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85" name="Google Shape;85;p1"/>
          <p:cNvSpPr txBox="1"/>
          <p:nvPr/>
        </p:nvSpPr>
        <p:spPr>
          <a:xfrm>
            <a:off x="456464" y="2370380"/>
            <a:ext cx="5916056" cy="23876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1"/>
              </a:buClr>
              <a:buSzPts val="5200"/>
              <a:buFont typeface="Arial"/>
              <a:buNone/>
            </a:pPr>
            <a:r>
              <a:rPr lang="es-MX" sz="5200" b="0" i="0" u="none" strike="noStrike" cap="none">
                <a:solidFill>
                  <a:schemeClr val="lt1"/>
                </a:solidFill>
                <a:latin typeface="Arial"/>
                <a:ea typeface="Arial"/>
                <a:cs typeface="Arial"/>
                <a:sym typeface="Arial"/>
              </a:rPr>
              <a:t>CONTACTA,</a:t>
            </a:r>
            <a:endParaRPr/>
          </a:p>
          <a:p>
            <a:pPr marL="0" marR="0" lvl="0" indent="0" algn="l" rtl="0">
              <a:lnSpc>
                <a:spcPct val="90000"/>
              </a:lnSpc>
              <a:spcBef>
                <a:spcPts val="0"/>
              </a:spcBef>
              <a:spcAft>
                <a:spcPts val="0"/>
              </a:spcAft>
              <a:buClr>
                <a:schemeClr val="lt1"/>
              </a:buClr>
              <a:buSzPts val="5200"/>
              <a:buFont typeface="Arial"/>
              <a:buNone/>
            </a:pPr>
            <a:r>
              <a:rPr lang="es-MX" sz="5200" b="0" i="0" u="none" strike="noStrike" cap="none">
                <a:solidFill>
                  <a:schemeClr val="lt1"/>
                </a:solidFill>
                <a:latin typeface="Arial"/>
                <a:ea typeface="Arial"/>
                <a:cs typeface="Arial"/>
                <a:sym typeface="Arial"/>
              </a:rPr>
              <a:t>CONECTA</a:t>
            </a:r>
            <a:endParaRPr/>
          </a:p>
          <a:p>
            <a:pPr marL="0" marR="0" lvl="0" indent="0" algn="l" rtl="0">
              <a:lnSpc>
                <a:spcPct val="90000"/>
              </a:lnSpc>
              <a:spcBef>
                <a:spcPts val="0"/>
              </a:spcBef>
              <a:spcAft>
                <a:spcPts val="0"/>
              </a:spcAft>
              <a:buClr>
                <a:schemeClr val="lt1"/>
              </a:buClr>
              <a:buSzPts val="5200"/>
              <a:buFont typeface="Arial"/>
              <a:buNone/>
            </a:pPr>
            <a:r>
              <a:rPr lang="es-MX" sz="5200" b="0" i="0" u="none" strike="noStrike" cap="none">
                <a:solidFill>
                  <a:schemeClr val="lt1"/>
                </a:solidFill>
                <a:latin typeface="Arial"/>
                <a:ea typeface="Arial"/>
                <a:cs typeface="Arial"/>
                <a:sym typeface="Arial"/>
              </a:rPr>
              <a:t>E INVITA</a:t>
            </a:r>
            <a:endParaRPr/>
          </a:p>
        </p:txBody>
      </p:sp>
      <p:sp>
        <p:nvSpPr>
          <p:cNvPr id="86" name="Google Shape;86;p1"/>
          <p:cNvSpPr txBox="1"/>
          <p:nvPr/>
        </p:nvSpPr>
        <p:spPr>
          <a:xfrm>
            <a:off x="456464" y="5147814"/>
            <a:ext cx="6311981" cy="61274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54844"/>
              </a:buClr>
              <a:buSzPts val="3600"/>
              <a:buFont typeface="Arial"/>
              <a:buNone/>
            </a:pPr>
            <a:r>
              <a:rPr lang="es-MX" sz="3600" b="1" i="0" u="none" strike="noStrike" cap="none">
                <a:solidFill>
                  <a:srgbClr val="154844"/>
                </a:solidFill>
                <a:latin typeface="Raleway"/>
                <a:ea typeface="Raleway"/>
                <a:cs typeface="Raleway"/>
                <a:sym typeface="Raleway"/>
              </a:rPr>
              <a:t>SEMANA 2</a:t>
            </a:r>
            <a:endParaRPr sz="3600" b="0" i="0" u="none" strike="noStrike" cap="none">
              <a:solidFill>
                <a:srgbClr val="154844"/>
              </a:solidFill>
              <a:latin typeface="Raleway"/>
              <a:ea typeface="Raleway"/>
              <a:cs typeface="Raleway"/>
              <a:sym typeface="Raleway"/>
            </a:endParaRPr>
          </a:p>
        </p:txBody>
      </p:sp>
      <p:pic>
        <p:nvPicPr>
          <p:cNvPr id="87" name="Google Shape;87;p1"/>
          <p:cNvPicPr preferRelativeResize="0"/>
          <p:nvPr/>
        </p:nvPicPr>
        <p:blipFill rotWithShape="1">
          <a:blip r:embed="rId4">
            <a:alphaModFix/>
          </a:blip>
          <a:srcRect/>
          <a:stretch/>
        </p:blipFill>
        <p:spPr>
          <a:xfrm>
            <a:off x="560159" y="595249"/>
            <a:ext cx="2644955" cy="1570787"/>
          </a:xfrm>
          <a:prstGeom prst="rect">
            <a:avLst/>
          </a:prstGeom>
          <a:noFill/>
          <a:ln>
            <a:noFill/>
          </a:ln>
        </p:spPr>
      </p:pic>
      <p:pic>
        <p:nvPicPr>
          <p:cNvPr id="88" name="Google Shape;88;p1"/>
          <p:cNvPicPr preferRelativeResize="0"/>
          <p:nvPr/>
        </p:nvPicPr>
        <p:blipFill rotWithShape="1">
          <a:blip r:embed="rId5">
            <a:alphaModFix/>
          </a:blip>
          <a:srcRect/>
          <a:stretch/>
        </p:blipFill>
        <p:spPr>
          <a:xfrm>
            <a:off x="550732" y="5780839"/>
            <a:ext cx="6132872" cy="10668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10"/>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161" name="Google Shape;161;p10"/>
          <p:cNvSpPr txBox="1">
            <a:spLocks noGrp="1"/>
          </p:cNvSpPr>
          <p:nvPr>
            <p:ph type="title"/>
          </p:nvPr>
        </p:nvSpPr>
        <p:spPr>
          <a:xfrm>
            <a:off x="1447014" y="58773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844"/>
              </a:buClr>
              <a:buSzPts val="4400"/>
              <a:buFont typeface="Arial"/>
              <a:buNone/>
            </a:pPr>
            <a:r>
              <a:rPr lang="es-MX">
                <a:solidFill>
                  <a:srgbClr val="154844"/>
                </a:solidFill>
                <a:latin typeface="Arial"/>
                <a:ea typeface="Arial"/>
                <a:cs typeface="Arial"/>
                <a:sym typeface="Arial"/>
              </a:rPr>
              <a:t>LA IMPORTANCIA DE CONECTAR</a:t>
            </a:r>
            <a:endParaRPr/>
          </a:p>
        </p:txBody>
      </p:sp>
      <p:sp>
        <p:nvSpPr>
          <p:cNvPr id="162" name="Google Shape;162;p10"/>
          <p:cNvSpPr txBox="1">
            <a:spLocks noGrp="1"/>
          </p:cNvSpPr>
          <p:nvPr>
            <p:ph type="body" idx="1"/>
          </p:nvPr>
        </p:nvSpPr>
        <p:spPr>
          <a:xfrm>
            <a:off x="838200" y="2500430"/>
            <a:ext cx="10515600" cy="3165080"/>
          </a:xfrm>
          <a:prstGeom prst="rect">
            <a:avLst/>
          </a:prstGeom>
          <a:noFill/>
          <a:ln>
            <a:noFill/>
          </a:ln>
        </p:spPr>
        <p:txBody>
          <a:bodyPr spcFirstLastPara="1" wrap="square" lIns="91425" tIns="45700" rIns="91425" bIns="45700" anchor="t" anchorCtr="0">
            <a:normAutofit/>
          </a:bodyPr>
          <a:lstStyle/>
          <a:p>
            <a:pPr marL="0" lvl="0" indent="0" algn="just" rtl="0">
              <a:lnSpc>
                <a:spcPct val="150000"/>
              </a:lnSpc>
              <a:spcBef>
                <a:spcPts val="0"/>
              </a:spcBef>
              <a:spcAft>
                <a:spcPts val="0"/>
              </a:spcAft>
              <a:buClr>
                <a:srgbClr val="3F3F3F"/>
              </a:buClr>
              <a:buSzPts val="2800"/>
              <a:buNone/>
            </a:pPr>
            <a:r>
              <a:rPr lang="es-MX">
                <a:solidFill>
                  <a:srgbClr val="3F3F3F"/>
                </a:solidFill>
                <a:latin typeface="Raleway"/>
                <a:ea typeface="Raleway"/>
                <a:cs typeface="Raleway"/>
                <a:sym typeface="Raleway"/>
              </a:rPr>
              <a:t>No es necesario ser experto en algo. Lo importante es hacerlo de una forma GENUINA, escuchar, conocer a la otra persona, descubrir sus intereses y necesidades, qué está experimentando, etc. </a:t>
            </a:r>
            <a:endParaRPr/>
          </a:p>
        </p:txBody>
      </p:sp>
      <p:pic>
        <p:nvPicPr>
          <p:cNvPr id="163" name="Google Shape;163;p10"/>
          <p:cNvPicPr preferRelativeResize="0"/>
          <p:nvPr/>
        </p:nvPicPr>
        <p:blipFill rotWithShape="1">
          <a:blip r:embed="rId4">
            <a:alphaModFix/>
          </a:blip>
          <a:srcRect/>
          <a:stretch/>
        </p:blipFill>
        <p:spPr>
          <a:xfrm>
            <a:off x="0" y="6160671"/>
            <a:ext cx="2894029" cy="718716"/>
          </a:xfrm>
          <a:prstGeom prst="rect">
            <a:avLst/>
          </a:prstGeom>
          <a:noFill/>
          <a:ln>
            <a:noFill/>
          </a:ln>
        </p:spPr>
      </p:pic>
      <p:pic>
        <p:nvPicPr>
          <p:cNvPr id="164" name="Google Shape;164;p10"/>
          <p:cNvPicPr preferRelativeResize="0"/>
          <p:nvPr/>
        </p:nvPicPr>
        <p:blipFill rotWithShape="1">
          <a:blip r:embed="rId5">
            <a:alphaModFix/>
          </a:blip>
          <a:srcRect/>
          <a:stretch/>
        </p:blipFill>
        <p:spPr>
          <a:xfrm rot="10800000">
            <a:off x="9297971" y="-21387"/>
            <a:ext cx="2894029" cy="7187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1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70" name="Google Shape;170;p11"/>
          <p:cNvSpPr txBox="1">
            <a:spLocks noGrp="1"/>
          </p:cNvSpPr>
          <p:nvPr>
            <p:ph type="title"/>
          </p:nvPr>
        </p:nvSpPr>
        <p:spPr>
          <a:xfrm>
            <a:off x="838200" y="51595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54844"/>
              </a:buClr>
              <a:buSzPts val="4400"/>
              <a:buFont typeface="Arial"/>
              <a:buNone/>
            </a:pPr>
            <a:r>
              <a:rPr lang="es-MX">
                <a:solidFill>
                  <a:srgbClr val="154844"/>
                </a:solidFill>
                <a:latin typeface="Arial"/>
                <a:ea typeface="Arial"/>
                <a:cs typeface="Arial"/>
                <a:sym typeface="Arial"/>
              </a:rPr>
              <a:t>PREPARA UNA INVITACIÓN GENUINA</a:t>
            </a:r>
            <a:endParaRPr/>
          </a:p>
        </p:txBody>
      </p:sp>
      <p:sp>
        <p:nvSpPr>
          <p:cNvPr id="171" name="Google Shape;171;p11"/>
          <p:cNvSpPr txBox="1">
            <a:spLocks noGrp="1"/>
          </p:cNvSpPr>
          <p:nvPr>
            <p:ph type="body" idx="1"/>
          </p:nvPr>
        </p:nvSpPr>
        <p:spPr>
          <a:xfrm>
            <a:off x="838200" y="2178324"/>
            <a:ext cx="10515600" cy="4351338"/>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rgbClr val="595959"/>
              </a:buClr>
              <a:buSzPts val="2800"/>
              <a:buChar char="•"/>
            </a:pPr>
            <a:r>
              <a:rPr lang="es-MX">
                <a:solidFill>
                  <a:srgbClr val="595959"/>
                </a:solidFill>
                <a:latin typeface="Raleway"/>
                <a:ea typeface="Raleway"/>
                <a:cs typeface="Raleway"/>
                <a:sym typeface="Raleway"/>
              </a:rPr>
              <a:t>Personalízala.</a:t>
            </a:r>
            <a:endParaRPr/>
          </a:p>
          <a:p>
            <a:pPr marL="228600" lvl="0" indent="-228600" algn="just" rtl="0">
              <a:lnSpc>
                <a:spcPct val="9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Muestra entusiasmo.</a:t>
            </a:r>
            <a:endParaRPr/>
          </a:p>
          <a:p>
            <a:pPr marL="228600" lvl="0" indent="-228600" algn="just" rtl="0">
              <a:lnSpc>
                <a:spcPct val="9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Sé directo con lo que deseas hacer.</a:t>
            </a:r>
            <a:endParaRPr/>
          </a:p>
          <a:p>
            <a:pPr marL="228600" lvl="0" indent="-228600" algn="just" rtl="0">
              <a:lnSpc>
                <a:spcPct val="9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Específica lo que estás ofreciendo.</a:t>
            </a:r>
            <a:endParaRPr/>
          </a:p>
          <a:p>
            <a:pPr marL="228600" lvl="0" indent="-228600" algn="just" rtl="0">
              <a:lnSpc>
                <a:spcPct val="9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Menciona los temas de limitación.</a:t>
            </a:r>
            <a:endParaRPr/>
          </a:p>
          <a:p>
            <a:pPr marL="228600" lvl="0" indent="-228600" algn="just" rtl="0">
              <a:lnSpc>
                <a:spcPct val="9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Crea expectativas.</a:t>
            </a:r>
            <a:endParaRPr/>
          </a:p>
          <a:p>
            <a:pPr marL="228600" lvl="0" indent="-228600" algn="just" rtl="0">
              <a:lnSpc>
                <a:spcPct val="9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Muestra una preocupación real para que asista.</a:t>
            </a:r>
            <a:endParaRPr/>
          </a:p>
        </p:txBody>
      </p:sp>
      <p:pic>
        <p:nvPicPr>
          <p:cNvPr id="172" name="Google Shape;172;p11"/>
          <p:cNvPicPr preferRelativeResize="0"/>
          <p:nvPr/>
        </p:nvPicPr>
        <p:blipFill rotWithShape="1">
          <a:blip r:embed="rId4">
            <a:alphaModFix/>
          </a:blip>
          <a:srcRect/>
          <a:stretch/>
        </p:blipFill>
        <p:spPr>
          <a:xfrm>
            <a:off x="8934289" y="2463119"/>
            <a:ext cx="1737014" cy="21391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2"/>
          <p:cNvPicPr preferRelativeResize="0"/>
          <p:nvPr/>
        </p:nvPicPr>
        <p:blipFill rotWithShape="1">
          <a:blip r:embed="rId3">
            <a:alphaModFix/>
          </a:blip>
          <a:srcRect/>
          <a:stretch/>
        </p:blipFill>
        <p:spPr>
          <a:xfrm>
            <a:off x="0" y="9287"/>
            <a:ext cx="12192000" cy="6858000"/>
          </a:xfrm>
          <a:prstGeom prst="rect">
            <a:avLst/>
          </a:prstGeom>
          <a:noFill/>
          <a:ln>
            <a:noFill/>
          </a:ln>
        </p:spPr>
      </p:pic>
      <p:sp>
        <p:nvSpPr>
          <p:cNvPr id="178" name="Google Shape;178;p12"/>
          <p:cNvSpPr txBox="1">
            <a:spLocks noGrp="1"/>
          </p:cNvSpPr>
          <p:nvPr>
            <p:ph type="title"/>
          </p:nvPr>
        </p:nvSpPr>
        <p:spPr>
          <a:xfrm>
            <a:off x="838200" y="55848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8946C"/>
              </a:buClr>
              <a:buSzPts val="4400"/>
              <a:buFont typeface="Arial"/>
              <a:buNone/>
            </a:pPr>
            <a:r>
              <a:rPr lang="es-MX">
                <a:solidFill>
                  <a:srgbClr val="88946C"/>
                </a:solidFill>
                <a:latin typeface="Arial"/>
                <a:ea typeface="Arial"/>
                <a:cs typeface="Arial"/>
                <a:sym typeface="Arial"/>
              </a:rPr>
              <a:t>¿A DÓNDE  O A QUÉ PODEMOS INVITAR?</a:t>
            </a:r>
            <a:endParaRPr/>
          </a:p>
        </p:txBody>
      </p:sp>
      <p:sp>
        <p:nvSpPr>
          <p:cNvPr id="179" name="Google Shape;179;p12"/>
          <p:cNvSpPr txBox="1">
            <a:spLocks noGrp="1"/>
          </p:cNvSpPr>
          <p:nvPr>
            <p:ph type="body" idx="1"/>
          </p:nvPr>
        </p:nvSpPr>
        <p:spPr>
          <a:xfrm>
            <a:off x="838200" y="2328418"/>
            <a:ext cx="5817124" cy="424206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959"/>
              </a:buClr>
              <a:buSzPts val="2800"/>
              <a:buChar char="•"/>
            </a:pPr>
            <a:r>
              <a:rPr lang="es-MX">
                <a:solidFill>
                  <a:srgbClr val="595959"/>
                </a:solidFill>
                <a:latin typeface="Raleway"/>
                <a:ea typeface="Raleway"/>
                <a:cs typeface="Raleway"/>
                <a:sym typeface="Raleway"/>
              </a:rPr>
              <a:t>Evento presencial o virtual</a:t>
            </a:r>
            <a:endParaRPr/>
          </a:p>
          <a:p>
            <a:pPr marL="228600" lvl="0" indent="-228600" algn="l" rtl="0">
              <a:lnSpc>
                <a:spcPct val="9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Clase de introducción</a:t>
            </a:r>
            <a:endParaRPr/>
          </a:p>
          <a:p>
            <a:pPr marL="228600" lvl="0" indent="-228600" algn="l" rtl="0">
              <a:lnSpc>
                <a:spcPct val="9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Clase o taller temático</a:t>
            </a:r>
            <a:endParaRPr/>
          </a:p>
          <a:p>
            <a:pPr marL="228600" lvl="0" indent="-228600" algn="l" rtl="0">
              <a:lnSpc>
                <a:spcPct val="9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Clase de negocio</a:t>
            </a:r>
            <a:endParaRPr/>
          </a:p>
          <a:p>
            <a:pPr marL="228600" lvl="0" indent="-228600" algn="l" rtl="0">
              <a:lnSpc>
                <a:spcPct val="9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Semana de bienestar</a:t>
            </a:r>
            <a:endParaRPr/>
          </a:p>
          <a:p>
            <a:pPr marL="228600" lvl="0" indent="-228600" algn="l" rtl="0">
              <a:lnSpc>
                <a:spcPct val="9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Chat (WhatsApp o Telegram)</a:t>
            </a:r>
            <a:endParaRPr/>
          </a:p>
          <a:p>
            <a:pPr marL="228600" lvl="0" indent="-228600" algn="l" rtl="0">
              <a:lnSpc>
                <a:spcPct val="9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Recibir una muestra</a:t>
            </a:r>
            <a:endParaRPr/>
          </a:p>
        </p:txBody>
      </p:sp>
      <p:pic>
        <p:nvPicPr>
          <p:cNvPr id="180" name="Google Shape;180;p12"/>
          <p:cNvPicPr preferRelativeResize="0"/>
          <p:nvPr/>
        </p:nvPicPr>
        <p:blipFill rotWithShape="1">
          <a:blip r:embed="rId4">
            <a:alphaModFix/>
          </a:blip>
          <a:srcRect/>
          <a:stretch/>
        </p:blipFill>
        <p:spPr>
          <a:xfrm>
            <a:off x="6851713" y="1769932"/>
            <a:ext cx="4529582" cy="45295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6" name="Google Shape;186;p13"/>
          <p:cNvSpPr txBox="1">
            <a:spLocks noGrp="1"/>
          </p:cNvSpPr>
          <p:nvPr>
            <p:ph type="title"/>
          </p:nvPr>
        </p:nvSpPr>
        <p:spPr>
          <a:xfrm>
            <a:off x="838200" y="1388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8946C"/>
              </a:buClr>
              <a:buSzPts val="4400"/>
              <a:buFont typeface="Arial"/>
              <a:buNone/>
            </a:pPr>
            <a:r>
              <a:rPr lang="es-MX">
                <a:solidFill>
                  <a:srgbClr val="88946C"/>
                </a:solidFill>
                <a:latin typeface="Arial"/>
                <a:ea typeface="Arial"/>
                <a:cs typeface="Arial"/>
                <a:sym typeface="Arial"/>
              </a:rPr>
              <a:t>PASOS Y GUIÓN PARA INVITAR</a:t>
            </a:r>
            <a:endParaRPr/>
          </a:p>
        </p:txBody>
      </p:sp>
      <p:sp>
        <p:nvSpPr>
          <p:cNvPr id="187" name="Google Shape;187;p13"/>
          <p:cNvSpPr txBox="1">
            <a:spLocks noGrp="1"/>
          </p:cNvSpPr>
          <p:nvPr>
            <p:ph type="body" idx="1"/>
          </p:nvPr>
        </p:nvSpPr>
        <p:spPr>
          <a:xfrm>
            <a:off x="838200" y="1461155"/>
            <a:ext cx="9634979" cy="4715808"/>
          </a:xfrm>
          <a:prstGeom prst="rect">
            <a:avLst/>
          </a:prstGeom>
          <a:noFill/>
          <a:ln>
            <a:noFill/>
          </a:ln>
        </p:spPr>
        <p:txBody>
          <a:bodyPr spcFirstLastPara="1" wrap="square" lIns="91425" tIns="45700" rIns="91425" bIns="45700" anchor="t" anchorCtr="0">
            <a:normAutofit/>
          </a:bodyPr>
          <a:lstStyle/>
          <a:p>
            <a:pPr marL="228600" lvl="0" indent="-228600" algn="just" rtl="0">
              <a:lnSpc>
                <a:spcPct val="120000"/>
              </a:lnSpc>
              <a:spcBef>
                <a:spcPts val="0"/>
              </a:spcBef>
              <a:spcAft>
                <a:spcPts val="0"/>
              </a:spcAft>
              <a:buClr>
                <a:srgbClr val="595959"/>
              </a:buClr>
              <a:buSzPts val="2800"/>
              <a:buChar char="•"/>
            </a:pPr>
            <a:r>
              <a:rPr lang="es-MX">
                <a:solidFill>
                  <a:srgbClr val="595959"/>
                </a:solidFill>
                <a:latin typeface="Raleway"/>
                <a:ea typeface="Raleway"/>
                <a:cs typeface="Raleway"/>
                <a:sym typeface="Raleway"/>
              </a:rPr>
              <a:t>Rompe el hielo saludando y manifestando la intención de la llamada.</a:t>
            </a:r>
            <a:endParaRPr/>
          </a:p>
          <a:p>
            <a:pPr marL="228600" lvl="0" indent="-228600" algn="just" rtl="0">
              <a:lnSpc>
                <a:spcPct val="12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Interésate por su vida.</a:t>
            </a:r>
            <a:endParaRPr/>
          </a:p>
          <a:p>
            <a:pPr marL="228600" lvl="0" indent="-228600" algn="just" rtl="0">
              <a:lnSpc>
                <a:spcPct val="12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Habla sobre la INVITACIÓN.</a:t>
            </a:r>
            <a:endParaRPr/>
          </a:p>
          <a:p>
            <a:pPr marL="228600" lvl="0" indent="-228600" algn="just" rtl="0">
              <a:lnSpc>
                <a:spcPct val="12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Termina con una PREGUNTA CERRADA.</a:t>
            </a:r>
            <a:endParaRPr/>
          </a:p>
          <a:p>
            <a:pPr marL="228600" lvl="0" indent="-228600" algn="just" rtl="0">
              <a:lnSpc>
                <a:spcPct val="12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Muestra diferentes opciones para concretar.</a:t>
            </a:r>
            <a:endParaRPr/>
          </a:p>
          <a:p>
            <a:pPr marL="228600" lvl="0" indent="-228600" algn="just" rtl="0">
              <a:lnSpc>
                <a:spcPct val="12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Anticipa próximos pasos.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14"/>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193" name="Google Shape;193;p14"/>
          <p:cNvSpPr txBox="1">
            <a:spLocks noGrp="1"/>
          </p:cNvSpPr>
          <p:nvPr>
            <p:ph type="body" idx="1"/>
          </p:nvPr>
        </p:nvSpPr>
        <p:spPr>
          <a:xfrm>
            <a:off x="904482" y="1020451"/>
            <a:ext cx="10383036" cy="2288357"/>
          </a:xfrm>
          <a:prstGeom prst="rect">
            <a:avLst/>
          </a:prstGeom>
          <a:noFill/>
          <a:ln>
            <a:noFill/>
          </a:ln>
        </p:spPr>
        <p:txBody>
          <a:bodyPr spcFirstLastPara="1" wrap="square" lIns="91425" tIns="45700" rIns="91425" bIns="45700" anchor="t" anchorCtr="0">
            <a:normAutofit/>
          </a:bodyPr>
          <a:lstStyle/>
          <a:p>
            <a:pPr marL="0" lvl="0" indent="0" algn="just" rtl="0">
              <a:lnSpc>
                <a:spcPct val="120000"/>
              </a:lnSpc>
              <a:spcBef>
                <a:spcPts val="0"/>
              </a:spcBef>
              <a:spcAft>
                <a:spcPts val="0"/>
              </a:spcAft>
              <a:buClr>
                <a:srgbClr val="595959"/>
              </a:buClr>
              <a:buSzPts val="2400"/>
              <a:buNone/>
            </a:pPr>
            <a:r>
              <a:rPr lang="es-MX" sz="2400">
                <a:solidFill>
                  <a:srgbClr val="595959"/>
                </a:solidFill>
                <a:latin typeface="Raleway"/>
                <a:ea typeface="Raleway"/>
                <a:cs typeface="Raleway"/>
                <a:sym typeface="Raleway"/>
              </a:rPr>
              <a:t>“Estaba pensando en ti, porque tuve una súper buena experiencia con …….. yo sufría de………….. y esto me ha ayudado muchísimo. Sé que tú tienes está situación de ……. Y pensé que te podía interesar asistir a una clase donde voy a explicar sobre soluciones naturales y hablaré del aceite que te puede apoyar con tu situación ………. </a:t>
            </a:r>
            <a:r>
              <a:rPr lang="es-MX" sz="2400" b="1">
                <a:solidFill>
                  <a:srgbClr val="595959"/>
                </a:solidFill>
                <a:latin typeface="Raleway"/>
                <a:ea typeface="Raleway"/>
                <a:cs typeface="Raleway"/>
                <a:sym typeface="Raleway"/>
              </a:rPr>
              <a:t>Si te invito a la clase ¿asistirías?</a:t>
            </a:r>
            <a:r>
              <a:rPr lang="es-MX" sz="2400">
                <a:solidFill>
                  <a:srgbClr val="595959"/>
                </a:solidFill>
                <a:latin typeface="Raleway"/>
                <a:ea typeface="Raleway"/>
                <a:cs typeface="Raleway"/>
                <a:sym typeface="Raleway"/>
              </a:rPr>
              <a:t>”</a:t>
            </a:r>
            <a:endParaRPr/>
          </a:p>
        </p:txBody>
      </p:sp>
      <p:pic>
        <p:nvPicPr>
          <p:cNvPr id="194" name="Google Shape;194;p14"/>
          <p:cNvPicPr preferRelativeResize="0"/>
          <p:nvPr/>
        </p:nvPicPr>
        <p:blipFill rotWithShape="1">
          <a:blip r:embed="rId4">
            <a:alphaModFix/>
          </a:blip>
          <a:srcRect/>
          <a:stretch/>
        </p:blipFill>
        <p:spPr>
          <a:xfrm>
            <a:off x="10146973" y="4094738"/>
            <a:ext cx="1684058" cy="2395631"/>
          </a:xfrm>
          <a:prstGeom prst="rect">
            <a:avLst/>
          </a:prstGeom>
          <a:noFill/>
          <a:ln>
            <a:noFill/>
          </a:ln>
        </p:spPr>
      </p:pic>
      <p:pic>
        <p:nvPicPr>
          <p:cNvPr id="195" name="Google Shape;195;p14"/>
          <p:cNvPicPr preferRelativeResize="0"/>
          <p:nvPr/>
        </p:nvPicPr>
        <p:blipFill rotWithShape="1">
          <a:blip r:embed="rId5">
            <a:alphaModFix/>
          </a:blip>
          <a:srcRect/>
          <a:stretch/>
        </p:blipFill>
        <p:spPr>
          <a:xfrm rot="10800000" flipH="1">
            <a:off x="-1" y="-1"/>
            <a:ext cx="2894029" cy="6221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01" name="Google Shape;201;p15"/>
          <p:cNvSpPr txBox="1">
            <a:spLocks noGrp="1"/>
          </p:cNvSpPr>
          <p:nvPr>
            <p:ph type="title"/>
          </p:nvPr>
        </p:nvSpPr>
        <p:spPr>
          <a:xfrm>
            <a:off x="795385" y="573776"/>
            <a:ext cx="10378912" cy="84150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54844"/>
              </a:buClr>
              <a:buSzPts val="4000"/>
              <a:buFont typeface="Arial"/>
              <a:buNone/>
            </a:pPr>
            <a:r>
              <a:rPr lang="es-MX" sz="4000">
                <a:solidFill>
                  <a:srgbClr val="154844"/>
                </a:solidFill>
                <a:latin typeface="Arial"/>
                <a:ea typeface="Arial"/>
                <a:cs typeface="Arial"/>
                <a:sym typeface="Arial"/>
              </a:rPr>
              <a:t>CUANDO HACE TIEMPO QUE NO HABLAS CON LA PERSONA</a:t>
            </a:r>
            <a:endParaRPr/>
          </a:p>
        </p:txBody>
      </p:sp>
      <p:sp>
        <p:nvSpPr>
          <p:cNvPr id="202" name="Google Shape;202;p15"/>
          <p:cNvSpPr txBox="1">
            <a:spLocks noGrp="1"/>
          </p:cNvSpPr>
          <p:nvPr>
            <p:ph type="body" idx="1"/>
          </p:nvPr>
        </p:nvSpPr>
        <p:spPr>
          <a:xfrm>
            <a:off x="974494" y="1781666"/>
            <a:ext cx="10020693" cy="4709949"/>
          </a:xfrm>
          <a:prstGeom prst="rect">
            <a:avLst/>
          </a:prstGeom>
          <a:noFill/>
          <a:ln>
            <a:noFill/>
          </a:ln>
        </p:spPr>
        <p:txBody>
          <a:bodyPr spcFirstLastPara="1" wrap="square" lIns="91425" tIns="45700" rIns="91425" bIns="45700" anchor="t" anchorCtr="0">
            <a:noAutofit/>
          </a:bodyPr>
          <a:lstStyle/>
          <a:p>
            <a:pPr marL="228600" lvl="0" indent="-228600" algn="just" rtl="0">
              <a:lnSpc>
                <a:spcPct val="100000"/>
              </a:lnSpc>
              <a:spcBef>
                <a:spcPts val="0"/>
              </a:spcBef>
              <a:spcAft>
                <a:spcPts val="0"/>
              </a:spcAft>
              <a:buClr>
                <a:srgbClr val="595959"/>
              </a:buClr>
              <a:buSzPts val="2600"/>
              <a:buChar char="•"/>
            </a:pPr>
            <a:r>
              <a:rPr lang="es-MX" sz="2600">
                <a:solidFill>
                  <a:srgbClr val="595959"/>
                </a:solidFill>
                <a:latin typeface="Raleway"/>
                <a:ea typeface="Raleway"/>
                <a:cs typeface="Raleway"/>
                <a:sym typeface="Raleway"/>
              </a:rPr>
              <a:t>El primer paso es establecer una conexión, no es muy agradable recibir una llamada de alguien con quien no has tenido contacto recientemente y termine ofreciéndote una oportunidad de negocios. Puedes iniciar con algo así:</a:t>
            </a:r>
            <a:endParaRPr/>
          </a:p>
          <a:p>
            <a:pPr marL="228600" lvl="0" indent="-63500" algn="just" rtl="0">
              <a:lnSpc>
                <a:spcPct val="100000"/>
              </a:lnSpc>
              <a:spcBef>
                <a:spcPts val="1000"/>
              </a:spcBef>
              <a:spcAft>
                <a:spcPts val="0"/>
              </a:spcAft>
              <a:buClr>
                <a:schemeClr val="dk1"/>
              </a:buClr>
              <a:buSzPts val="2600"/>
              <a:buNone/>
            </a:pPr>
            <a:endParaRPr sz="2600">
              <a:solidFill>
                <a:srgbClr val="595959"/>
              </a:solidFill>
              <a:latin typeface="Raleway"/>
              <a:ea typeface="Raleway"/>
              <a:cs typeface="Raleway"/>
              <a:sym typeface="Raleway"/>
            </a:endParaRPr>
          </a:p>
          <a:p>
            <a:pPr marL="685800" lvl="1" indent="-228600" algn="just" rtl="0">
              <a:lnSpc>
                <a:spcPct val="100000"/>
              </a:lnSpc>
              <a:spcBef>
                <a:spcPts val="500"/>
              </a:spcBef>
              <a:spcAft>
                <a:spcPts val="0"/>
              </a:spcAft>
              <a:buClr>
                <a:srgbClr val="595959"/>
              </a:buClr>
              <a:buSzPts val="2600"/>
              <a:buChar char="•"/>
            </a:pPr>
            <a:r>
              <a:rPr lang="es-MX" sz="2600">
                <a:solidFill>
                  <a:srgbClr val="595959"/>
                </a:solidFill>
                <a:latin typeface="Raleway"/>
                <a:ea typeface="Raleway"/>
                <a:cs typeface="Raleway"/>
                <a:sym typeface="Raleway"/>
              </a:rPr>
              <a:t>“¿Cómo estás? Cuéntame qué has estado haciendo, cómo está tu familia?”</a:t>
            </a:r>
            <a:endParaRPr/>
          </a:p>
          <a:p>
            <a:pPr marL="685800" lvl="1" indent="-63500" algn="just" rtl="0">
              <a:lnSpc>
                <a:spcPct val="100000"/>
              </a:lnSpc>
              <a:spcBef>
                <a:spcPts val="500"/>
              </a:spcBef>
              <a:spcAft>
                <a:spcPts val="0"/>
              </a:spcAft>
              <a:buClr>
                <a:schemeClr val="dk1"/>
              </a:buClr>
              <a:buSzPts val="2600"/>
              <a:buNone/>
            </a:pPr>
            <a:endParaRPr sz="2600">
              <a:solidFill>
                <a:srgbClr val="595959"/>
              </a:solidFill>
              <a:latin typeface="Raleway"/>
              <a:ea typeface="Raleway"/>
              <a:cs typeface="Raleway"/>
              <a:sym typeface="Raleway"/>
            </a:endParaRPr>
          </a:p>
          <a:p>
            <a:pPr marL="685800" lvl="1" indent="-228600" algn="just" rtl="0">
              <a:lnSpc>
                <a:spcPct val="100000"/>
              </a:lnSpc>
              <a:spcBef>
                <a:spcPts val="500"/>
              </a:spcBef>
              <a:spcAft>
                <a:spcPts val="0"/>
              </a:spcAft>
              <a:buClr>
                <a:srgbClr val="595959"/>
              </a:buClr>
              <a:buSzPts val="2600"/>
              <a:buChar char="•"/>
            </a:pPr>
            <a:r>
              <a:rPr lang="es-MX" sz="2600">
                <a:solidFill>
                  <a:srgbClr val="595959"/>
                </a:solidFill>
                <a:latin typeface="Raleway"/>
                <a:ea typeface="Raleway"/>
                <a:cs typeface="Raleway"/>
                <a:sym typeface="Raleway"/>
              </a:rPr>
              <a:t>“Ponme al corriente, ¿Qué ha pasado en tu vida? Me enteré sobre….. ¿Cómo te sientes?”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1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08" name="Google Shape;208;p16"/>
          <p:cNvSpPr txBox="1"/>
          <p:nvPr/>
        </p:nvSpPr>
        <p:spPr>
          <a:xfrm>
            <a:off x="518473" y="716440"/>
            <a:ext cx="6777873" cy="5703214"/>
          </a:xfrm>
          <a:prstGeom prst="rect">
            <a:avLst/>
          </a:prstGeom>
          <a:noFill/>
          <a:ln>
            <a:noFill/>
          </a:ln>
        </p:spPr>
        <p:txBody>
          <a:bodyPr spcFirstLastPara="1" wrap="square" lIns="91425" tIns="45700" rIns="91425" bIns="45700" anchor="t" anchorCtr="0">
            <a:normAutofit/>
          </a:bodyPr>
          <a:lstStyle/>
          <a:p>
            <a:pPr marL="228600" marR="0" lvl="0" indent="-228600" algn="just" rtl="0">
              <a:lnSpc>
                <a:spcPct val="110000"/>
              </a:lnSpc>
              <a:spcBef>
                <a:spcPts val="0"/>
              </a:spcBef>
              <a:spcAft>
                <a:spcPts val="0"/>
              </a:spcAft>
              <a:buClr>
                <a:srgbClr val="595959"/>
              </a:buClr>
              <a:buSzPts val="2600"/>
              <a:buFont typeface="Arial"/>
              <a:buChar char="•"/>
            </a:pPr>
            <a:r>
              <a:rPr lang="es-MX" sz="2600" b="0" i="0" u="none" strike="noStrike" cap="none">
                <a:solidFill>
                  <a:srgbClr val="595959"/>
                </a:solidFill>
                <a:latin typeface="Raleway"/>
                <a:ea typeface="Raleway"/>
                <a:cs typeface="Raleway"/>
                <a:sym typeface="Raleway"/>
              </a:rPr>
              <a:t>Después la persona suele decir “Entonces, ¿para qué me llamaste?” será el momento de mencionar la intención de tu llamada.</a:t>
            </a:r>
            <a:endParaRPr/>
          </a:p>
          <a:p>
            <a:pPr marL="228600" marR="0" lvl="0" indent="-63500" algn="just" rtl="0">
              <a:lnSpc>
                <a:spcPct val="110000"/>
              </a:lnSpc>
              <a:spcBef>
                <a:spcPts val="1000"/>
              </a:spcBef>
              <a:spcAft>
                <a:spcPts val="0"/>
              </a:spcAft>
              <a:buClr>
                <a:schemeClr val="dk1"/>
              </a:buClr>
              <a:buSzPts val="2600"/>
              <a:buFont typeface="Arial"/>
              <a:buNone/>
            </a:pPr>
            <a:endParaRPr sz="2600" b="0" i="0" u="none" strike="noStrike" cap="none">
              <a:solidFill>
                <a:srgbClr val="595959"/>
              </a:solidFill>
              <a:latin typeface="Raleway"/>
              <a:ea typeface="Raleway"/>
              <a:cs typeface="Raleway"/>
              <a:sym typeface="Raleway"/>
            </a:endParaRPr>
          </a:p>
          <a:p>
            <a:pPr marL="228600" marR="0" lvl="0" indent="-228600" algn="just" rtl="0">
              <a:lnSpc>
                <a:spcPct val="110000"/>
              </a:lnSpc>
              <a:spcBef>
                <a:spcPts val="1000"/>
              </a:spcBef>
              <a:spcAft>
                <a:spcPts val="0"/>
              </a:spcAft>
              <a:buClr>
                <a:srgbClr val="595959"/>
              </a:buClr>
              <a:buSzPts val="2600"/>
              <a:buFont typeface="Arial"/>
              <a:buChar char="•"/>
            </a:pPr>
            <a:r>
              <a:rPr lang="es-MX" sz="2600" b="0" i="0" u="none" strike="noStrike" cap="none">
                <a:solidFill>
                  <a:srgbClr val="595959"/>
                </a:solidFill>
                <a:latin typeface="Raleway"/>
                <a:ea typeface="Raleway"/>
                <a:cs typeface="Raleway"/>
                <a:sym typeface="Raleway"/>
              </a:rPr>
              <a:t>Si transcurre mucho tiempo y ya no alcanzan a tocar el tema puedes terminar la conversación diciendo:</a:t>
            </a:r>
            <a:endParaRPr/>
          </a:p>
          <a:p>
            <a:pPr marL="0" marR="0" lvl="0" indent="0" algn="just" rtl="0">
              <a:lnSpc>
                <a:spcPct val="110000"/>
              </a:lnSpc>
              <a:spcBef>
                <a:spcPts val="1000"/>
              </a:spcBef>
              <a:spcAft>
                <a:spcPts val="0"/>
              </a:spcAft>
              <a:buClr>
                <a:srgbClr val="595959"/>
              </a:buClr>
              <a:buSzPts val="2600"/>
              <a:buFont typeface="Arial"/>
              <a:buNone/>
            </a:pPr>
            <a:r>
              <a:rPr lang="es-MX" sz="2600" b="0" i="0" u="none" strike="noStrike" cap="none">
                <a:solidFill>
                  <a:srgbClr val="595959"/>
                </a:solidFill>
                <a:latin typeface="Raleway"/>
                <a:ea typeface="Raleway"/>
                <a:cs typeface="Raleway"/>
                <a:sym typeface="Raleway"/>
              </a:rPr>
              <a:t>	“</a:t>
            </a:r>
            <a:r>
              <a:rPr lang="es-MX" sz="2600">
                <a:solidFill>
                  <a:srgbClr val="595959"/>
                </a:solidFill>
                <a:latin typeface="Raleway"/>
                <a:ea typeface="Raleway"/>
                <a:cs typeface="Raleway"/>
                <a:sym typeface="Raleway"/>
              </a:rPr>
              <a:t>Solo</a:t>
            </a:r>
            <a:r>
              <a:rPr lang="es-MX" sz="2600" b="0" i="0" u="none" strike="noStrike" cap="none">
                <a:solidFill>
                  <a:srgbClr val="595959"/>
                </a:solidFill>
                <a:latin typeface="Raleway"/>
                <a:ea typeface="Raleway"/>
                <a:cs typeface="Raleway"/>
                <a:sym typeface="Raleway"/>
              </a:rPr>
              <a:t> quería decirte que me encantó saber de ti platicar. ¿Te puedo llamar mañana y contarte lo que quería”</a:t>
            </a:r>
            <a:r>
              <a:rPr lang="es-MX" sz="2600">
                <a:solidFill>
                  <a:srgbClr val="595959"/>
                </a:solidFill>
                <a:latin typeface="Raleway"/>
                <a:ea typeface="Raleway"/>
                <a:cs typeface="Raleway"/>
                <a:sym typeface="Raleway"/>
              </a:rPr>
              <a:t>?</a:t>
            </a:r>
            <a:endParaRPr/>
          </a:p>
        </p:txBody>
      </p:sp>
      <p:pic>
        <p:nvPicPr>
          <p:cNvPr id="209" name="Google Shape;209;p16"/>
          <p:cNvPicPr preferRelativeResize="0"/>
          <p:nvPr/>
        </p:nvPicPr>
        <p:blipFill rotWithShape="1">
          <a:blip r:embed="rId4">
            <a:alphaModFix/>
          </a:blip>
          <a:srcRect/>
          <a:stretch/>
        </p:blipFill>
        <p:spPr>
          <a:xfrm>
            <a:off x="7729979" y="1610413"/>
            <a:ext cx="3769936" cy="376993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17"/>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215" name="Google Shape;215;p17"/>
          <p:cNvSpPr txBox="1">
            <a:spLocks noGrp="1"/>
          </p:cNvSpPr>
          <p:nvPr>
            <p:ph type="title"/>
          </p:nvPr>
        </p:nvSpPr>
        <p:spPr>
          <a:xfrm>
            <a:off x="641134" y="2199704"/>
            <a:ext cx="7032285" cy="3906452"/>
          </a:xfrm>
          <a:prstGeom prst="rect">
            <a:avLst/>
          </a:prstGeom>
          <a:noFill/>
          <a:ln>
            <a:noFill/>
          </a:ln>
        </p:spPr>
        <p:txBody>
          <a:bodyPr spcFirstLastPara="1" wrap="square" lIns="91425" tIns="45700" rIns="91425" bIns="45700" anchor="ctr" anchorCtr="0">
            <a:normAutofit/>
          </a:bodyPr>
          <a:lstStyle/>
          <a:p>
            <a:pPr marL="0" lvl="0" indent="0" algn="just" rtl="0">
              <a:lnSpc>
                <a:spcPct val="90000"/>
              </a:lnSpc>
              <a:spcBef>
                <a:spcPts val="0"/>
              </a:spcBef>
              <a:spcAft>
                <a:spcPts val="0"/>
              </a:spcAft>
              <a:buClr>
                <a:schemeClr val="lt1"/>
              </a:buClr>
              <a:buSzPts val="4000"/>
              <a:buFont typeface="Raleway"/>
              <a:buNone/>
            </a:pPr>
            <a:r>
              <a:rPr lang="es-MX" sz="4000" b="1">
                <a:solidFill>
                  <a:schemeClr val="lt1"/>
                </a:solidFill>
                <a:latin typeface="Raleway"/>
                <a:ea typeface="Raleway"/>
                <a:cs typeface="Raleway"/>
                <a:sym typeface="Raleway"/>
              </a:rPr>
              <a:t>En los anexos encontrarás un archivo con más guiones según tu tipo de prospecto, evento, actividad, situación, etc.</a:t>
            </a:r>
            <a:endParaRPr/>
          </a:p>
        </p:txBody>
      </p:sp>
      <p:pic>
        <p:nvPicPr>
          <p:cNvPr id="216" name="Google Shape;216;p17"/>
          <p:cNvPicPr preferRelativeResize="0"/>
          <p:nvPr/>
        </p:nvPicPr>
        <p:blipFill rotWithShape="1">
          <a:blip r:embed="rId4">
            <a:alphaModFix/>
          </a:blip>
          <a:srcRect/>
          <a:stretch/>
        </p:blipFill>
        <p:spPr>
          <a:xfrm>
            <a:off x="650302" y="751844"/>
            <a:ext cx="810852" cy="12323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8"/>
          <p:cNvPicPr preferRelativeResize="0"/>
          <p:nvPr/>
        </p:nvPicPr>
        <p:blipFill rotWithShape="1">
          <a:blip r:embed="rId3">
            <a:alphaModFix/>
          </a:blip>
          <a:srcRect/>
          <a:stretch/>
        </p:blipFill>
        <p:spPr>
          <a:xfrm>
            <a:off x="0" y="9287"/>
            <a:ext cx="12192000" cy="6858000"/>
          </a:xfrm>
          <a:prstGeom prst="rect">
            <a:avLst/>
          </a:prstGeom>
          <a:noFill/>
          <a:ln>
            <a:noFill/>
          </a:ln>
        </p:spPr>
      </p:pic>
      <p:sp>
        <p:nvSpPr>
          <p:cNvPr id="222" name="Google Shape;222;p18"/>
          <p:cNvSpPr txBox="1">
            <a:spLocks noGrp="1"/>
          </p:cNvSpPr>
          <p:nvPr>
            <p:ph type="title"/>
          </p:nvPr>
        </p:nvSpPr>
        <p:spPr>
          <a:xfrm>
            <a:off x="1498278" y="363454"/>
            <a:ext cx="9195443"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54844"/>
              </a:buClr>
              <a:buSzPts val="4000"/>
              <a:buFont typeface="Arial"/>
              <a:buNone/>
            </a:pPr>
            <a:r>
              <a:rPr lang="es-MX" sz="4000">
                <a:solidFill>
                  <a:srgbClr val="154844"/>
                </a:solidFill>
                <a:latin typeface="Arial"/>
                <a:ea typeface="Arial"/>
                <a:cs typeface="Arial"/>
                <a:sym typeface="Arial"/>
              </a:rPr>
              <a:t>SEGUIMIENTO DESPUÉS DEL PRIMER CONTACTO</a:t>
            </a:r>
            <a:endParaRPr/>
          </a:p>
        </p:txBody>
      </p:sp>
      <p:sp>
        <p:nvSpPr>
          <p:cNvPr id="223" name="Google Shape;223;p18"/>
          <p:cNvSpPr txBox="1"/>
          <p:nvPr/>
        </p:nvSpPr>
        <p:spPr>
          <a:xfrm>
            <a:off x="676637" y="1894788"/>
            <a:ext cx="6101236" cy="4694548"/>
          </a:xfrm>
          <a:prstGeom prst="rect">
            <a:avLst/>
          </a:prstGeom>
          <a:noFill/>
          <a:ln>
            <a:noFill/>
          </a:ln>
        </p:spPr>
        <p:txBody>
          <a:bodyPr spcFirstLastPara="1" wrap="square" lIns="91425" tIns="45700" rIns="91425" bIns="45700" anchor="t" anchorCtr="0">
            <a:normAutofit/>
          </a:bodyPr>
          <a:lstStyle/>
          <a:p>
            <a:pPr marL="228600" marR="0" lvl="0" indent="-228600" algn="just" rtl="0">
              <a:lnSpc>
                <a:spcPct val="100000"/>
              </a:lnSpc>
              <a:spcBef>
                <a:spcPts val="0"/>
              </a:spcBef>
              <a:spcAft>
                <a:spcPts val="0"/>
              </a:spcAft>
              <a:buClr>
                <a:srgbClr val="595959"/>
              </a:buClr>
              <a:buSzPts val="2600"/>
              <a:buFont typeface="Arial"/>
              <a:buChar char="•"/>
            </a:pPr>
            <a:r>
              <a:rPr lang="es-MX" sz="2600" b="0" i="0" u="none" strike="noStrike" cap="none">
                <a:solidFill>
                  <a:srgbClr val="595959"/>
                </a:solidFill>
                <a:latin typeface="Raleway"/>
                <a:ea typeface="Raleway"/>
                <a:cs typeface="Raleway"/>
                <a:sym typeface="Raleway"/>
              </a:rPr>
              <a:t>CUENTA TU HISTORIA. </a:t>
            </a:r>
            <a:endParaRPr/>
          </a:p>
          <a:p>
            <a:pPr marL="228600" marR="0" lvl="0" indent="-63500" algn="just" rtl="0">
              <a:lnSpc>
                <a:spcPct val="100000"/>
              </a:lnSpc>
              <a:spcBef>
                <a:spcPts val="1000"/>
              </a:spcBef>
              <a:spcAft>
                <a:spcPts val="0"/>
              </a:spcAft>
              <a:buClr>
                <a:schemeClr val="dk1"/>
              </a:buClr>
              <a:buSzPts val="2600"/>
              <a:buFont typeface="Arial"/>
              <a:buNone/>
            </a:pPr>
            <a:endParaRPr sz="2600" b="0" i="0" u="none" strike="noStrike" cap="none">
              <a:solidFill>
                <a:srgbClr val="595959"/>
              </a:solidFill>
              <a:latin typeface="Raleway"/>
              <a:ea typeface="Raleway"/>
              <a:cs typeface="Raleway"/>
              <a:sym typeface="Raleway"/>
            </a:endParaRPr>
          </a:p>
          <a:p>
            <a:pPr marL="228600" marR="0" lvl="0" indent="-228600" algn="just" rtl="0">
              <a:lnSpc>
                <a:spcPct val="100000"/>
              </a:lnSpc>
              <a:spcBef>
                <a:spcPts val="1000"/>
              </a:spcBef>
              <a:spcAft>
                <a:spcPts val="0"/>
              </a:spcAft>
              <a:buClr>
                <a:srgbClr val="595959"/>
              </a:buClr>
              <a:buSzPts val="2600"/>
              <a:buFont typeface="Arial"/>
              <a:buChar char="•"/>
            </a:pPr>
            <a:r>
              <a:rPr lang="es-MX" sz="2600" b="0" i="0" u="none" strike="noStrike" cap="none">
                <a:solidFill>
                  <a:srgbClr val="595959"/>
                </a:solidFill>
                <a:latin typeface="Raleway"/>
                <a:ea typeface="Raleway"/>
                <a:cs typeface="Raleway"/>
                <a:sym typeface="Raleway"/>
              </a:rPr>
              <a:t>Sé concreto en tus testimonios.</a:t>
            </a:r>
            <a:endParaRPr/>
          </a:p>
          <a:p>
            <a:pPr marL="228600" marR="0" lvl="0" indent="-63500" algn="just" rtl="0">
              <a:lnSpc>
                <a:spcPct val="100000"/>
              </a:lnSpc>
              <a:spcBef>
                <a:spcPts val="1000"/>
              </a:spcBef>
              <a:spcAft>
                <a:spcPts val="0"/>
              </a:spcAft>
              <a:buClr>
                <a:schemeClr val="dk1"/>
              </a:buClr>
              <a:buSzPts val="2600"/>
              <a:buFont typeface="Arial"/>
              <a:buNone/>
            </a:pPr>
            <a:endParaRPr sz="2600" b="0" i="0" u="none" strike="noStrike" cap="none">
              <a:solidFill>
                <a:srgbClr val="595959"/>
              </a:solidFill>
              <a:latin typeface="Raleway"/>
              <a:ea typeface="Raleway"/>
              <a:cs typeface="Raleway"/>
              <a:sym typeface="Raleway"/>
            </a:endParaRPr>
          </a:p>
          <a:p>
            <a:pPr marL="228600" marR="0" lvl="0" indent="-228600" algn="just" rtl="0">
              <a:lnSpc>
                <a:spcPct val="100000"/>
              </a:lnSpc>
              <a:spcBef>
                <a:spcPts val="1000"/>
              </a:spcBef>
              <a:spcAft>
                <a:spcPts val="0"/>
              </a:spcAft>
              <a:buClr>
                <a:srgbClr val="595959"/>
              </a:buClr>
              <a:buSzPts val="2600"/>
              <a:buFont typeface="Arial"/>
              <a:buChar char="•"/>
            </a:pPr>
            <a:r>
              <a:rPr lang="es-MX" sz="2600" b="0" i="0" u="none" strike="noStrike" cap="none">
                <a:solidFill>
                  <a:srgbClr val="595959"/>
                </a:solidFill>
                <a:latin typeface="Raleway"/>
                <a:ea typeface="Raleway"/>
                <a:cs typeface="Raleway"/>
                <a:sym typeface="Raleway"/>
              </a:rPr>
              <a:t>Interésate por la persona y sus necesidades.</a:t>
            </a:r>
            <a:endParaRPr/>
          </a:p>
          <a:p>
            <a:pPr marL="228600" marR="0" lvl="0" indent="-63500" algn="just" rtl="0">
              <a:lnSpc>
                <a:spcPct val="100000"/>
              </a:lnSpc>
              <a:spcBef>
                <a:spcPts val="1000"/>
              </a:spcBef>
              <a:spcAft>
                <a:spcPts val="0"/>
              </a:spcAft>
              <a:buClr>
                <a:schemeClr val="dk1"/>
              </a:buClr>
              <a:buSzPts val="2600"/>
              <a:buFont typeface="Arial"/>
              <a:buNone/>
            </a:pPr>
            <a:endParaRPr sz="2600" b="0" i="0" u="none" strike="noStrike" cap="none">
              <a:solidFill>
                <a:srgbClr val="595959"/>
              </a:solidFill>
              <a:latin typeface="Raleway"/>
              <a:ea typeface="Raleway"/>
              <a:cs typeface="Raleway"/>
              <a:sym typeface="Raleway"/>
            </a:endParaRPr>
          </a:p>
          <a:p>
            <a:pPr marL="228600" marR="0" lvl="0" indent="-228600" algn="just" rtl="0">
              <a:lnSpc>
                <a:spcPct val="100000"/>
              </a:lnSpc>
              <a:spcBef>
                <a:spcPts val="1000"/>
              </a:spcBef>
              <a:spcAft>
                <a:spcPts val="0"/>
              </a:spcAft>
              <a:buClr>
                <a:srgbClr val="595959"/>
              </a:buClr>
              <a:buSzPts val="2600"/>
              <a:buFont typeface="Arial"/>
              <a:buChar char="•"/>
            </a:pPr>
            <a:r>
              <a:rPr lang="es-MX" sz="2600" b="0" i="0" u="none" strike="noStrike" cap="none">
                <a:solidFill>
                  <a:srgbClr val="595959"/>
                </a:solidFill>
                <a:latin typeface="Raleway"/>
                <a:ea typeface="Raleway"/>
                <a:cs typeface="Raleway"/>
                <a:sym typeface="Raleway"/>
              </a:rPr>
              <a:t>Escucha atentamente e identifica áreas de mejora en temas de salud.</a:t>
            </a:r>
            <a:endParaRPr sz="2600" b="0" i="1" u="none" strike="noStrike" cap="none">
              <a:solidFill>
                <a:srgbClr val="595959"/>
              </a:solidFill>
              <a:latin typeface="Raleway"/>
              <a:ea typeface="Raleway"/>
              <a:cs typeface="Raleway"/>
              <a:sym typeface="Raleway"/>
            </a:endParaRPr>
          </a:p>
        </p:txBody>
      </p:sp>
      <p:pic>
        <p:nvPicPr>
          <p:cNvPr id="224" name="Google Shape;224;p18"/>
          <p:cNvPicPr preferRelativeResize="0"/>
          <p:nvPr/>
        </p:nvPicPr>
        <p:blipFill rotWithShape="1">
          <a:blip r:embed="rId4">
            <a:alphaModFix/>
          </a:blip>
          <a:srcRect/>
          <a:stretch/>
        </p:blipFill>
        <p:spPr>
          <a:xfrm>
            <a:off x="7391136" y="1894788"/>
            <a:ext cx="4124227" cy="41242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1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30" name="Google Shape;230;p19"/>
          <p:cNvSpPr txBox="1">
            <a:spLocks noGrp="1"/>
          </p:cNvSpPr>
          <p:nvPr>
            <p:ph type="title"/>
          </p:nvPr>
        </p:nvSpPr>
        <p:spPr>
          <a:xfrm>
            <a:off x="720757" y="280282"/>
            <a:ext cx="1075048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844"/>
              </a:buClr>
              <a:buSzPts val="4200"/>
              <a:buFont typeface="Arial"/>
              <a:buNone/>
            </a:pPr>
            <a:r>
              <a:rPr lang="es-MX" sz="4200">
                <a:solidFill>
                  <a:srgbClr val="154844"/>
                </a:solidFill>
                <a:latin typeface="Arial"/>
                <a:ea typeface="Arial"/>
                <a:cs typeface="Arial"/>
                <a:sym typeface="Arial"/>
              </a:rPr>
              <a:t>INVITACIÓN A RECIBIR UNA MUESTRA</a:t>
            </a:r>
            <a:endParaRPr/>
          </a:p>
        </p:txBody>
      </p:sp>
      <p:sp>
        <p:nvSpPr>
          <p:cNvPr id="231" name="Google Shape;231;p19"/>
          <p:cNvSpPr txBox="1">
            <a:spLocks noGrp="1"/>
          </p:cNvSpPr>
          <p:nvPr>
            <p:ph type="body" idx="1"/>
          </p:nvPr>
        </p:nvSpPr>
        <p:spPr>
          <a:xfrm>
            <a:off x="946998" y="1637089"/>
            <a:ext cx="10109462" cy="4351338"/>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rgbClr val="595959"/>
              </a:buClr>
              <a:buSzPts val="2800"/>
              <a:buChar char="•"/>
            </a:pPr>
            <a:r>
              <a:rPr lang="es-MX">
                <a:solidFill>
                  <a:srgbClr val="595959"/>
                </a:solidFill>
                <a:latin typeface="Raleway"/>
                <a:ea typeface="Raleway"/>
                <a:cs typeface="Raleway"/>
                <a:sym typeface="Raleway"/>
              </a:rPr>
              <a:t>Una vez identificada alguna necesidad ofrece la oportunidad de recibir una muestra que le pueda ayudar</a:t>
            </a:r>
            <a:endParaRPr/>
          </a:p>
          <a:p>
            <a:pPr marL="228600" lvl="0" indent="-50800" algn="just" rtl="0">
              <a:lnSpc>
                <a:spcPct val="100000"/>
              </a:lnSpc>
              <a:spcBef>
                <a:spcPts val="1000"/>
              </a:spcBef>
              <a:spcAft>
                <a:spcPts val="0"/>
              </a:spcAft>
              <a:buClr>
                <a:schemeClr val="dk1"/>
              </a:buClr>
              <a:buSzPts val="2800"/>
              <a:buNone/>
            </a:pPr>
            <a:endParaRPr>
              <a:solidFill>
                <a:srgbClr val="595959"/>
              </a:solidFill>
              <a:latin typeface="Raleway"/>
              <a:ea typeface="Raleway"/>
              <a:cs typeface="Raleway"/>
              <a:sym typeface="Raleway"/>
            </a:endParaRPr>
          </a:p>
          <a:p>
            <a:pPr marL="685800" lvl="1" indent="-228600" algn="just" rtl="0">
              <a:lnSpc>
                <a:spcPct val="100000"/>
              </a:lnSpc>
              <a:spcBef>
                <a:spcPts val="500"/>
              </a:spcBef>
              <a:spcAft>
                <a:spcPts val="0"/>
              </a:spcAft>
              <a:buClr>
                <a:srgbClr val="595959"/>
              </a:buClr>
              <a:buSzPts val="2400"/>
              <a:buChar char="•"/>
            </a:pPr>
            <a:r>
              <a:rPr lang="es-MX">
                <a:solidFill>
                  <a:srgbClr val="595959"/>
                </a:solidFill>
                <a:latin typeface="Raleway"/>
                <a:ea typeface="Raleway"/>
                <a:cs typeface="Raleway"/>
                <a:sym typeface="Raleway"/>
              </a:rPr>
              <a:t>“</a:t>
            </a:r>
            <a:r>
              <a:rPr lang="es-MX" i="1">
                <a:solidFill>
                  <a:srgbClr val="595959"/>
                </a:solidFill>
                <a:latin typeface="Raleway"/>
                <a:ea typeface="Raleway"/>
                <a:cs typeface="Raleway"/>
                <a:sym typeface="Raleway"/>
              </a:rPr>
              <a:t>Me gustaría regalarte una muestra de aceite esencial para que lo prueben. Son confiables y seguros, más económicos y suelen ser más efectivos que la mayoría de los medicamentos modernos. Me encantaría que los probaras ¿estarás ahí mañana para llevártela?”</a:t>
            </a:r>
            <a:endParaRPr/>
          </a:p>
          <a:p>
            <a:pPr marL="685800" lvl="1" indent="-76200" algn="just" rtl="0">
              <a:lnSpc>
                <a:spcPct val="100000"/>
              </a:lnSpc>
              <a:spcBef>
                <a:spcPts val="500"/>
              </a:spcBef>
              <a:spcAft>
                <a:spcPts val="0"/>
              </a:spcAft>
              <a:buClr>
                <a:schemeClr val="dk1"/>
              </a:buClr>
              <a:buSzPts val="2400"/>
              <a:buNone/>
            </a:pPr>
            <a:endParaRPr i="1">
              <a:solidFill>
                <a:srgbClr val="595959"/>
              </a:solidFill>
              <a:latin typeface="Raleway"/>
              <a:ea typeface="Raleway"/>
              <a:cs typeface="Raleway"/>
              <a:sym typeface="Raleway"/>
            </a:endParaRPr>
          </a:p>
        </p:txBody>
      </p:sp>
      <p:pic>
        <p:nvPicPr>
          <p:cNvPr id="232" name="Google Shape;232;p19" descr="Vial Ambar 1ML con Orificio Reductor (muestras) - doTERRA Colombia |  Esencias de Mamá"/>
          <p:cNvPicPr preferRelativeResize="0"/>
          <p:nvPr/>
        </p:nvPicPr>
        <p:blipFill rotWithShape="1">
          <a:blip r:embed="rId4">
            <a:alphaModFix/>
          </a:blip>
          <a:srcRect l="9065" t="40329" r="12181" b="34275"/>
          <a:stretch/>
        </p:blipFill>
        <p:spPr>
          <a:xfrm>
            <a:off x="4854805" y="4926756"/>
            <a:ext cx="4279768" cy="175454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94" name="Google Shape;94;p2"/>
          <p:cNvSpPr txBox="1">
            <a:spLocks noGrp="1"/>
          </p:cNvSpPr>
          <p:nvPr>
            <p:ph type="title"/>
          </p:nvPr>
        </p:nvSpPr>
        <p:spPr>
          <a:xfrm>
            <a:off x="838200" y="226604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844"/>
              </a:buClr>
              <a:buSzPts val="4400"/>
              <a:buFont typeface="Arial"/>
              <a:buNone/>
            </a:pPr>
            <a:r>
              <a:rPr lang="es-MX">
                <a:solidFill>
                  <a:srgbClr val="154844"/>
                </a:solidFill>
                <a:latin typeface="Arial"/>
                <a:ea typeface="Arial"/>
                <a:cs typeface="Arial"/>
                <a:sym typeface="Arial"/>
              </a:rPr>
              <a:t>Objetivo</a:t>
            </a:r>
            <a:endParaRPr/>
          </a:p>
        </p:txBody>
      </p:sp>
      <p:sp>
        <p:nvSpPr>
          <p:cNvPr id="95" name="Google Shape;95;p2"/>
          <p:cNvSpPr txBox="1">
            <a:spLocks noGrp="1"/>
          </p:cNvSpPr>
          <p:nvPr>
            <p:ph type="body" idx="1"/>
          </p:nvPr>
        </p:nvSpPr>
        <p:spPr>
          <a:xfrm>
            <a:off x="583676" y="3549084"/>
            <a:ext cx="6401586" cy="2585351"/>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lt1"/>
              </a:buClr>
              <a:buSzPts val="2800"/>
              <a:buChar char="•"/>
            </a:pPr>
            <a:r>
              <a:rPr lang="es-MX">
                <a:solidFill>
                  <a:schemeClr val="lt1"/>
                </a:solidFill>
                <a:latin typeface="Raleway"/>
                <a:ea typeface="Raleway"/>
                <a:cs typeface="Raleway"/>
                <a:sym typeface="Raleway"/>
              </a:rPr>
              <a:t>A lo largo de esta semana queremos darte a conocer y llevarte a practicar las formas más efectivas de contactar e invitar a tus prospectos de acuerdo a sus necesidades y objetivos.</a:t>
            </a:r>
            <a:endParaRPr>
              <a:solidFill>
                <a:schemeClr val="lt1"/>
              </a:solidFill>
              <a:latin typeface="Raleway"/>
              <a:ea typeface="Raleway"/>
              <a:cs typeface="Raleway"/>
              <a:sym typeface="Raleway"/>
            </a:endParaRPr>
          </a:p>
        </p:txBody>
      </p:sp>
      <p:pic>
        <p:nvPicPr>
          <p:cNvPr id="96" name="Google Shape;96;p2"/>
          <p:cNvPicPr preferRelativeResize="0"/>
          <p:nvPr/>
        </p:nvPicPr>
        <p:blipFill rotWithShape="1">
          <a:blip r:embed="rId4">
            <a:alphaModFix/>
          </a:blip>
          <a:srcRect/>
          <a:stretch/>
        </p:blipFill>
        <p:spPr>
          <a:xfrm>
            <a:off x="942532" y="927447"/>
            <a:ext cx="810852" cy="12323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0"/>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238" name="Google Shape;238;p20"/>
          <p:cNvSpPr txBox="1">
            <a:spLocks noGrp="1"/>
          </p:cNvSpPr>
          <p:nvPr>
            <p:ph type="title"/>
          </p:nvPr>
        </p:nvSpPr>
        <p:spPr>
          <a:xfrm>
            <a:off x="703475" y="591368"/>
            <a:ext cx="5669045" cy="17099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s-MX">
                <a:solidFill>
                  <a:schemeClr val="lt1"/>
                </a:solidFill>
                <a:latin typeface="Arial"/>
                <a:ea typeface="Arial"/>
                <a:cs typeface="Arial"/>
                <a:sym typeface="Arial"/>
              </a:rPr>
              <a:t>LA IMPORTANCIA DE LAS MUESTRAS</a:t>
            </a:r>
            <a:endParaRPr/>
          </a:p>
        </p:txBody>
      </p:sp>
      <p:sp>
        <p:nvSpPr>
          <p:cNvPr id="239" name="Google Shape;239;p20"/>
          <p:cNvSpPr txBox="1">
            <a:spLocks noGrp="1"/>
          </p:cNvSpPr>
          <p:nvPr>
            <p:ph type="body" idx="1"/>
          </p:nvPr>
        </p:nvSpPr>
        <p:spPr>
          <a:xfrm>
            <a:off x="480767" y="2384981"/>
            <a:ext cx="5891753" cy="3978111"/>
          </a:xfrm>
          <a:prstGeom prst="rect">
            <a:avLst/>
          </a:prstGeom>
          <a:noFill/>
          <a:ln>
            <a:noFill/>
          </a:ln>
        </p:spPr>
        <p:txBody>
          <a:bodyPr spcFirstLastPara="1" wrap="square" lIns="91425" tIns="45700" rIns="91425" bIns="45700" anchor="t" anchorCtr="0">
            <a:normAutofit/>
          </a:bodyPr>
          <a:lstStyle/>
          <a:p>
            <a:pPr marL="228600" lvl="0" indent="-228600" algn="just" rtl="0">
              <a:lnSpc>
                <a:spcPct val="110000"/>
              </a:lnSpc>
              <a:spcBef>
                <a:spcPts val="0"/>
              </a:spcBef>
              <a:spcAft>
                <a:spcPts val="0"/>
              </a:spcAft>
              <a:buClr>
                <a:schemeClr val="lt1"/>
              </a:buClr>
              <a:buSzPts val="2400"/>
              <a:buChar char="•"/>
            </a:pPr>
            <a:r>
              <a:rPr lang="es-MX" sz="2400">
                <a:solidFill>
                  <a:schemeClr val="lt1"/>
                </a:solidFill>
                <a:latin typeface="Raleway"/>
                <a:ea typeface="Raleway"/>
                <a:cs typeface="Raleway"/>
                <a:sym typeface="Raleway"/>
              </a:rPr>
              <a:t>Entregar una muestra nos ayuda a que las personas tengan experiencias reales con los aceites esenciales y cuándo va dirigida a alguna necesidad específica, mucho mejor!!! </a:t>
            </a:r>
            <a:endParaRPr/>
          </a:p>
          <a:p>
            <a:pPr marL="228600" lvl="0" indent="-76200" algn="just" rtl="0">
              <a:lnSpc>
                <a:spcPct val="110000"/>
              </a:lnSpc>
              <a:spcBef>
                <a:spcPts val="1000"/>
              </a:spcBef>
              <a:spcAft>
                <a:spcPts val="0"/>
              </a:spcAft>
              <a:buClr>
                <a:schemeClr val="dk1"/>
              </a:buClr>
              <a:buSzPts val="2400"/>
              <a:buNone/>
            </a:pPr>
            <a:endParaRPr sz="2400">
              <a:solidFill>
                <a:schemeClr val="lt1"/>
              </a:solidFill>
              <a:latin typeface="Raleway"/>
              <a:ea typeface="Raleway"/>
              <a:cs typeface="Raleway"/>
              <a:sym typeface="Raleway"/>
            </a:endParaRPr>
          </a:p>
          <a:p>
            <a:pPr marL="228600" lvl="0" indent="-228600" algn="just" rtl="0">
              <a:lnSpc>
                <a:spcPct val="110000"/>
              </a:lnSpc>
              <a:spcBef>
                <a:spcPts val="1000"/>
              </a:spcBef>
              <a:spcAft>
                <a:spcPts val="0"/>
              </a:spcAft>
              <a:buClr>
                <a:schemeClr val="lt1"/>
              </a:buClr>
              <a:buSzPts val="2400"/>
              <a:buChar char="•"/>
            </a:pPr>
            <a:r>
              <a:rPr lang="es-MX" sz="2400">
                <a:solidFill>
                  <a:schemeClr val="lt1"/>
                </a:solidFill>
                <a:latin typeface="Raleway"/>
                <a:ea typeface="Raleway"/>
                <a:cs typeface="Raleway"/>
                <a:sym typeface="Raleway"/>
              </a:rPr>
              <a:t>Una buena experiencia será la puerta de entrada para que conozca dōTERRA y se enamore.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21"/>
          <p:cNvPicPr preferRelativeResize="0"/>
          <p:nvPr/>
        </p:nvPicPr>
        <p:blipFill rotWithShape="1">
          <a:blip r:embed="rId3">
            <a:alphaModFix/>
          </a:blip>
          <a:srcRect/>
          <a:stretch/>
        </p:blipFill>
        <p:spPr>
          <a:xfrm>
            <a:off x="0" y="9287"/>
            <a:ext cx="12192000" cy="6858000"/>
          </a:xfrm>
          <a:prstGeom prst="rect">
            <a:avLst/>
          </a:prstGeom>
          <a:noFill/>
          <a:ln>
            <a:noFill/>
          </a:ln>
        </p:spPr>
      </p:pic>
      <p:sp>
        <p:nvSpPr>
          <p:cNvPr id="245" name="Google Shape;245;p21"/>
          <p:cNvSpPr txBox="1">
            <a:spLocks noGrp="1"/>
          </p:cNvSpPr>
          <p:nvPr>
            <p:ph type="title"/>
          </p:nvPr>
        </p:nvSpPr>
        <p:spPr>
          <a:xfrm>
            <a:off x="838200" y="322297"/>
            <a:ext cx="10515600" cy="85605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54844"/>
              </a:buClr>
              <a:buSzPts val="4000"/>
              <a:buFont typeface="Arial"/>
              <a:buNone/>
            </a:pPr>
            <a:r>
              <a:rPr lang="es-MX" sz="4000">
                <a:solidFill>
                  <a:srgbClr val="154844"/>
                </a:solidFill>
                <a:latin typeface="Arial"/>
                <a:ea typeface="Arial"/>
                <a:cs typeface="Arial"/>
                <a:sym typeface="Arial"/>
              </a:rPr>
              <a:t>PREPARANDO LAS MUESTRAS</a:t>
            </a:r>
            <a:endParaRPr/>
          </a:p>
        </p:txBody>
      </p:sp>
      <p:sp>
        <p:nvSpPr>
          <p:cNvPr id="246" name="Google Shape;246;p21"/>
          <p:cNvSpPr txBox="1">
            <a:spLocks noGrp="1"/>
          </p:cNvSpPr>
          <p:nvPr>
            <p:ph type="body" idx="1"/>
          </p:nvPr>
        </p:nvSpPr>
        <p:spPr>
          <a:xfrm>
            <a:off x="622167" y="1350865"/>
            <a:ext cx="9766171" cy="1712778"/>
          </a:xfrm>
          <a:prstGeom prst="rect">
            <a:avLst/>
          </a:prstGeom>
          <a:noFill/>
          <a:ln>
            <a:noFill/>
          </a:ln>
        </p:spPr>
        <p:txBody>
          <a:bodyPr spcFirstLastPara="1" wrap="square" lIns="91425" tIns="45700" rIns="91425" bIns="45700" anchor="t" anchorCtr="0">
            <a:normAutofit/>
          </a:bodyPr>
          <a:lstStyle/>
          <a:p>
            <a:pPr marL="228600" lvl="0" indent="-228600" algn="just" rtl="0">
              <a:lnSpc>
                <a:spcPct val="110000"/>
              </a:lnSpc>
              <a:spcBef>
                <a:spcPts val="0"/>
              </a:spcBef>
              <a:spcAft>
                <a:spcPts val="0"/>
              </a:spcAft>
              <a:buClr>
                <a:schemeClr val="dk1"/>
              </a:buClr>
              <a:buSzPts val="2400"/>
              <a:buChar char="•"/>
            </a:pPr>
            <a:r>
              <a:rPr lang="es-MX" sz="2400">
                <a:latin typeface="Raleway"/>
                <a:ea typeface="Raleway"/>
                <a:cs typeface="Raleway"/>
                <a:sym typeface="Raleway"/>
              </a:rPr>
              <a:t>Lo ideal es entregar muestra(s) para 1 o máximo 2 necesidades.</a:t>
            </a:r>
            <a:endParaRPr/>
          </a:p>
          <a:p>
            <a:pPr marL="228600" lvl="0" indent="-228600" algn="just" rtl="0">
              <a:lnSpc>
                <a:spcPct val="110000"/>
              </a:lnSpc>
              <a:spcBef>
                <a:spcPts val="1000"/>
              </a:spcBef>
              <a:spcAft>
                <a:spcPts val="0"/>
              </a:spcAft>
              <a:buClr>
                <a:schemeClr val="dk1"/>
              </a:buClr>
              <a:buSzPts val="2400"/>
              <a:buChar char="•"/>
            </a:pPr>
            <a:r>
              <a:rPr lang="es-MX" sz="2400">
                <a:latin typeface="Raleway"/>
                <a:ea typeface="Raleway"/>
                <a:cs typeface="Raleway"/>
                <a:sym typeface="Raleway"/>
              </a:rPr>
              <a:t>La cantidad perfecta va de 12 a 15 gotas.</a:t>
            </a:r>
            <a:endParaRPr/>
          </a:p>
          <a:p>
            <a:pPr marL="228600" lvl="0" indent="-228600" algn="just" rtl="0">
              <a:lnSpc>
                <a:spcPct val="110000"/>
              </a:lnSpc>
              <a:spcBef>
                <a:spcPts val="1000"/>
              </a:spcBef>
              <a:spcAft>
                <a:spcPts val="0"/>
              </a:spcAft>
              <a:buClr>
                <a:schemeClr val="dk1"/>
              </a:buClr>
              <a:buSzPts val="2400"/>
              <a:buChar char="•"/>
            </a:pPr>
            <a:r>
              <a:rPr lang="es-MX" sz="2400">
                <a:latin typeface="Raleway"/>
                <a:ea typeface="Raleway"/>
                <a:cs typeface="Raleway"/>
                <a:sym typeface="Raleway"/>
              </a:rPr>
              <a:t>Utiliza tu kit básico.</a:t>
            </a:r>
            <a:endParaRPr/>
          </a:p>
        </p:txBody>
      </p:sp>
      <p:sp>
        <p:nvSpPr>
          <p:cNvPr id="247" name="Google Shape;247;p21"/>
          <p:cNvSpPr txBox="1"/>
          <p:nvPr/>
        </p:nvSpPr>
        <p:spPr>
          <a:xfrm>
            <a:off x="622167" y="5560256"/>
            <a:ext cx="6967194" cy="70614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54844"/>
              </a:buClr>
              <a:buSzPts val="4000"/>
              <a:buFont typeface="Arial"/>
              <a:buNone/>
            </a:pPr>
            <a:r>
              <a:rPr lang="es-MX" sz="4000" b="0" i="0" u="none" strike="noStrike" cap="none">
                <a:solidFill>
                  <a:srgbClr val="154844"/>
                </a:solidFill>
                <a:latin typeface="Arial"/>
                <a:ea typeface="Arial"/>
                <a:cs typeface="Arial"/>
                <a:sym typeface="Arial"/>
              </a:rPr>
              <a:t>CREA EXPECTATIVAS!!!</a:t>
            </a:r>
            <a:endParaRPr/>
          </a:p>
        </p:txBody>
      </p:sp>
      <p:pic>
        <p:nvPicPr>
          <p:cNvPr id="248" name="Google Shape;248;p21"/>
          <p:cNvPicPr preferRelativeResize="0"/>
          <p:nvPr/>
        </p:nvPicPr>
        <p:blipFill rotWithShape="1">
          <a:blip r:embed="rId4">
            <a:alphaModFix/>
          </a:blip>
          <a:srcRect/>
          <a:stretch/>
        </p:blipFill>
        <p:spPr>
          <a:xfrm>
            <a:off x="7820392" y="2464512"/>
            <a:ext cx="3881417" cy="3881417"/>
          </a:xfrm>
          <a:prstGeom prst="rect">
            <a:avLst/>
          </a:prstGeom>
          <a:noFill/>
          <a:ln>
            <a:noFill/>
          </a:ln>
        </p:spPr>
      </p:pic>
      <p:sp>
        <p:nvSpPr>
          <p:cNvPr id="249" name="Google Shape;249;p21"/>
          <p:cNvSpPr txBox="1"/>
          <p:nvPr/>
        </p:nvSpPr>
        <p:spPr>
          <a:xfrm>
            <a:off x="622167" y="2941091"/>
            <a:ext cx="6759021" cy="2290785"/>
          </a:xfrm>
          <a:prstGeom prst="rect">
            <a:avLst/>
          </a:prstGeom>
          <a:noFill/>
          <a:ln>
            <a:noFill/>
          </a:ln>
        </p:spPr>
        <p:txBody>
          <a:bodyPr spcFirstLastPara="1" wrap="square" lIns="91425" tIns="45700" rIns="91425" bIns="45700" anchor="t" anchorCtr="0">
            <a:normAutofit lnSpcReduction="10000"/>
          </a:bodyPr>
          <a:lstStyle/>
          <a:p>
            <a:pPr marL="228600" marR="0" lvl="0" indent="-228600" algn="just" rtl="0">
              <a:lnSpc>
                <a:spcPct val="110000"/>
              </a:lnSpc>
              <a:spcBef>
                <a:spcPts val="0"/>
              </a:spcBef>
              <a:spcAft>
                <a:spcPts val="0"/>
              </a:spcAft>
              <a:buClr>
                <a:schemeClr val="dk1"/>
              </a:buClr>
              <a:buSzPts val="2400"/>
              <a:buFont typeface="Arial"/>
              <a:buChar char="•"/>
            </a:pPr>
            <a:r>
              <a:rPr lang="es-MX" sz="2400" b="0" i="0" u="none" strike="noStrike" cap="none">
                <a:solidFill>
                  <a:schemeClr val="dk1"/>
                </a:solidFill>
                <a:latin typeface="Raleway"/>
                <a:ea typeface="Raleway"/>
                <a:cs typeface="Raleway"/>
                <a:sym typeface="Raleway"/>
              </a:rPr>
              <a:t>Entrega las recomendaciones por escrito.</a:t>
            </a:r>
            <a:endParaRPr/>
          </a:p>
          <a:p>
            <a:pPr marL="228600" marR="0" lvl="0" indent="-228600" algn="just" rtl="0">
              <a:lnSpc>
                <a:spcPct val="110000"/>
              </a:lnSpc>
              <a:spcBef>
                <a:spcPts val="1000"/>
              </a:spcBef>
              <a:spcAft>
                <a:spcPts val="0"/>
              </a:spcAft>
              <a:buClr>
                <a:schemeClr val="dk1"/>
              </a:buClr>
              <a:buSzPts val="2400"/>
              <a:buFont typeface="Arial"/>
              <a:buChar char="•"/>
            </a:pPr>
            <a:r>
              <a:rPr lang="es-MX" sz="2400" b="0" i="0" u="none" strike="noStrike" cap="none">
                <a:solidFill>
                  <a:schemeClr val="dk1"/>
                </a:solidFill>
                <a:latin typeface="Raleway"/>
                <a:ea typeface="Raleway"/>
                <a:cs typeface="Raleway"/>
                <a:sym typeface="Raleway"/>
              </a:rPr>
              <a:t>Regala una guía con otras soluciones que puede encontrar en los aceites esenciales. </a:t>
            </a:r>
            <a:endParaRPr/>
          </a:p>
          <a:p>
            <a:pPr marL="228600" marR="0" lvl="0" indent="-228600" algn="just" rtl="0">
              <a:lnSpc>
                <a:spcPct val="110000"/>
              </a:lnSpc>
              <a:spcBef>
                <a:spcPts val="1000"/>
              </a:spcBef>
              <a:spcAft>
                <a:spcPts val="0"/>
              </a:spcAft>
              <a:buClr>
                <a:schemeClr val="dk1"/>
              </a:buClr>
              <a:buSzPts val="2400"/>
              <a:buFont typeface="Arial"/>
              <a:buChar char="•"/>
            </a:pPr>
            <a:r>
              <a:rPr lang="es-MX" sz="2400" b="0" i="0" u="none" strike="noStrike" cap="none">
                <a:solidFill>
                  <a:schemeClr val="dk1"/>
                </a:solidFill>
                <a:latin typeface="Raleway"/>
                <a:ea typeface="Raleway"/>
                <a:cs typeface="Raleway"/>
                <a:sym typeface="Raleway"/>
              </a:rPr>
              <a:t>Solicita su aprobación para dar seguimiento en los siguientes 2 días.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55" name="Google Shape;255;p22"/>
          <p:cNvSpPr txBox="1">
            <a:spLocks noGrp="1"/>
          </p:cNvSpPr>
          <p:nvPr>
            <p:ph type="title"/>
          </p:nvPr>
        </p:nvSpPr>
        <p:spPr>
          <a:xfrm>
            <a:off x="499621" y="214295"/>
            <a:ext cx="11139384" cy="8690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8946C"/>
              </a:buClr>
              <a:buSzPts val="3100"/>
              <a:buFont typeface="Arial"/>
              <a:buNone/>
            </a:pPr>
            <a:r>
              <a:rPr lang="es-MX" sz="3100">
                <a:solidFill>
                  <a:srgbClr val="88946C"/>
                </a:solidFill>
                <a:latin typeface="Arial"/>
                <a:ea typeface="Arial"/>
                <a:cs typeface="Arial"/>
                <a:sym typeface="Arial"/>
              </a:rPr>
              <a:t>SEGUIMIENTO DESPUÉS DE ENTREGAR UNA MUESTRA</a:t>
            </a:r>
            <a:endParaRPr/>
          </a:p>
        </p:txBody>
      </p:sp>
      <p:sp>
        <p:nvSpPr>
          <p:cNvPr id="256" name="Google Shape;256;p22"/>
          <p:cNvSpPr txBox="1">
            <a:spLocks noGrp="1"/>
          </p:cNvSpPr>
          <p:nvPr>
            <p:ph type="body" idx="1"/>
          </p:nvPr>
        </p:nvSpPr>
        <p:spPr>
          <a:xfrm>
            <a:off x="495633" y="1371557"/>
            <a:ext cx="2386140" cy="86906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54844"/>
              </a:buClr>
              <a:buSzPts val="2000"/>
              <a:buNone/>
            </a:pPr>
            <a:r>
              <a:rPr lang="es-MX" sz="2000">
                <a:solidFill>
                  <a:srgbClr val="154844"/>
                </a:solidFill>
                <a:latin typeface="Raleway"/>
                <a:ea typeface="Raleway"/>
                <a:cs typeface="Raleway"/>
                <a:sym typeface="Raleway"/>
              </a:rPr>
              <a:t>SI LA USÓ Y TUVO UNA EXPERIENCIA POSITIVA</a:t>
            </a:r>
            <a:endParaRPr/>
          </a:p>
        </p:txBody>
      </p:sp>
      <p:sp>
        <p:nvSpPr>
          <p:cNvPr id="257" name="Google Shape;257;p22"/>
          <p:cNvSpPr txBox="1"/>
          <p:nvPr/>
        </p:nvSpPr>
        <p:spPr>
          <a:xfrm>
            <a:off x="495631" y="3082856"/>
            <a:ext cx="2036949" cy="85711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54844"/>
              </a:buClr>
              <a:buSzPts val="2000"/>
              <a:buFont typeface="Arial"/>
              <a:buNone/>
            </a:pPr>
            <a:r>
              <a:rPr lang="es-MX" sz="2000" b="0" i="0" u="none" strike="noStrike" cap="none">
                <a:solidFill>
                  <a:srgbClr val="154844"/>
                </a:solidFill>
                <a:latin typeface="Raleway"/>
                <a:ea typeface="Raleway"/>
                <a:cs typeface="Raleway"/>
                <a:sym typeface="Raleway"/>
              </a:rPr>
              <a:t>SI LA USÓ Y NO TUVO RESULTADO</a:t>
            </a:r>
            <a:endParaRPr/>
          </a:p>
        </p:txBody>
      </p:sp>
      <p:sp>
        <p:nvSpPr>
          <p:cNvPr id="258" name="Google Shape;258;p22"/>
          <p:cNvSpPr txBox="1"/>
          <p:nvPr/>
        </p:nvSpPr>
        <p:spPr>
          <a:xfrm>
            <a:off x="495631" y="5553147"/>
            <a:ext cx="2036949" cy="323703"/>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rgbClr val="154844"/>
              </a:buClr>
              <a:buSzPct val="100000"/>
              <a:buFont typeface="Arial"/>
              <a:buNone/>
            </a:pPr>
            <a:r>
              <a:rPr lang="es-MX" sz="2000" b="0" i="0" u="none" strike="noStrike" cap="none">
                <a:solidFill>
                  <a:srgbClr val="154844"/>
                </a:solidFill>
                <a:latin typeface="Raleway"/>
                <a:ea typeface="Raleway"/>
                <a:cs typeface="Raleway"/>
                <a:sym typeface="Raleway"/>
              </a:rPr>
              <a:t>NO LA USÓ</a:t>
            </a:r>
            <a:endParaRPr/>
          </a:p>
        </p:txBody>
      </p:sp>
      <p:sp>
        <p:nvSpPr>
          <p:cNvPr id="259" name="Google Shape;259;p22"/>
          <p:cNvSpPr/>
          <p:nvPr/>
        </p:nvSpPr>
        <p:spPr>
          <a:xfrm>
            <a:off x="3000321" y="1485394"/>
            <a:ext cx="914887" cy="638766"/>
          </a:xfrm>
          <a:prstGeom prst="rightArrow">
            <a:avLst>
              <a:gd name="adj1" fmla="val 50000"/>
              <a:gd name="adj2" fmla="val 50000"/>
            </a:avLst>
          </a:prstGeom>
          <a:solidFill>
            <a:srgbClr val="1548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0" name="Google Shape;260;p22"/>
          <p:cNvSpPr txBox="1"/>
          <p:nvPr/>
        </p:nvSpPr>
        <p:spPr>
          <a:xfrm>
            <a:off x="4289196" y="1448375"/>
            <a:ext cx="7193055" cy="710251"/>
          </a:xfrm>
          <a:prstGeom prst="rect">
            <a:avLst/>
          </a:prstGeom>
          <a:solidFill>
            <a:srgbClr val="E3E0CF"/>
          </a:solid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154844"/>
              </a:buClr>
              <a:buSzPts val="1700"/>
              <a:buFont typeface="Arial"/>
              <a:buNone/>
            </a:pPr>
            <a:r>
              <a:rPr lang="es-MX" sz="1700" b="0" i="0" u="none" strike="noStrike" cap="none">
                <a:solidFill>
                  <a:srgbClr val="154844"/>
                </a:solidFill>
                <a:latin typeface="Raleway"/>
                <a:ea typeface="Raleway"/>
                <a:cs typeface="Raleway"/>
                <a:sym typeface="Raleway"/>
              </a:rPr>
              <a:t>Invítalos a una clase. </a:t>
            </a:r>
            <a:endParaRPr/>
          </a:p>
          <a:p>
            <a:pPr marL="0" marR="0" lvl="0" indent="0" algn="just" rtl="0">
              <a:lnSpc>
                <a:spcPct val="90000"/>
              </a:lnSpc>
              <a:spcBef>
                <a:spcPts val="1000"/>
              </a:spcBef>
              <a:spcAft>
                <a:spcPts val="0"/>
              </a:spcAft>
              <a:buClr>
                <a:srgbClr val="154844"/>
              </a:buClr>
              <a:buSzPts val="1700"/>
              <a:buFont typeface="Arial"/>
              <a:buNone/>
            </a:pPr>
            <a:r>
              <a:rPr lang="es-MX" sz="1700" b="0" i="0" u="none" strike="noStrike" cap="none">
                <a:solidFill>
                  <a:srgbClr val="154844"/>
                </a:solidFill>
                <a:latin typeface="Raleway"/>
                <a:ea typeface="Raleway"/>
                <a:cs typeface="Raleway"/>
                <a:sym typeface="Raleway"/>
              </a:rPr>
              <a:t>Considera ofrecerles algún incentivo para que asistan.</a:t>
            </a:r>
            <a:endParaRPr/>
          </a:p>
        </p:txBody>
      </p:sp>
      <p:sp>
        <p:nvSpPr>
          <p:cNvPr id="261" name="Google Shape;261;p22"/>
          <p:cNvSpPr txBox="1"/>
          <p:nvPr/>
        </p:nvSpPr>
        <p:spPr>
          <a:xfrm>
            <a:off x="4948645" y="1795006"/>
            <a:ext cx="6533606" cy="100584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262" name="Google Shape;262;p22"/>
          <p:cNvSpPr txBox="1"/>
          <p:nvPr/>
        </p:nvSpPr>
        <p:spPr>
          <a:xfrm>
            <a:off x="4289196" y="2450828"/>
            <a:ext cx="7166929" cy="2121172"/>
          </a:xfrm>
          <a:prstGeom prst="rect">
            <a:avLst/>
          </a:prstGeom>
          <a:solidFill>
            <a:srgbClr val="E3E0CF"/>
          </a:solid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154844"/>
              </a:buClr>
              <a:buSzPts val="1700"/>
              <a:buFont typeface="Arial"/>
              <a:buNone/>
            </a:pPr>
            <a:r>
              <a:rPr lang="es-MX" sz="1700" b="0" i="0" u="none" strike="noStrike" cap="none">
                <a:solidFill>
                  <a:srgbClr val="154844"/>
                </a:solidFill>
                <a:latin typeface="Raleway"/>
                <a:ea typeface="Raleway"/>
                <a:cs typeface="Raleway"/>
                <a:sym typeface="Raleway"/>
              </a:rPr>
              <a:t>Escucha y revisa si:</a:t>
            </a:r>
            <a:endParaRPr/>
          </a:p>
          <a:p>
            <a:pPr marL="0" marR="0" lvl="0" indent="0" algn="just" rtl="0">
              <a:lnSpc>
                <a:spcPct val="90000"/>
              </a:lnSpc>
              <a:spcBef>
                <a:spcPts val="1000"/>
              </a:spcBef>
              <a:spcAft>
                <a:spcPts val="0"/>
              </a:spcAft>
              <a:buClr>
                <a:srgbClr val="154844"/>
              </a:buClr>
              <a:buSzPts val="1700"/>
              <a:buFont typeface="Arial"/>
              <a:buNone/>
            </a:pPr>
            <a:r>
              <a:rPr lang="es-MX" sz="1700" b="0" i="0" u="none" strike="noStrike" cap="none">
                <a:solidFill>
                  <a:srgbClr val="154844"/>
                </a:solidFill>
                <a:latin typeface="Raleway"/>
                <a:ea typeface="Raleway"/>
                <a:cs typeface="Raleway"/>
                <a:sym typeface="Raleway"/>
              </a:rPr>
              <a:t>*Necesitan usarlo por más días o de una forma diferente.</a:t>
            </a:r>
            <a:endParaRPr/>
          </a:p>
          <a:p>
            <a:pPr marL="0" marR="0" lvl="0" indent="0" algn="just" rtl="0">
              <a:lnSpc>
                <a:spcPct val="90000"/>
              </a:lnSpc>
              <a:spcBef>
                <a:spcPts val="1000"/>
              </a:spcBef>
              <a:spcAft>
                <a:spcPts val="0"/>
              </a:spcAft>
              <a:buClr>
                <a:srgbClr val="154844"/>
              </a:buClr>
              <a:buSzPts val="1700"/>
              <a:buFont typeface="Arial"/>
              <a:buNone/>
            </a:pPr>
            <a:r>
              <a:rPr lang="es-MX" sz="1700" b="0" i="0" u="none" strike="noStrike" cap="none">
                <a:solidFill>
                  <a:srgbClr val="154844"/>
                </a:solidFill>
                <a:latin typeface="Raleway"/>
                <a:ea typeface="Raleway"/>
                <a:cs typeface="Raleway"/>
                <a:sym typeface="Raleway"/>
              </a:rPr>
              <a:t>*Se requiere probar con otro aceite. </a:t>
            </a:r>
            <a:endParaRPr/>
          </a:p>
          <a:p>
            <a:pPr marL="0" marR="0" lvl="0" indent="0" algn="just" rtl="0">
              <a:lnSpc>
                <a:spcPct val="90000"/>
              </a:lnSpc>
              <a:spcBef>
                <a:spcPts val="1000"/>
              </a:spcBef>
              <a:spcAft>
                <a:spcPts val="0"/>
              </a:spcAft>
              <a:buClr>
                <a:srgbClr val="154844"/>
              </a:buClr>
              <a:buSzPts val="1700"/>
              <a:buFont typeface="Arial"/>
              <a:buNone/>
            </a:pPr>
            <a:r>
              <a:rPr lang="es-MX" sz="1700" b="1" i="0" u="none" strike="noStrike" cap="none">
                <a:solidFill>
                  <a:srgbClr val="154844"/>
                </a:solidFill>
                <a:latin typeface="Raleway"/>
                <a:ea typeface="Raleway"/>
                <a:cs typeface="Raleway"/>
                <a:sym typeface="Raleway"/>
              </a:rPr>
              <a:t>“¿Recuerdas que hablamos sobre la química de las personas, que cada organismo es diferente? Probemos con otra opción para lograr encontrar lo más adecuado para ti”</a:t>
            </a:r>
            <a:endParaRPr/>
          </a:p>
        </p:txBody>
      </p:sp>
      <p:sp>
        <p:nvSpPr>
          <p:cNvPr id="263" name="Google Shape;263;p22"/>
          <p:cNvSpPr txBox="1"/>
          <p:nvPr/>
        </p:nvSpPr>
        <p:spPr>
          <a:xfrm>
            <a:off x="4289196" y="4860219"/>
            <a:ext cx="7166929" cy="1709561"/>
          </a:xfrm>
          <a:prstGeom prst="rect">
            <a:avLst/>
          </a:prstGeom>
          <a:solidFill>
            <a:srgbClr val="E3E0CF"/>
          </a:solid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154844"/>
              </a:buClr>
              <a:buSzPts val="1700"/>
              <a:buFont typeface="Arial"/>
              <a:buNone/>
            </a:pPr>
            <a:r>
              <a:rPr lang="es-MX" sz="1700" b="0" i="0" u="none" strike="noStrike" cap="none">
                <a:solidFill>
                  <a:srgbClr val="154844"/>
                </a:solidFill>
                <a:latin typeface="Raleway"/>
                <a:ea typeface="Raleway"/>
                <a:cs typeface="Raleway"/>
                <a:sym typeface="Raleway"/>
              </a:rPr>
              <a:t>Invítalo a probarlos en ese momento o en cuánto le sea posible recordándole las indicaciones de uso. Posteriormente podrás dar seguimiento. </a:t>
            </a:r>
            <a:endParaRPr/>
          </a:p>
          <a:p>
            <a:pPr marL="0" marR="0" lvl="0" indent="0" algn="just" rtl="0">
              <a:lnSpc>
                <a:spcPct val="90000"/>
              </a:lnSpc>
              <a:spcBef>
                <a:spcPts val="1000"/>
              </a:spcBef>
              <a:spcAft>
                <a:spcPts val="0"/>
              </a:spcAft>
              <a:buClr>
                <a:srgbClr val="154844"/>
              </a:buClr>
              <a:buSzPts val="1700"/>
              <a:buFont typeface="Arial"/>
              <a:buNone/>
            </a:pPr>
            <a:r>
              <a:rPr lang="es-MX" sz="1700" b="0" i="0" u="none" strike="noStrike" cap="none">
                <a:solidFill>
                  <a:srgbClr val="154844"/>
                </a:solidFill>
                <a:latin typeface="Raleway"/>
                <a:ea typeface="Raleway"/>
                <a:cs typeface="Raleway"/>
                <a:sym typeface="Raleway"/>
              </a:rPr>
              <a:t>“ Te llamo mañana para saber cómo te fue”.</a:t>
            </a:r>
            <a:endParaRPr/>
          </a:p>
          <a:p>
            <a:pPr marL="0" marR="0" lvl="0" indent="0" algn="just" rtl="0">
              <a:lnSpc>
                <a:spcPct val="90000"/>
              </a:lnSpc>
              <a:spcBef>
                <a:spcPts val="1000"/>
              </a:spcBef>
              <a:spcAft>
                <a:spcPts val="0"/>
              </a:spcAft>
              <a:buClr>
                <a:srgbClr val="154844"/>
              </a:buClr>
              <a:buSzPts val="1700"/>
              <a:buFont typeface="Arial"/>
              <a:buNone/>
            </a:pPr>
            <a:r>
              <a:rPr lang="es-MX" sz="1700" b="0" i="0" u="none" strike="noStrike" cap="none">
                <a:solidFill>
                  <a:srgbClr val="154844"/>
                </a:solidFill>
                <a:latin typeface="Raleway"/>
                <a:ea typeface="Raleway"/>
                <a:cs typeface="Raleway"/>
                <a:sym typeface="Raleway"/>
              </a:rPr>
              <a:t>Al día siguiente: “¿Tuviste la oportunidad de usar el aceite esencial de la muestra?”</a:t>
            </a:r>
            <a:endParaRPr/>
          </a:p>
        </p:txBody>
      </p:sp>
      <p:sp>
        <p:nvSpPr>
          <p:cNvPr id="264" name="Google Shape;264;p22"/>
          <p:cNvSpPr/>
          <p:nvPr/>
        </p:nvSpPr>
        <p:spPr>
          <a:xfrm>
            <a:off x="3000320" y="3192031"/>
            <a:ext cx="914887" cy="638766"/>
          </a:xfrm>
          <a:prstGeom prst="rightArrow">
            <a:avLst>
              <a:gd name="adj1" fmla="val 50000"/>
              <a:gd name="adj2" fmla="val 50000"/>
            </a:avLst>
          </a:prstGeom>
          <a:solidFill>
            <a:srgbClr val="1548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5" name="Google Shape;265;p22"/>
          <p:cNvSpPr/>
          <p:nvPr/>
        </p:nvSpPr>
        <p:spPr>
          <a:xfrm>
            <a:off x="3000320" y="5372606"/>
            <a:ext cx="914887" cy="638766"/>
          </a:xfrm>
          <a:prstGeom prst="rightArrow">
            <a:avLst>
              <a:gd name="adj1" fmla="val 50000"/>
              <a:gd name="adj2" fmla="val 50000"/>
            </a:avLst>
          </a:prstGeom>
          <a:solidFill>
            <a:srgbClr val="1548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2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1" name="Google Shape;271;p23"/>
          <p:cNvSpPr txBox="1">
            <a:spLocks noGrp="1"/>
          </p:cNvSpPr>
          <p:nvPr>
            <p:ph type="title"/>
          </p:nvPr>
        </p:nvSpPr>
        <p:spPr>
          <a:xfrm>
            <a:off x="546754" y="261428"/>
            <a:ext cx="11085922"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54844"/>
              </a:buClr>
              <a:buSzPts val="3600"/>
              <a:buFont typeface="Arial"/>
              <a:buNone/>
            </a:pPr>
            <a:r>
              <a:rPr lang="es-MX" sz="3600">
                <a:solidFill>
                  <a:srgbClr val="154844"/>
                </a:solidFill>
                <a:latin typeface="Arial"/>
                <a:ea typeface="Arial"/>
                <a:cs typeface="Arial"/>
                <a:sym typeface="Arial"/>
              </a:rPr>
              <a:t>INVITA A UNA CLASE DESPUÉS DE UNA EXPERIENCIA POSITIVA</a:t>
            </a:r>
            <a:endParaRPr/>
          </a:p>
        </p:txBody>
      </p:sp>
      <p:sp>
        <p:nvSpPr>
          <p:cNvPr id="272" name="Google Shape;272;p23"/>
          <p:cNvSpPr txBox="1">
            <a:spLocks noGrp="1"/>
          </p:cNvSpPr>
          <p:nvPr>
            <p:ph type="body" idx="1"/>
          </p:nvPr>
        </p:nvSpPr>
        <p:spPr>
          <a:xfrm>
            <a:off x="1105394" y="1763579"/>
            <a:ext cx="9968642" cy="4505246"/>
          </a:xfrm>
          <a:prstGeom prst="rect">
            <a:avLst/>
          </a:prstGeom>
          <a:noFill/>
          <a:ln>
            <a:noFill/>
          </a:ln>
        </p:spPr>
        <p:txBody>
          <a:bodyPr spcFirstLastPara="1" wrap="square" lIns="91425" tIns="45700" rIns="91425" bIns="45700" anchor="t" anchorCtr="0">
            <a:noAutofit/>
          </a:bodyPr>
          <a:lstStyle/>
          <a:p>
            <a:pPr marL="0" lvl="0" indent="0" algn="just" rtl="0">
              <a:lnSpc>
                <a:spcPct val="120000"/>
              </a:lnSpc>
              <a:spcBef>
                <a:spcPts val="0"/>
              </a:spcBef>
              <a:spcAft>
                <a:spcPts val="0"/>
              </a:spcAft>
              <a:buClr>
                <a:schemeClr val="dk1"/>
              </a:buClr>
              <a:buSzPts val="2200"/>
              <a:buNone/>
            </a:pPr>
            <a:r>
              <a:rPr lang="es-MX" sz="2200">
                <a:latin typeface="Raleway"/>
                <a:ea typeface="Raleway"/>
                <a:cs typeface="Raleway"/>
                <a:sym typeface="Raleway"/>
              </a:rPr>
              <a:t>Una vez que hubo una experiencia positiva con los aceites esenciales, es momento de invitar a tus prospectos a aprender y conocer más. </a:t>
            </a:r>
            <a:endParaRPr/>
          </a:p>
          <a:p>
            <a:pPr marL="228600" lvl="0" indent="-88900" algn="just" rtl="0">
              <a:lnSpc>
                <a:spcPct val="120000"/>
              </a:lnSpc>
              <a:spcBef>
                <a:spcPts val="1000"/>
              </a:spcBef>
              <a:spcAft>
                <a:spcPts val="0"/>
              </a:spcAft>
              <a:buClr>
                <a:schemeClr val="dk1"/>
              </a:buClr>
              <a:buSzPts val="2200"/>
              <a:buNone/>
            </a:pPr>
            <a:endParaRPr sz="2200">
              <a:latin typeface="Raleway"/>
              <a:ea typeface="Raleway"/>
              <a:cs typeface="Raleway"/>
              <a:sym typeface="Raleway"/>
            </a:endParaRPr>
          </a:p>
          <a:p>
            <a:pPr marL="685800" lvl="1" indent="-228600" algn="just" rtl="0">
              <a:lnSpc>
                <a:spcPct val="120000"/>
              </a:lnSpc>
              <a:spcBef>
                <a:spcPts val="500"/>
              </a:spcBef>
              <a:spcAft>
                <a:spcPts val="0"/>
              </a:spcAft>
              <a:buClr>
                <a:schemeClr val="dk1"/>
              </a:buClr>
              <a:buSzPts val="2200"/>
              <a:buChar char="•"/>
            </a:pPr>
            <a:r>
              <a:rPr lang="es-MX" sz="2200" i="1">
                <a:latin typeface="Raleway"/>
                <a:ea typeface="Raleway"/>
                <a:cs typeface="Raleway"/>
                <a:sym typeface="Raleway"/>
              </a:rPr>
              <a:t>“Si piensas que el aceite que probaste es sorprendente, pues eso no es nada. Es increíble todo lo que puedes resolver con los aceites esenciales. (Comparte otra experiencia poderosa con aceites esenciales). El siguiente paso es maravilloso: Hay una clase muy completa de Introducción a los Aceites el …… y otra el …... Y creo que lo que podrías aprender en las clases cambiaría tu vida y me encantaría que vinieras. ¿Cuál horario te funciona mejor?”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2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8" name="Google Shape;278;p24"/>
          <p:cNvSpPr txBox="1"/>
          <p:nvPr/>
        </p:nvSpPr>
        <p:spPr>
          <a:xfrm>
            <a:off x="4948645" y="1795006"/>
            <a:ext cx="6533606" cy="100584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279" name="Google Shape;279;p24"/>
          <p:cNvSpPr txBox="1"/>
          <p:nvPr/>
        </p:nvSpPr>
        <p:spPr>
          <a:xfrm>
            <a:off x="1066800" y="4149783"/>
            <a:ext cx="10058400" cy="239563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54844"/>
              </a:buClr>
              <a:buSzPts val="2600"/>
              <a:buFont typeface="Raleway"/>
              <a:buNone/>
            </a:pPr>
            <a:r>
              <a:rPr lang="es-MX" sz="2600" b="0" i="0" u="none" strike="noStrike" cap="none">
                <a:solidFill>
                  <a:srgbClr val="154844"/>
                </a:solidFill>
                <a:latin typeface="Raleway"/>
                <a:ea typeface="Raleway"/>
                <a:cs typeface="Raleway"/>
                <a:sym typeface="Raleway"/>
              </a:rPr>
              <a:t>ENVÍA RECORDATORIOS PARA LA CLASE O SESIÓN </a:t>
            </a:r>
            <a:r>
              <a:rPr lang="es-MX" sz="2600" b="1" i="0" u="none" strike="noStrike" cap="none">
                <a:solidFill>
                  <a:srgbClr val="154844"/>
                </a:solidFill>
                <a:latin typeface="Raleway"/>
                <a:ea typeface="Raleway"/>
                <a:cs typeface="Raleway"/>
                <a:sym typeface="Raleway"/>
              </a:rPr>
              <a:t>48 HORAS ANTES </a:t>
            </a:r>
            <a:r>
              <a:rPr lang="es-MX" sz="2600" b="0" i="0" u="none" strike="noStrike" cap="none">
                <a:solidFill>
                  <a:srgbClr val="154844"/>
                </a:solidFill>
                <a:latin typeface="Raleway"/>
                <a:ea typeface="Raleway"/>
                <a:cs typeface="Raleway"/>
                <a:sym typeface="Raleway"/>
              </a:rPr>
              <a:t>CON ENTUSIASMO Y RECORDANDO EL INCENTIVO QUE OFRECES Y </a:t>
            </a:r>
            <a:r>
              <a:rPr lang="es-MX" sz="2600" b="1" i="0" u="none" strike="noStrike" cap="none">
                <a:solidFill>
                  <a:srgbClr val="154844"/>
                </a:solidFill>
                <a:latin typeface="Raleway"/>
                <a:ea typeface="Raleway"/>
                <a:cs typeface="Raleway"/>
                <a:sym typeface="Raleway"/>
              </a:rPr>
              <a:t>2 HORAS ANTES </a:t>
            </a:r>
            <a:r>
              <a:rPr lang="es-MX" sz="2600" b="0" i="0" u="none" strike="noStrike" cap="none">
                <a:solidFill>
                  <a:srgbClr val="154844"/>
                </a:solidFill>
                <a:latin typeface="Raleway"/>
                <a:ea typeface="Raleway"/>
                <a:cs typeface="Raleway"/>
                <a:sym typeface="Raleway"/>
              </a:rPr>
              <a:t>Y DANDO INDICACIONES ESPECÍFICAS PARA LA REUNIÓN.</a:t>
            </a:r>
            <a:endParaRPr/>
          </a:p>
        </p:txBody>
      </p:sp>
      <p:pic>
        <p:nvPicPr>
          <p:cNvPr id="280" name="Google Shape;280;p24"/>
          <p:cNvPicPr preferRelativeResize="0"/>
          <p:nvPr/>
        </p:nvPicPr>
        <p:blipFill rotWithShape="1">
          <a:blip r:embed="rId4">
            <a:alphaModFix/>
          </a:blip>
          <a:srcRect/>
          <a:stretch/>
        </p:blipFill>
        <p:spPr>
          <a:xfrm>
            <a:off x="4097124" y="312586"/>
            <a:ext cx="3997751" cy="3997751"/>
          </a:xfrm>
          <a:prstGeom prst="rect">
            <a:avLst/>
          </a:prstGeom>
          <a:noFill/>
          <a:ln>
            <a:noFill/>
          </a:ln>
        </p:spPr>
      </p:pic>
      <p:pic>
        <p:nvPicPr>
          <p:cNvPr id="281" name="Google Shape;281;p24"/>
          <p:cNvPicPr preferRelativeResize="0"/>
          <p:nvPr/>
        </p:nvPicPr>
        <p:blipFill rotWithShape="1">
          <a:blip r:embed="rId5">
            <a:alphaModFix/>
          </a:blip>
          <a:srcRect/>
          <a:stretch/>
        </p:blipFill>
        <p:spPr>
          <a:xfrm>
            <a:off x="8337027" y="1441566"/>
            <a:ext cx="1684058" cy="2395631"/>
          </a:xfrm>
          <a:prstGeom prst="rect">
            <a:avLst/>
          </a:prstGeom>
          <a:noFill/>
          <a:ln>
            <a:noFill/>
          </a:ln>
        </p:spPr>
      </p:pic>
      <p:pic>
        <p:nvPicPr>
          <p:cNvPr id="282" name="Google Shape;282;p24"/>
          <p:cNvPicPr preferRelativeResize="0"/>
          <p:nvPr/>
        </p:nvPicPr>
        <p:blipFill rotWithShape="1">
          <a:blip r:embed="rId5">
            <a:alphaModFix/>
          </a:blip>
          <a:srcRect/>
          <a:stretch/>
        </p:blipFill>
        <p:spPr>
          <a:xfrm flipH="1">
            <a:off x="2170915" y="1441566"/>
            <a:ext cx="1684058" cy="239563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25"/>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288" name="Google Shape;288;p25"/>
          <p:cNvSpPr txBox="1">
            <a:spLocks noGrp="1"/>
          </p:cNvSpPr>
          <p:nvPr>
            <p:ph type="title"/>
          </p:nvPr>
        </p:nvSpPr>
        <p:spPr>
          <a:xfrm>
            <a:off x="461127" y="2119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s-MX">
                <a:solidFill>
                  <a:schemeClr val="lt1"/>
                </a:solidFill>
                <a:latin typeface="Arial"/>
                <a:ea typeface="Arial"/>
                <a:cs typeface="Arial"/>
                <a:sym typeface="Arial"/>
              </a:rPr>
              <a:t>COMPARTE E INVITA</a:t>
            </a:r>
            <a:endParaRPr/>
          </a:p>
        </p:txBody>
      </p:sp>
      <p:sp>
        <p:nvSpPr>
          <p:cNvPr id="289" name="Google Shape;289;p25"/>
          <p:cNvSpPr txBox="1">
            <a:spLocks noGrp="1"/>
          </p:cNvSpPr>
          <p:nvPr>
            <p:ph type="body" idx="1"/>
          </p:nvPr>
        </p:nvSpPr>
        <p:spPr>
          <a:xfrm>
            <a:off x="843642" y="2470285"/>
            <a:ext cx="1280161" cy="457201"/>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lt1"/>
              </a:buClr>
              <a:buSzPts val="2800"/>
              <a:buNone/>
            </a:pPr>
            <a:r>
              <a:rPr lang="es-MX">
                <a:solidFill>
                  <a:schemeClr val="lt1"/>
                </a:solidFill>
                <a:latin typeface="Arial"/>
                <a:ea typeface="Arial"/>
                <a:cs typeface="Arial"/>
                <a:sym typeface="Arial"/>
              </a:rPr>
              <a:t>DÍA 1</a:t>
            </a:r>
            <a:endParaRPr/>
          </a:p>
        </p:txBody>
      </p:sp>
      <p:sp>
        <p:nvSpPr>
          <p:cNvPr id="290" name="Google Shape;290;p25"/>
          <p:cNvSpPr txBox="1"/>
          <p:nvPr/>
        </p:nvSpPr>
        <p:spPr>
          <a:xfrm>
            <a:off x="4780857" y="2470284"/>
            <a:ext cx="1280161" cy="457201"/>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chemeClr val="lt1"/>
              </a:buClr>
              <a:buSzPts val="2800"/>
              <a:buFont typeface="Arial"/>
              <a:buNone/>
            </a:pPr>
            <a:r>
              <a:rPr lang="es-MX" sz="2800" b="0" i="0" u="none" strike="noStrike" cap="none">
                <a:solidFill>
                  <a:schemeClr val="lt1"/>
                </a:solidFill>
                <a:latin typeface="Arial"/>
                <a:ea typeface="Arial"/>
                <a:cs typeface="Arial"/>
                <a:sym typeface="Arial"/>
              </a:rPr>
              <a:t>DÍA 3</a:t>
            </a:r>
            <a:endParaRPr/>
          </a:p>
        </p:txBody>
      </p:sp>
      <p:sp>
        <p:nvSpPr>
          <p:cNvPr id="291" name="Google Shape;291;p25"/>
          <p:cNvSpPr txBox="1"/>
          <p:nvPr/>
        </p:nvSpPr>
        <p:spPr>
          <a:xfrm>
            <a:off x="843642" y="5027883"/>
            <a:ext cx="1280161" cy="457201"/>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chemeClr val="lt1"/>
              </a:buClr>
              <a:buSzPts val="2800"/>
              <a:buFont typeface="Arial"/>
              <a:buNone/>
            </a:pPr>
            <a:r>
              <a:rPr lang="es-MX" sz="2800" b="0" i="0" u="none" strike="noStrike" cap="none" dirty="0">
                <a:solidFill>
                  <a:schemeClr val="lt1"/>
                </a:solidFill>
                <a:latin typeface="Arial"/>
                <a:ea typeface="Arial"/>
                <a:cs typeface="Arial"/>
                <a:sym typeface="Arial"/>
              </a:rPr>
              <a:t>DÍA 8</a:t>
            </a:r>
            <a:endParaRPr dirty="0"/>
          </a:p>
        </p:txBody>
      </p:sp>
      <p:sp>
        <p:nvSpPr>
          <p:cNvPr id="292" name="Google Shape;292;p25"/>
          <p:cNvSpPr txBox="1"/>
          <p:nvPr/>
        </p:nvSpPr>
        <p:spPr>
          <a:xfrm>
            <a:off x="4627480" y="5019397"/>
            <a:ext cx="1586914" cy="457201"/>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chemeClr val="lt1"/>
              </a:buClr>
              <a:buSzPts val="2800"/>
              <a:buFont typeface="Arial"/>
              <a:buNone/>
            </a:pPr>
            <a:r>
              <a:rPr lang="es-MX" sz="2800" b="0" i="0" u="none" strike="noStrike" cap="none">
                <a:solidFill>
                  <a:schemeClr val="lt1"/>
                </a:solidFill>
                <a:latin typeface="Arial"/>
                <a:ea typeface="Arial"/>
                <a:cs typeface="Arial"/>
                <a:sym typeface="Arial"/>
              </a:rPr>
              <a:t>DÍA 10</a:t>
            </a:r>
            <a:endParaRPr/>
          </a:p>
        </p:txBody>
      </p:sp>
      <p:sp>
        <p:nvSpPr>
          <p:cNvPr id="293" name="Google Shape;293;p25"/>
          <p:cNvSpPr/>
          <p:nvPr/>
        </p:nvSpPr>
        <p:spPr>
          <a:xfrm>
            <a:off x="560799" y="2826841"/>
            <a:ext cx="185773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0" i="0" u="none" strike="noStrike" cap="none">
                <a:solidFill>
                  <a:schemeClr val="lt1"/>
                </a:solidFill>
                <a:latin typeface="Raleway"/>
                <a:ea typeface="Raleway"/>
                <a:cs typeface="Raleway"/>
                <a:sym typeface="Raleway"/>
              </a:rPr>
              <a:t>Comparte</a:t>
            </a:r>
            <a:endParaRPr/>
          </a:p>
          <a:p>
            <a:pPr marL="0" marR="0" lvl="0" indent="0" algn="ctr" rtl="0">
              <a:spcBef>
                <a:spcPts val="0"/>
              </a:spcBef>
              <a:spcAft>
                <a:spcPts val="0"/>
              </a:spcAft>
              <a:buNone/>
            </a:pPr>
            <a:r>
              <a:rPr lang="es-MX" sz="1800" b="0" i="0" u="none" strike="noStrike" cap="none">
                <a:solidFill>
                  <a:schemeClr val="lt1"/>
                </a:solidFill>
                <a:latin typeface="Raleway"/>
                <a:ea typeface="Raleway"/>
                <a:cs typeface="Raleway"/>
                <a:sym typeface="Raleway"/>
              </a:rPr>
              <a:t>una muestra</a:t>
            </a:r>
            <a:endParaRPr/>
          </a:p>
        </p:txBody>
      </p:sp>
      <p:sp>
        <p:nvSpPr>
          <p:cNvPr id="294" name="Google Shape;294;p25"/>
          <p:cNvSpPr/>
          <p:nvPr/>
        </p:nvSpPr>
        <p:spPr>
          <a:xfrm>
            <a:off x="4325124" y="2814183"/>
            <a:ext cx="219162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0" i="0" u="none" strike="noStrike" cap="none">
                <a:solidFill>
                  <a:schemeClr val="lt1"/>
                </a:solidFill>
                <a:latin typeface="Raleway"/>
                <a:ea typeface="Raleway"/>
                <a:cs typeface="Raleway"/>
                <a:sym typeface="Raleway"/>
              </a:rPr>
              <a:t>Da seguimiento</a:t>
            </a:r>
            <a:endParaRPr/>
          </a:p>
          <a:p>
            <a:pPr marL="0" marR="0" lvl="0" indent="0" algn="ctr" rtl="0">
              <a:spcBef>
                <a:spcPts val="0"/>
              </a:spcBef>
              <a:spcAft>
                <a:spcPts val="0"/>
              </a:spcAft>
              <a:buNone/>
            </a:pPr>
            <a:r>
              <a:rPr lang="es-MX" sz="1800" b="0" i="0" u="none" strike="noStrike" cap="none">
                <a:solidFill>
                  <a:schemeClr val="lt1"/>
                </a:solidFill>
                <a:latin typeface="Raleway"/>
                <a:ea typeface="Raleway"/>
                <a:cs typeface="Raleway"/>
                <a:sym typeface="Raleway"/>
              </a:rPr>
              <a:t>a la experiencia</a:t>
            </a:r>
            <a:endParaRPr/>
          </a:p>
          <a:p>
            <a:pPr marL="0" marR="0" lvl="0" indent="0" algn="ctr" rtl="0">
              <a:spcBef>
                <a:spcPts val="0"/>
              </a:spcBef>
              <a:spcAft>
                <a:spcPts val="0"/>
              </a:spcAft>
              <a:buNone/>
            </a:pPr>
            <a:r>
              <a:rPr lang="es-MX" sz="1800" b="0" i="0" u="none" strike="noStrike" cap="none">
                <a:solidFill>
                  <a:schemeClr val="lt1"/>
                </a:solidFill>
                <a:latin typeface="Raleway"/>
                <a:ea typeface="Raleway"/>
                <a:cs typeface="Raleway"/>
                <a:sym typeface="Raleway"/>
              </a:rPr>
              <a:t>e invita a una clase</a:t>
            </a:r>
            <a:endParaRPr/>
          </a:p>
        </p:txBody>
      </p:sp>
      <p:sp>
        <p:nvSpPr>
          <p:cNvPr id="295" name="Google Shape;295;p25"/>
          <p:cNvSpPr/>
          <p:nvPr/>
        </p:nvSpPr>
        <p:spPr>
          <a:xfrm>
            <a:off x="784410" y="5414762"/>
            <a:ext cx="163412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0" i="0" u="none" strike="noStrike" cap="none" dirty="0">
                <a:solidFill>
                  <a:schemeClr val="lt1"/>
                </a:solidFill>
                <a:latin typeface="Raleway"/>
                <a:ea typeface="Raleway"/>
                <a:cs typeface="Raleway"/>
                <a:sym typeface="Raleway"/>
              </a:rPr>
              <a:t>Recordatorio</a:t>
            </a:r>
            <a:endParaRPr dirty="0"/>
          </a:p>
          <a:p>
            <a:pPr marL="0" marR="0" lvl="0" indent="0" algn="ctr" rtl="0">
              <a:spcBef>
                <a:spcPts val="0"/>
              </a:spcBef>
              <a:spcAft>
                <a:spcPts val="0"/>
              </a:spcAft>
              <a:buNone/>
            </a:pPr>
            <a:r>
              <a:rPr lang="es-MX" sz="1800" b="0" i="0" u="none" strike="noStrike" cap="none" dirty="0">
                <a:solidFill>
                  <a:schemeClr val="lt1"/>
                </a:solidFill>
                <a:latin typeface="Raleway"/>
                <a:ea typeface="Raleway"/>
                <a:cs typeface="Raleway"/>
                <a:sym typeface="Raleway"/>
              </a:rPr>
              <a:t>para la clase</a:t>
            </a:r>
            <a:endParaRPr dirty="0"/>
          </a:p>
          <a:p>
            <a:pPr marL="0" marR="0" lvl="0" indent="0" algn="ctr" rtl="0">
              <a:spcBef>
                <a:spcPts val="0"/>
              </a:spcBef>
              <a:spcAft>
                <a:spcPts val="0"/>
              </a:spcAft>
              <a:buNone/>
            </a:pPr>
            <a:r>
              <a:rPr lang="es-MX" sz="1800" b="0" i="0" u="none" strike="noStrike" cap="none" dirty="0">
                <a:solidFill>
                  <a:schemeClr val="lt1"/>
                </a:solidFill>
                <a:latin typeface="Raleway"/>
                <a:ea typeface="Raleway"/>
                <a:cs typeface="Raleway"/>
                <a:sym typeface="Raleway"/>
              </a:rPr>
              <a:t>2 días antes</a:t>
            </a:r>
            <a:endParaRPr dirty="0"/>
          </a:p>
        </p:txBody>
      </p:sp>
      <p:sp>
        <p:nvSpPr>
          <p:cNvPr id="296" name="Google Shape;296;p25"/>
          <p:cNvSpPr/>
          <p:nvPr/>
        </p:nvSpPr>
        <p:spPr>
          <a:xfrm>
            <a:off x="4192123" y="5385459"/>
            <a:ext cx="247648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0" i="0" u="none" strike="noStrike" cap="none">
                <a:solidFill>
                  <a:schemeClr val="lt1"/>
                </a:solidFill>
                <a:latin typeface="Raleway"/>
                <a:ea typeface="Raleway"/>
                <a:cs typeface="Raleway"/>
                <a:sym typeface="Raleway"/>
              </a:rPr>
              <a:t>Recordatorio para la</a:t>
            </a:r>
            <a:endParaRPr/>
          </a:p>
          <a:p>
            <a:pPr marL="0" marR="0" lvl="0" indent="0" algn="ctr" rtl="0">
              <a:spcBef>
                <a:spcPts val="0"/>
              </a:spcBef>
              <a:spcAft>
                <a:spcPts val="0"/>
              </a:spcAft>
              <a:buNone/>
            </a:pPr>
            <a:r>
              <a:rPr lang="es-MX" sz="1800" b="0" i="0" u="none" strike="noStrike" cap="none">
                <a:solidFill>
                  <a:schemeClr val="lt1"/>
                </a:solidFill>
                <a:latin typeface="Raleway"/>
                <a:ea typeface="Raleway"/>
                <a:cs typeface="Raleway"/>
                <a:sym typeface="Raleway"/>
              </a:rPr>
              <a:t>clase 2 horas antes</a:t>
            </a:r>
            <a:endParaRPr/>
          </a:p>
          <a:p>
            <a:pPr marL="0" marR="0" lvl="0" indent="0" algn="ctr" rtl="0">
              <a:spcBef>
                <a:spcPts val="0"/>
              </a:spcBef>
              <a:spcAft>
                <a:spcPts val="0"/>
              </a:spcAft>
              <a:buNone/>
            </a:pPr>
            <a:r>
              <a:rPr lang="es-MX" sz="1800" b="0" i="0" u="none" strike="noStrike" cap="none">
                <a:solidFill>
                  <a:schemeClr val="lt1"/>
                </a:solidFill>
                <a:latin typeface="Raleway"/>
                <a:ea typeface="Raleway"/>
                <a:cs typeface="Raleway"/>
                <a:sym typeface="Raleway"/>
              </a:rPr>
              <a:t>por mensaje de texto</a:t>
            </a:r>
            <a:endParaRPr/>
          </a:p>
        </p:txBody>
      </p:sp>
      <p:pic>
        <p:nvPicPr>
          <p:cNvPr id="297" name="Google Shape;297;p25"/>
          <p:cNvPicPr preferRelativeResize="0"/>
          <p:nvPr/>
        </p:nvPicPr>
        <p:blipFill rotWithShape="1">
          <a:blip r:embed="rId4">
            <a:alphaModFix/>
          </a:blip>
          <a:srcRect/>
          <a:stretch/>
        </p:blipFill>
        <p:spPr>
          <a:xfrm>
            <a:off x="1228120" y="1381402"/>
            <a:ext cx="511203" cy="966560"/>
          </a:xfrm>
          <a:prstGeom prst="rect">
            <a:avLst/>
          </a:prstGeom>
          <a:noFill/>
          <a:ln>
            <a:noFill/>
          </a:ln>
        </p:spPr>
      </p:pic>
      <p:pic>
        <p:nvPicPr>
          <p:cNvPr id="298" name="Google Shape;298;p25"/>
          <p:cNvPicPr preferRelativeResize="0"/>
          <p:nvPr/>
        </p:nvPicPr>
        <p:blipFill rotWithShape="1">
          <a:blip r:embed="rId5">
            <a:alphaModFix/>
          </a:blip>
          <a:srcRect/>
          <a:stretch/>
        </p:blipFill>
        <p:spPr>
          <a:xfrm>
            <a:off x="5140673" y="3889387"/>
            <a:ext cx="751769" cy="966560"/>
          </a:xfrm>
          <a:prstGeom prst="rect">
            <a:avLst/>
          </a:prstGeom>
          <a:noFill/>
          <a:ln>
            <a:noFill/>
          </a:ln>
        </p:spPr>
      </p:pic>
      <p:pic>
        <p:nvPicPr>
          <p:cNvPr id="299" name="Google Shape;299;p25"/>
          <p:cNvPicPr preferRelativeResize="0"/>
          <p:nvPr/>
        </p:nvPicPr>
        <p:blipFill rotWithShape="1">
          <a:blip r:embed="rId6">
            <a:alphaModFix/>
          </a:blip>
          <a:srcRect/>
          <a:stretch/>
        </p:blipFill>
        <p:spPr>
          <a:xfrm>
            <a:off x="1024067" y="3889387"/>
            <a:ext cx="919307" cy="962265"/>
          </a:xfrm>
          <a:prstGeom prst="rect">
            <a:avLst/>
          </a:prstGeom>
          <a:noFill/>
          <a:ln>
            <a:noFill/>
          </a:ln>
        </p:spPr>
      </p:pic>
      <p:pic>
        <p:nvPicPr>
          <p:cNvPr id="300" name="Google Shape;300;p25"/>
          <p:cNvPicPr preferRelativeResize="0"/>
          <p:nvPr/>
        </p:nvPicPr>
        <p:blipFill rotWithShape="1">
          <a:blip r:embed="rId7">
            <a:alphaModFix/>
          </a:blip>
          <a:srcRect/>
          <a:stretch/>
        </p:blipFill>
        <p:spPr>
          <a:xfrm>
            <a:off x="4959136" y="1381402"/>
            <a:ext cx="923602" cy="9236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26"/>
          <p:cNvPicPr preferRelativeResize="0"/>
          <p:nvPr/>
        </p:nvPicPr>
        <p:blipFill rotWithShape="1">
          <a:blip r:embed="rId3">
            <a:alphaModFix/>
          </a:blip>
          <a:srcRect/>
          <a:stretch/>
        </p:blipFill>
        <p:spPr>
          <a:xfrm>
            <a:off x="0" y="9287"/>
            <a:ext cx="12192000" cy="6858000"/>
          </a:xfrm>
          <a:prstGeom prst="rect">
            <a:avLst/>
          </a:prstGeom>
          <a:noFill/>
          <a:ln>
            <a:noFill/>
          </a:ln>
        </p:spPr>
      </p:pic>
      <p:sp>
        <p:nvSpPr>
          <p:cNvPr id="306" name="Google Shape;306;p26"/>
          <p:cNvSpPr txBox="1">
            <a:spLocks noGrp="1"/>
          </p:cNvSpPr>
          <p:nvPr>
            <p:ph type="title"/>
          </p:nvPr>
        </p:nvSpPr>
        <p:spPr>
          <a:xfrm>
            <a:off x="836163" y="254675"/>
            <a:ext cx="10294216"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54844"/>
              </a:buClr>
              <a:buSzPts val="4000"/>
              <a:buFont typeface="Arial"/>
              <a:buNone/>
            </a:pPr>
            <a:r>
              <a:rPr lang="es-MX" sz="4000">
                <a:solidFill>
                  <a:srgbClr val="154844"/>
                </a:solidFill>
                <a:latin typeface="Arial"/>
                <a:ea typeface="Arial"/>
                <a:cs typeface="Arial"/>
                <a:sym typeface="Arial"/>
              </a:rPr>
              <a:t>INVITA A LA SEMANA DEL BIENESTAR</a:t>
            </a:r>
            <a:endParaRPr/>
          </a:p>
        </p:txBody>
      </p:sp>
      <p:sp>
        <p:nvSpPr>
          <p:cNvPr id="307" name="Google Shape;307;p26"/>
          <p:cNvSpPr txBox="1">
            <a:spLocks noGrp="1"/>
          </p:cNvSpPr>
          <p:nvPr>
            <p:ph type="body" idx="1"/>
          </p:nvPr>
        </p:nvSpPr>
        <p:spPr>
          <a:xfrm>
            <a:off x="1447014" y="1750210"/>
            <a:ext cx="9072513" cy="4773138"/>
          </a:xfrm>
          <a:prstGeom prst="rect">
            <a:avLst/>
          </a:prstGeom>
          <a:noFill/>
          <a:ln>
            <a:noFill/>
          </a:ln>
        </p:spPr>
        <p:txBody>
          <a:bodyPr spcFirstLastPara="1" wrap="square" lIns="91425" tIns="45700" rIns="91425" bIns="45700" anchor="t" anchorCtr="0">
            <a:normAutofit/>
          </a:bodyPr>
          <a:lstStyle/>
          <a:p>
            <a:pPr marL="0" lvl="0" indent="0" algn="just" rtl="0">
              <a:lnSpc>
                <a:spcPct val="150000"/>
              </a:lnSpc>
              <a:spcBef>
                <a:spcPts val="0"/>
              </a:spcBef>
              <a:spcAft>
                <a:spcPts val="0"/>
              </a:spcAft>
              <a:buClr>
                <a:srgbClr val="595959"/>
              </a:buClr>
              <a:buSzPts val="2500"/>
              <a:buNone/>
            </a:pPr>
            <a:r>
              <a:rPr lang="es-MX" sz="2500">
                <a:solidFill>
                  <a:srgbClr val="595959"/>
                </a:solidFill>
                <a:latin typeface="Raleway"/>
                <a:ea typeface="Raleway"/>
                <a:cs typeface="Raleway"/>
                <a:sym typeface="Raleway"/>
              </a:rPr>
              <a:t>“En mi equipo estamos haciendo un </a:t>
            </a:r>
            <a:r>
              <a:rPr lang="es-MX" sz="2500" b="1">
                <a:solidFill>
                  <a:srgbClr val="595959"/>
                </a:solidFill>
                <a:latin typeface="Raleway"/>
                <a:ea typeface="Raleway"/>
                <a:cs typeface="Raleway"/>
                <a:sym typeface="Raleway"/>
              </a:rPr>
              <a:t>PROGRAMA GRATUITO</a:t>
            </a:r>
            <a:r>
              <a:rPr lang="es-MX" sz="2500">
                <a:solidFill>
                  <a:srgbClr val="595959"/>
                </a:solidFill>
                <a:latin typeface="Raleway"/>
                <a:ea typeface="Raleway"/>
                <a:cs typeface="Raleway"/>
                <a:sym typeface="Raleway"/>
              </a:rPr>
              <a:t> que es diferente y divertido, además es </a:t>
            </a:r>
            <a:r>
              <a:rPr lang="es-MX" sz="2500" b="1">
                <a:solidFill>
                  <a:srgbClr val="595959"/>
                </a:solidFill>
                <a:latin typeface="Raleway"/>
                <a:ea typeface="Raleway"/>
                <a:cs typeface="Raleway"/>
                <a:sym typeface="Raleway"/>
              </a:rPr>
              <a:t>SUPER CÓMODO</a:t>
            </a:r>
            <a:r>
              <a:rPr lang="es-MX" sz="2500">
                <a:solidFill>
                  <a:srgbClr val="595959"/>
                </a:solidFill>
                <a:latin typeface="Raleway"/>
                <a:ea typeface="Raleway"/>
                <a:cs typeface="Raleway"/>
                <a:sym typeface="Raleway"/>
              </a:rPr>
              <a:t> porque es a través de un grupo de WhatApp/ Telegram. </a:t>
            </a:r>
            <a:r>
              <a:rPr lang="es-MX" sz="2500" b="1">
                <a:solidFill>
                  <a:srgbClr val="595959"/>
                </a:solidFill>
                <a:latin typeface="Raleway"/>
                <a:ea typeface="Raleway"/>
                <a:cs typeface="Raleway"/>
                <a:sym typeface="Raleway"/>
              </a:rPr>
              <a:t>YO SÉ QUE TÚ ESTÁS SUPER OCUPAD@</a:t>
            </a:r>
            <a:r>
              <a:rPr lang="es-MX" sz="2500">
                <a:solidFill>
                  <a:srgbClr val="595959"/>
                </a:solidFill>
                <a:latin typeface="Raleway"/>
                <a:ea typeface="Raleway"/>
                <a:cs typeface="Raleway"/>
                <a:sym typeface="Raleway"/>
              </a:rPr>
              <a:t> y también sé que estás atravesando por ………….. situación de salud y siento que aquí pudieras encontrar soluciones naturales que podrían apoyarte en su situación/necesidad.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2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13" name="Google Shape;313;p27"/>
          <p:cNvSpPr txBox="1">
            <a:spLocks noGrp="1"/>
          </p:cNvSpPr>
          <p:nvPr>
            <p:ph type="body" idx="1"/>
          </p:nvPr>
        </p:nvSpPr>
        <p:spPr>
          <a:xfrm>
            <a:off x="1099597" y="1664599"/>
            <a:ext cx="9992805" cy="477313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595959"/>
              </a:buClr>
              <a:buSzPts val="2500"/>
              <a:buNone/>
            </a:pPr>
            <a:r>
              <a:rPr lang="es-MX" sz="2500">
                <a:solidFill>
                  <a:srgbClr val="595959"/>
                </a:solidFill>
                <a:latin typeface="Raleway"/>
                <a:ea typeface="Raleway"/>
                <a:cs typeface="Raleway"/>
                <a:sym typeface="Raleway"/>
              </a:rPr>
              <a:t>La cosa funciona así: es un grupo de WhatApp/Telegram donde puedo invitar hasta </a:t>
            </a:r>
            <a:r>
              <a:rPr lang="es-MX" sz="2500" b="1">
                <a:solidFill>
                  <a:srgbClr val="595959"/>
                </a:solidFill>
                <a:latin typeface="Raleway"/>
                <a:ea typeface="Raleway"/>
                <a:cs typeface="Raleway"/>
                <a:sym typeface="Raleway"/>
              </a:rPr>
              <a:t>10 PERSONAS</a:t>
            </a:r>
            <a:r>
              <a:rPr lang="es-MX" sz="2500">
                <a:solidFill>
                  <a:srgbClr val="595959"/>
                </a:solidFill>
                <a:latin typeface="Raleway"/>
                <a:ea typeface="Raleway"/>
                <a:cs typeface="Raleway"/>
                <a:sym typeface="Raleway"/>
              </a:rPr>
              <a:t> y durante 4 días los miembros del grupo recibirán </a:t>
            </a:r>
            <a:r>
              <a:rPr lang="es-MX" sz="2500" b="1">
                <a:solidFill>
                  <a:srgbClr val="595959"/>
                </a:solidFill>
                <a:latin typeface="Raleway"/>
                <a:ea typeface="Raleway"/>
                <a:cs typeface="Raleway"/>
                <a:sym typeface="Raleway"/>
              </a:rPr>
              <a:t>VIDEOS CORTOS</a:t>
            </a:r>
            <a:r>
              <a:rPr lang="es-MX" sz="2500">
                <a:solidFill>
                  <a:srgbClr val="595959"/>
                </a:solidFill>
                <a:latin typeface="Raleway"/>
                <a:ea typeface="Raleway"/>
                <a:cs typeface="Raleway"/>
                <a:sym typeface="Raleway"/>
              </a:rPr>
              <a:t>  con información sobre diferentes Aceites Esenciales. Va a ser un grupo cerrado y sólo se abre el chat 2 veces al día para hacer preguntas y lo mejor es que vas a poder </a:t>
            </a:r>
            <a:r>
              <a:rPr lang="es-MX" sz="2500" b="1">
                <a:solidFill>
                  <a:srgbClr val="595959"/>
                </a:solidFill>
                <a:latin typeface="Raleway"/>
                <a:ea typeface="Raleway"/>
                <a:cs typeface="Raleway"/>
                <a:sym typeface="Raleway"/>
              </a:rPr>
              <a:t>VER LOS VIDEOS A TU TIEMPO</a:t>
            </a:r>
            <a:r>
              <a:rPr lang="es-MX" sz="2500">
                <a:solidFill>
                  <a:srgbClr val="595959"/>
                </a:solidFill>
                <a:latin typeface="Raleway"/>
                <a:ea typeface="Raleway"/>
                <a:cs typeface="Raleway"/>
                <a:sym typeface="Raleway"/>
              </a:rPr>
              <a:t>. Hablaremos sobre qué son los Aceites Esenciales y cómo funcionan en nuestro organismo, las formas seguras de uso, los aceites más usados para el hogar, etc. Habrá </a:t>
            </a:r>
            <a:r>
              <a:rPr lang="es-MX" sz="2500" b="1">
                <a:solidFill>
                  <a:srgbClr val="595959"/>
                </a:solidFill>
                <a:latin typeface="Raleway"/>
                <a:ea typeface="Raleway"/>
                <a:cs typeface="Raleway"/>
                <a:sym typeface="Raleway"/>
              </a:rPr>
              <a:t>RIFAS INCREÍBLES</a:t>
            </a:r>
            <a:r>
              <a:rPr lang="es-MX" sz="2500">
                <a:solidFill>
                  <a:srgbClr val="595959"/>
                </a:solidFill>
                <a:latin typeface="Raleway"/>
                <a:ea typeface="Raleway"/>
                <a:cs typeface="Raleway"/>
                <a:sym typeface="Raleway"/>
              </a:rPr>
              <a:t> para los asistentes.</a:t>
            </a:r>
            <a:endParaRPr/>
          </a:p>
          <a:p>
            <a:pPr marL="0" lvl="0" indent="0" algn="just" rtl="0">
              <a:lnSpc>
                <a:spcPct val="100000"/>
              </a:lnSpc>
              <a:spcBef>
                <a:spcPts val="1000"/>
              </a:spcBef>
              <a:spcAft>
                <a:spcPts val="0"/>
              </a:spcAft>
              <a:buClr>
                <a:schemeClr val="dk1"/>
              </a:buClr>
              <a:buSzPts val="2500"/>
              <a:buNone/>
            </a:pPr>
            <a:endParaRPr sz="2500">
              <a:solidFill>
                <a:srgbClr val="595959"/>
              </a:solidFill>
              <a:latin typeface="Raleway"/>
              <a:ea typeface="Raleway"/>
              <a:cs typeface="Raleway"/>
              <a:sym typeface="Raleway"/>
            </a:endParaRPr>
          </a:p>
          <a:p>
            <a:pPr marL="0" lvl="0" indent="0" algn="just" rtl="0">
              <a:lnSpc>
                <a:spcPct val="100000"/>
              </a:lnSpc>
              <a:spcBef>
                <a:spcPts val="1000"/>
              </a:spcBef>
              <a:spcAft>
                <a:spcPts val="0"/>
              </a:spcAft>
              <a:buClr>
                <a:srgbClr val="595959"/>
              </a:buClr>
              <a:buSzPts val="2500"/>
              <a:buNone/>
            </a:pPr>
            <a:r>
              <a:rPr lang="es-MX" sz="2500">
                <a:solidFill>
                  <a:srgbClr val="595959"/>
                </a:solidFill>
                <a:latin typeface="Raleway"/>
                <a:ea typeface="Raleway"/>
                <a:cs typeface="Raleway"/>
                <a:sym typeface="Raleway"/>
              </a:rPr>
              <a:t>Si te invito ¿</a:t>
            </a:r>
            <a:r>
              <a:rPr lang="es-MX" sz="2500" b="1">
                <a:solidFill>
                  <a:srgbClr val="88946C"/>
                </a:solidFill>
                <a:latin typeface="Raleway"/>
                <a:ea typeface="Raleway"/>
                <a:cs typeface="Raleway"/>
                <a:sym typeface="Raleway"/>
              </a:rPr>
              <a:t>te gustaría participar</a:t>
            </a:r>
            <a:r>
              <a:rPr lang="es-MX" sz="2500">
                <a:solidFill>
                  <a:srgbClr val="595959"/>
                </a:solidFill>
                <a:latin typeface="Raleway"/>
                <a:ea typeface="Raleway"/>
                <a:cs typeface="Raleway"/>
                <a:sym typeface="Raleway"/>
              </a:rPr>
              <a:t>?”</a:t>
            </a:r>
            <a:endParaRPr/>
          </a:p>
        </p:txBody>
      </p:sp>
      <p:pic>
        <p:nvPicPr>
          <p:cNvPr id="314" name="Google Shape;314;p27"/>
          <p:cNvPicPr preferRelativeResize="0"/>
          <p:nvPr/>
        </p:nvPicPr>
        <p:blipFill rotWithShape="1">
          <a:blip r:embed="rId4">
            <a:alphaModFix/>
          </a:blip>
          <a:srcRect/>
          <a:stretch/>
        </p:blipFill>
        <p:spPr>
          <a:xfrm>
            <a:off x="5577156" y="495677"/>
            <a:ext cx="1037687" cy="100305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2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20" name="Google Shape;320;p28"/>
          <p:cNvSpPr txBox="1">
            <a:spLocks noGrp="1"/>
          </p:cNvSpPr>
          <p:nvPr>
            <p:ph type="title"/>
          </p:nvPr>
        </p:nvSpPr>
        <p:spPr>
          <a:xfrm>
            <a:off x="527901" y="365125"/>
            <a:ext cx="10825899"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88946C"/>
              </a:buClr>
              <a:buSzPct val="100000"/>
              <a:buFont typeface="Arial"/>
              <a:buNone/>
            </a:pPr>
            <a:r>
              <a:rPr lang="es-MX">
                <a:solidFill>
                  <a:srgbClr val="88946C"/>
                </a:solidFill>
                <a:latin typeface="Arial"/>
                <a:ea typeface="Arial"/>
                <a:cs typeface="Arial"/>
                <a:sym typeface="Arial"/>
              </a:rPr>
              <a:t>SI LA RESPUESTA A LA INVITACIÓN PARA LA SEMANA DE BIENESTAR ES “</a:t>
            </a:r>
            <a:r>
              <a:rPr lang="es-MX">
                <a:solidFill>
                  <a:srgbClr val="154844"/>
                </a:solidFill>
                <a:latin typeface="Arial"/>
                <a:ea typeface="Arial"/>
                <a:cs typeface="Arial"/>
                <a:sym typeface="Arial"/>
              </a:rPr>
              <a:t>SI</a:t>
            </a:r>
            <a:r>
              <a:rPr lang="es-MX">
                <a:solidFill>
                  <a:srgbClr val="88946C"/>
                </a:solidFill>
                <a:latin typeface="Arial"/>
                <a:ea typeface="Arial"/>
                <a:cs typeface="Arial"/>
                <a:sym typeface="Arial"/>
              </a:rPr>
              <a:t>”</a:t>
            </a:r>
            <a:endParaRPr/>
          </a:p>
        </p:txBody>
      </p:sp>
      <p:sp>
        <p:nvSpPr>
          <p:cNvPr id="321" name="Google Shape;321;p28"/>
          <p:cNvSpPr txBox="1">
            <a:spLocks noGrp="1"/>
          </p:cNvSpPr>
          <p:nvPr>
            <p:ph type="body" idx="1"/>
          </p:nvPr>
        </p:nvSpPr>
        <p:spPr>
          <a:xfrm>
            <a:off x="527902" y="2450969"/>
            <a:ext cx="5439266" cy="3544477"/>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Clr>
                <a:srgbClr val="595959"/>
              </a:buClr>
              <a:buSzPts val="2800"/>
              <a:buNone/>
            </a:pPr>
            <a:r>
              <a:rPr lang="es-MX">
                <a:solidFill>
                  <a:srgbClr val="595959"/>
                </a:solidFill>
                <a:latin typeface="Raleway"/>
                <a:ea typeface="Raleway"/>
                <a:cs typeface="Raleway"/>
                <a:sym typeface="Raleway"/>
              </a:rPr>
              <a:t>“Estarías dispuesto a ver los videos y después asistir a una llamada corta para conocer más usos? Tendremos 2 horarios diferentes y si no puedes asistir en vivo, vamos a tener la opción de que la veas grabada”</a:t>
            </a:r>
            <a:endParaRPr/>
          </a:p>
        </p:txBody>
      </p:sp>
      <p:pic>
        <p:nvPicPr>
          <p:cNvPr id="322" name="Google Shape;322;p28"/>
          <p:cNvPicPr preferRelativeResize="0"/>
          <p:nvPr/>
        </p:nvPicPr>
        <p:blipFill rotWithShape="1">
          <a:blip r:embed="rId4">
            <a:alphaModFix/>
          </a:blip>
          <a:srcRect/>
          <a:stretch/>
        </p:blipFill>
        <p:spPr>
          <a:xfrm>
            <a:off x="6711098" y="1828799"/>
            <a:ext cx="4548433" cy="454843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2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28" name="Google Shape;32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844"/>
              </a:buClr>
              <a:buSzPts val="4400"/>
              <a:buFont typeface="Arial"/>
              <a:buNone/>
            </a:pPr>
            <a:r>
              <a:rPr lang="es-MX">
                <a:solidFill>
                  <a:srgbClr val="154844"/>
                </a:solidFill>
                <a:latin typeface="Arial"/>
                <a:ea typeface="Arial"/>
                <a:cs typeface="Arial"/>
                <a:sym typeface="Arial"/>
              </a:rPr>
              <a:t>SI LA RESPUESTA ES “NO”</a:t>
            </a:r>
            <a:endParaRPr/>
          </a:p>
        </p:txBody>
      </p:sp>
      <p:sp>
        <p:nvSpPr>
          <p:cNvPr id="329" name="Google Shape;329;p29"/>
          <p:cNvSpPr txBox="1">
            <a:spLocks noGrp="1"/>
          </p:cNvSpPr>
          <p:nvPr>
            <p:ph type="body" idx="1"/>
          </p:nvPr>
        </p:nvSpPr>
        <p:spPr>
          <a:xfrm>
            <a:off x="838200" y="1819217"/>
            <a:ext cx="6618402" cy="4673657"/>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110000"/>
              </a:lnSpc>
              <a:spcBef>
                <a:spcPts val="0"/>
              </a:spcBef>
              <a:spcAft>
                <a:spcPts val="0"/>
              </a:spcAft>
              <a:buClr>
                <a:srgbClr val="3F3F3F"/>
              </a:buClr>
              <a:buSzPct val="100000"/>
              <a:buNone/>
            </a:pPr>
            <a:r>
              <a:rPr lang="es-MX">
                <a:solidFill>
                  <a:srgbClr val="3F3F3F"/>
                </a:solidFill>
                <a:latin typeface="Raleway"/>
                <a:ea typeface="Raleway"/>
                <a:cs typeface="Raleway"/>
                <a:sym typeface="Raleway"/>
              </a:rPr>
              <a:t>“NO JUZGUES CADA DÍA POR LA COSECHA QUE RECIBES SINO POR LAS SEMILLAS QUE PLANTAS” </a:t>
            </a:r>
            <a:endParaRPr/>
          </a:p>
          <a:p>
            <a:pPr marL="0" lvl="0" indent="0" algn="just" rtl="0">
              <a:lnSpc>
                <a:spcPct val="110000"/>
              </a:lnSpc>
              <a:spcBef>
                <a:spcPts val="1000"/>
              </a:spcBef>
              <a:spcAft>
                <a:spcPts val="0"/>
              </a:spcAft>
              <a:buClr>
                <a:schemeClr val="dk1"/>
              </a:buClr>
              <a:buSzPct val="100000"/>
              <a:buNone/>
            </a:pPr>
            <a:endParaRPr>
              <a:solidFill>
                <a:srgbClr val="3F3F3F"/>
              </a:solidFill>
              <a:latin typeface="Raleway"/>
              <a:ea typeface="Raleway"/>
              <a:cs typeface="Raleway"/>
              <a:sym typeface="Raleway"/>
            </a:endParaRPr>
          </a:p>
          <a:p>
            <a:pPr marL="228600" lvl="0" indent="-228600" algn="just" rtl="0">
              <a:lnSpc>
                <a:spcPct val="110000"/>
              </a:lnSpc>
              <a:spcBef>
                <a:spcPts val="1000"/>
              </a:spcBef>
              <a:spcAft>
                <a:spcPts val="0"/>
              </a:spcAft>
              <a:buClr>
                <a:srgbClr val="3F3F3F"/>
              </a:buClr>
              <a:buSzPct val="100000"/>
              <a:buChar char="•"/>
            </a:pPr>
            <a:r>
              <a:rPr lang="es-MX">
                <a:solidFill>
                  <a:srgbClr val="3F3F3F"/>
                </a:solidFill>
                <a:latin typeface="Raleway"/>
                <a:ea typeface="Raleway"/>
                <a:cs typeface="Raleway"/>
                <a:sym typeface="Raleway"/>
              </a:rPr>
              <a:t>Un NO hoy puede ser un SI mañana.</a:t>
            </a:r>
            <a:endParaRPr/>
          </a:p>
          <a:p>
            <a:pPr marL="228600" lvl="0" indent="-64135" algn="just" rtl="0">
              <a:lnSpc>
                <a:spcPct val="110000"/>
              </a:lnSpc>
              <a:spcBef>
                <a:spcPts val="1000"/>
              </a:spcBef>
              <a:spcAft>
                <a:spcPts val="0"/>
              </a:spcAft>
              <a:buClr>
                <a:schemeClr val="dk1"/>
              </a:buClr>
              <a:buSzPct val="100000"/>
              <a:buNone/>
            </a:pPr>
            <a:endParaRPr>
              <a:solidFill>
                <a:srgbClr val="3F3F3F"/>
              </a:solidFill>
              <a:latin typeface="Raleway"/>
              <a:ea typeface="Raleway"/>
              <a:cs typeface="Raleway"/>
              <a:sym typeface="Raleway"/>
            </a:endParaRPr>
          </a:p>
          <a:p>
            <a:pPr marL="228600" lvl="0" indent="-228600" algn="just" rtl="0">
              <a:lnSpc>
                <a:spcPct val="110000"/>
              </a:lnSpc>
              <a:spcBef>
                <a:spcPts val="1000"/>
              </a:spcBef>
              <a:spcAft>
                <a:spcPts val="0"/>
              </a:spcAft>
              <a:buClr>
                <a:srgbClr val="3F3F3F"/>
              </a:buClr>
              <a:buSzPct val="100000"/>
              <a:buChar char="•"/>
            </a:pPr>
            <a:r>
              <a:rPr lang="es-MX">
                <a:solidFill>
                  <a:srgbClr val="3F3F3F"/>
                </a:solidFill>
                <a:latin typeface="Raleway"/>
                <a:ea typeface="Raleway"/>
                <a:cs typeface="Raleway"/>
                <a:sym typeface="Raleway"/>
              </a:rPr>
              <a:t>Ten claro que dōTERRA no es para todos.</a:t>
            </a:r>
            <a:endParaRPr/>
          </a:p>
          <a:p>
            <a:pPr marL="228600" lvl="0" indent="-64135" algn="just" rtl="0">
              <a:lnSpc>
                <a:spcPct val="110000"/>
              </a:lnSpc>
              <a:spcBef>
                <a:spcPts val="1000"/>
              </a:spcBef>
              <a:spcAft>
                <a:spcPts val="0"/>
              </a:spcAft>
              <a:buClr>
                <a:schemeClr val="dk1"/>
              </a:buClr>
              <a:buSzPct val="100000"/>
              <a:buNone/>
            </a:pPr>
            <a:endParaRPr>
              <a:solidFill>
                <a:srgbClr val="3F3F3F"/>
              </a:solidFill>
              <a:latin typeface="Raleway"/>
              <a:ea typeface="Raleway"/>
              <a:cs typeface="Raleway"/>
              <a:sym typeface="Raleway"/>
            </a:endParaRPr>
          </a:p>
          <a:p>
            <a:pPr marL="228600" lvl="0" indent="-228600" algn="just" rtl="0">
              <a:lnSpc>
                <a:spcPct val="110000"/>
              </a:lnSpc>
              <a:spcBef>
                <a:spcPts val="1000"/>
              </a:spcBef>
              <a:spcAft>
                <a:spcPts val="0"/>
              </a:spcAft>
              <a:buClr>
                <a:srgbClr val="3F3F3F"/>
              </a:buClr>
              <a:buSzPct val="100000"/>
              <a:buChar char="•"/>
            </a:pPr>
            <a:r>
              <a:rPr lang="es-MX">
                <a:solidFill>
                  <a:srgbClr val="3F3F3F"/>
                </a:solidFill>
                <a:latin typeface="Raleway"/>
                <a:ea typeface="Raleway"/>
                <a:cs typeface="Raleway"/>
                <a:sym typeface="Raleway"/>
              </a:rPr>
              <a:t>El NO nunca es hacia tu persona.</a:t>
            </a:r>
            <a:endParaRPr/>
          </a:p>
        </p:txBody>
      </p:sp>
      <p:pic>
        <p:nvPicPr>
          <p:cNvPr id="330" name="Google Shape;330;p29"/>
          <p:cNvPicPr preferRelativeResize="0"/>
          <p:nvPr/>
        </p:nvPicPr>
        <p:blipFill rotWithShape="1">
          <a:blip r:embed="rId4">
            <a:alphaModFix/>
          </a:blip>
          <a:srcRect/>
          <a:stretch/>
        </p:blipFill>
        <p:spPr>
          <a:xfrm>
            <a:off x="7941297" y="2055813"/>
            <a:ext cx="3841422" cy="38414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2" name="Google Shape;102;p3"/>
          <p:cNvSpPr txBox="1">
            <a:spLocks noGrp="1"/>
          </p:cNvSpPr>
          <p:nvPr>
            <p:ph type="body" idx="1"/>
          </p:nvPr>
        </p:nvSpPr>
        <p:spPr>
          <a:xfrm>
            <a:off x="687370" y="952106"/>
            <a:ext cx="6005660" cy="5429839"/>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100000"/>
              </a:lnSpc>
              <a:spcBef>
                <a:spcPts val="0"/>
              </a:spcBef>
              <a:spcAft>
                <a:spcPts val="0"/>
              </a:spcAft>
              <a:buClr>
                <a:srgbClr val="595959"/>
              </a:buClr>
              <a:buSzPts val="2800"/>
              <a:buChar char="•"/>
            </a:pPr>
            <a:r>
              <a:rPr lang="es-MX">
                <a:solidFill>
                  <a:srgbClr val="595959"/>
                </a:solidFill>
                <a:latin typeface="Raleway"/>
                <a:ea typeface="Raleway"/>
                <a:cs typeface="Raleway"/>
                <a:sym typeface="Raleway"/>
              </a:rPr>
              <a:t>INVITAR ES UN ARTE, el arte de conectar con las personas.</a:t>
            </a:r>
            <a:endParaRPr/>
          </a:p>
          <a:p>
            <a:pPr marL="228600" lvl="0" indent="-50800" algn="just" rtl="0">
              <a:lnSpc>
                <a:spcPct val="100000"/>
              </a:lnSpc>
              <a:spcBef>
                <a:spcPts val="1000"/>
              </a:spcBef>
              <a:spcAft>
                <a:spcPts val="0"/>
              </a:spcAft>
              <a:buClr>
                <a:schemeClr val="dk1"/>
              </a:buClr>
              <a:buSzPts val="2800"/>
              <a:buNone/>
            </a:pPr>
            <a:endParaRPr>
              <a:solidFill>
                <a:srgbClr val="595959"/>
              </a:solidFill>
              <a:latin typeface="Raleway"/>
              <a:ea typeface="Raleway"/>
              <a:cs typeface="Raleway"/>
              <a:sym typeface="Raleway"/>
            </a:endParaRPr>
          </a:p>
          <a:p>
            <a:pPr marL="228600" lvl="0" indent="-50800" algn="just" rtl="0">
              <a:lnSpc>
                <a:spcPct val="100000"/>
              </a:lnSpc>
              <a:spcBef>
                <a:spcPts val="1000"/>
              </a:spcBef>
              <a:spcAft>
                <a:spcPts val="0"/>
              </a:spcAft>
              <a:buClr>
                <a:schemeClr val="dk1"/>
              </a:buClr>
              <a:buSzPts val="2800"/>
              <a:buNone/>
            </a:pPr>
            <a:endParaRPr>
              <a:solidFill>
                <a:srgbClr val="595959"/>
              </a:solidFill>
              <a:latin typeface="Raleway"/>
              <a:ea typeface="Raleway"/>
              <a:cs typeface="Raleway"/>
              <a:sym typeface="Raleway"/>
            </a:endParaRPr>
          </a:p>
          <a:p>
            <a:pPr marL="228600" lvl="0" indent="-228600" algn="just" rtl="0">
              <a:lnSpc>
                <a:spcPct val="10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Habrá NO´s, por supuesto!!! Pero no es un motivo para darnos por vencidos.</a:t>
            </a:r>
            <a:endParaRPr/>
          </a:p>
          <a:p>
            <a:pPr marL="228600" lvl="0" indent="-50800" algn="just" rtl="0">
              <a:lnSpc>
                <a:spcPct val="100000"/>
              </a:lnSpc>
              <a:spcBef>
                <a:spcPts val="1000"/>
              </a:spcBef>
              <a:spcAft>
                <a:spcPts val="0"/>
              </a:spcAft>
              <a:buClr>
                <a:schemeClr val="dk1"/>
              </a:buClr>
              <a:buSzPts val="2800"/>
              <a:buNone/>
            </a:pPr>
            <a:endParaRPr>
              <a:solidFill>
                <a:srgbClr val="595959"/>
              </a:solidFill>
              <a:latin typeface="Raleway"/>
              <a:ea typeface="Raleway"/>
              <a:cs typeface="Raleway"/>
              <a:sym typeface="Raleway"/>
            </a:endParaRPr>
          </a:p>
          <a:p>
            <a:pPr marL="228600" lvl="0" indent="-50800" algn="just" rtl="0">
              <a:lnSpc>
                <a:spcPct val="100000"/>
              </a:lnSpc>
              <a:spcBef>
                <a:spcPts val="1000"/>
              </a:spcBef>
              <a:spcAft>
                <a:spcPts val="0"/>
              </a:spcAft>
              <a:buClr>
                <a:schemeClr val="dk1"/>
              </a:buClr>
              <a:buSzPts val="2800"/>
              <a:buNone/>
            </a:pPr>
            <a:endParaRPr>
              <a:solidFill>
                <a:srgbClr val="595959"/>
              </a:solidFill>
              <a:latin typeface="Raleway"/>
              <a:ea typeface="Raleway"/>
              <a:cs typeface="Raleway"/>
              <a:sym typeface="Raleway"/>
            </a:endParaRPr>
          </a:p>
          <a:p>
            <a:pPr marL="228600" lvl="0" indent="-228600" algn="just" rtl="0">
              <a:lnSpc>
                <a:spcPct val="100000"/>
              </a:lnSpc>
              <a:spcBef>
                <a:spcPts val="1000"/>
              </a:spcBef>
              <a:spcAft>
                <a:spcPts val="0"/>
              </a:spcAft>
              <a:buClr>
                <a:srgbClr val="595959"/>
              </a:buClr>
              <a:buSzPts val="2800"/>
              <a:buChar char="•"/>
            </a:pPr>
            <a:r>
              <a:rPr lang="es-MX">
                <a:solidFill>
                  <a:srgbClr val="595959"/>
                </a:solidFill>
                <a:latin typeface="Raleway"/>
                <a:ea typeface="Raleway"/>
                <a:cs typeface="Raleway"/>
                <a:sym typeface="Raleway"/>
              </a:rPr>
              <a:t>Vender es Servir, es llevar soluciones a quienes lo necesitan.</a:t>
            </a:r>
            <a:endParaRPr/>
          </a:p>
          <a:p>
            <a:pPr marL="228600" lvl="0" indent="-50800" algn="just" rtl="0">
              <a:lnSpc>
                <a:spcPct val="100000"/>
              </a:lnSpc>
              <a:spcBef>
                <a:spcPts val="1000"/>
              </a:spcBef>
              <a:spcAft>
                <a:spcPts val="0"/>
              </a:spcAft>
              <a:buClr>
                <a:schemeClr val="dk1"/>
              </a:buClr>
              <a:buSzPts val="2800"/>
              <a:buNone/>
            </a:pPr>
            <a:endParaRPr>
              <a:solidFill>
                <a:srgbClr val="595959"/>
              </a:solidFill>
              <a:latin typeface="Raleway"/>
              <a:ea typeface="Raleway"/>
              <a:cs typeface="Raleway"/>
              <a:sym typeface="Raleway"/>
            </a:endParaRPr>
          </a:p>
          <a:p>
            <a:pPr marL="228600" lvl="0" indent="-50800" algn="just" rtl="0">
              <a:lnSpc>
                <a:spcPct val="100000"/>
              </a:lnSpc>
              <a:spcBef>
                <a:spcPts val="1000"/>
              </a:spcBef>
              <a:spcAft>
                <a:spcPts val="0"/>
              </a:spcAft>
              <a:buClr>
                <a:schemeClr val="dk1"/>
              </a:buClr>
              <a:buSzPts val="2800"/>
              <a:buNone/>
            </a:pPr>
            <a:endParaRPr>
              <a:solidFill>
                <a:srgbClr val="595959"/>
              </a:solidFill>
              <a:latin typeface="Raleway"/>
              <a:ea typeface="Raleway"/>
              <a:cs typeface="Raleway"/>
              <a:sym typeface="Raleway"/>
            </a:endParaRPr>
          </a:p>
          <a:p>
            <a:pPr marL="228600" lvl="0" indent="-50800" algn="just" rtl="0">
              <a:lnSpc>
                <a:spcPct val="100000"/>
              </a:lnSpc>
              <a:spcBef>
                <a:spcPts val="1000"/>
              </a:spcBef>
              <a:spcAft>
                <a:spcPts val="0"/>
              </a:spcAft>
              <a:buClr>
                <a:schemeClr val="dk1"/>
              </a:buClr>
              <a:buSzPts val="2800"/>
              <a:buNone/>
            </a:pPr>
            <a:endParaRPr>
              <a:solidFill>
                <a:srgbClr val="595959"/>
              </a:solidFill>
              <a:latin typeface="Raleway"/>
              <a:ea typeface="Raleway"/>
              <a:cs typeface="Raleway"/>
              <a:sym typeface="Raleway"/>
            </a:endParaRPr>
          </a:p>
        </p:txBody>
      </p:sp>
      <p:pic>
        <p:nvPicPr>
          <p:cNvPr id="103" name="Google Shape;103;p3"/>
          <p:cNvPicPr preferRelativeResize="0"/>
          <p:nvPr/>
        </p:nvPicPr>
        <p:blipFill rotWithShape="1">
          <a:blip r:embed="rId4">
            <a:alphaModFix/>
          </a:blip>
          <a:srcRect/>
          <a:stretch/>
        </p:blipFill>
        <p:spPr>
          <a:xfrm>
            <a:off x="7183225" y="1273404"/>
            <a:ext cx="4500513" cy="450051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30"/>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336" name="Google Shape;336;p30"/>
          <p:cNvSpPr txBox="1">
            <a:spLocks noGrp="1"/>
          </p:cNvSpPr>
          <p:nvPr>
            <p:ph type="title"/>
          </p:nvPr>
        </p:nvSpPr>
        <p:spPr>
          <a:xfrm>
            <a:off x="4538220" y="609744"/>
            <a:ext cx="681557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844"/>
              </a:buClr>
              <a:buSzPts val="3800"/>
              <a:buFont typeface="Arial"/>
              <a:buNone/>
            </a:pPr>
            <a:r>
              <a:rPr lang="es-MX" sz="3800">
                <a:solidFill>
                  <a:srgbClr val="154844"/>
                </a:solidFill>
                <a:latin typeface="Arial"/>
                <a:ea typeface="Arial"/>
                <a:cs typeface="Arial"/>
                <a:sym typeface="Arial"/>
              </a:rPr>
              <a:t>¿QUÉ HACER CUANDO NO RESPONDEN?</a:t>
            </a:r>
            <a:endParaRPr/>
          </a:p>
        </p:txBody>
      </p:sp>
      <p:sp>
        <p:nvSpPr>
          <p:cNvPr id="337" name="Google Shape;337;p30"/>
          <p:cNvSpPr txBox="1">
            <a:spLocks noGrp="1"/>
          </p:cNvSpPr>
          <p:nvPr>
            <p:ph type="body" idx="1"/>
          </p:nvPr>
        </p:nvSpPr>
        <p:spPr>
          <a:xfrm>
            <a:off x="4538221" y="2149309"/>
            <a:ext cx="6528847" cy="4457163"/>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Clr>
                <a:srgbClr val="595959"/>
              </a:buClr>
              <a:buSzPts val="2400"/>
              <a:buNone/>
            </a:pPr>
            <a:r>
              <a:rPr lang="es-MX" sz="2400">
                <a:solidFill>
                  <a:srgbClr val="595959"/>
                </a:solidFill>
                <a:latin typeface="Raleway"/>
                <a:ea typeface="Raleway"/>
                <a:cs typeface="Raleway"/>
                <a:sym typeface="Raleway"/>
              </a:rPr>
              <a:t>“Hola, me imagino que estás muy ocupad@. Yo también soy mamá y ando a millón. Pero quería saber si te gustaría que te siga contactando y ayudarte a encontrar una solución natural a tu situación. </a:t>
            </a:r>
            <a:endParaRPr/>
          </a:p>
          <a:p>
            <a:pPr marL="0" lvl="0" indent="0" algn="just" rtl="0">
              <a:lnSpc>
                <a:spcPct val="100000"/>
              </a:lnSpc>
              <a:spcBef>
                <a:spcPts val="1000"/>
              </a:spcBef>
              <a:spcAft>
                <a:spcPts val="0"/>
              </a:spcAft>
              <a:buClr>
                <a:schemeClr val="dk1"/>
              </a:buClr>
              <a:buSzPts val="2400"/>
              <a:buNone/>
            </a:pPr>
            <a:endParaRPr sz="2400">
              <a:solidFill>
                <a:srgbClr val="595959"/>
              </a:solidFill>
              <a:latin typeface="Raleway"/>
              <a:ea typeface="Raleway"/>
              <a:cs typeface="Raleway"/>
              <a:sym typeface="Raleway"/>
            </a:endParaRPr>
          </a:p>
          <a:p>
            <a:pPr marL="0" lvl="0" indent="0" algn="just" rtl="0">
              <a:lnSpc>
                <a:spcPct val="100000"/>
              </a:lnSpc>
              <a:spcBef>
                <a:spcPts val="1000"/>
              </a:spcBef>
              <a:spcAft>
                <a:spcPts val="0"/>
              </a:spcAft>
              <a:buClr>
                <a:srgbClr val="595959"/>
              </a:buClr>
              <a:buSzPts val="2400"/>
              <a:buNone/>
            </a:pPr>
            <a:r>
              <a:rPr lang="es-MX" sz="2400">
                <a:solidFill>
                  <a:srgbClr val="595959"/>
                </a:solidFill>
                <a:latin typeface="Raleway"/>
                <a:ea typeface="Raleway"/>
                <a:cs typeface="Raleway"/>
                <a:sym typeface="Raleway"/>
              </a:rPr>
              <a:t>Tú formas parte de mi lista de seguimiento y no quiero ser fastidios@. Por eso me encantaría que pudieras darme una respuesta, positiva o negativa, para saber si sigo escribiéndote.”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3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43" name="Google Shape;343;p31"/>
          <p:cNvSpPr txBox="1">
            <a:spLocks noGrp="1"/>
          </p:cNvSpPr>
          <p:nvPr>
            <p:ph type="title"/>
          </p:nvPr>
        </p:nvSpPr>
        <p:spPr>
          <a:xfrm>
            <a:off x="838200" y="297463"/>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88946C"/>
              </a:buClr>
              <a:buSzPts val="4400"/>
              <a:buFont typeface="Arial"/>
              <a:buNone/>
            </a:pPr>
            <a:r>
              <a:rPr lang="es-MX">
                <a:solidFill>
                  <a:srgbClr val="88946C"/>
                </a:solidFill>
                <a:latin typeface="Arial"/>
                <a:ea typeface="Arial"/>
                <a:cs typeface="Arial"/>
                <a:sym typeface="Arial"/>
              </a:rPr>
              <a:t>OBJECIONES = DUDAS</a:t>
            </a:r>
            <a:endParaRPr/>
          </a:p>
        </p:txBody>
      </p:sp>
      <p:sp>
        <p:nvSpPr>
          <p:cNvPr id="344" name="Google Shape;344;p31"/>
          <p:cNvSpPr txBox="1">
            <a:spLocks noGrp="1"/>
          </p:cNvSpPr>
          <p:nvPr>
            <p:ph type="body" idx="1"/>
          </p:nvPr>
        </p:nvSpPr>
        <p:spPr>
          <a:xfrm>
            <a:off x="6526493" y="2198497"/>
            <a:ext cx="4272008" cy="3124111"/>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50000"/>
              </a:lnSpc>
              <a:spcBef>
                <a:spcPts val="0"/>
              </a:spcBef>
              <a:spcAft>
                <a:spcPts val="0"/>
              </a:spcAft>
              <a:buClr>
                <a:srgbClr val="154844"/>
              </a:buClr>
              <a:buSzPts val="3600"/>
              <a:buNone/>
            </a:pPr>
            <a:r>
              <a:rPr lang="es-MX" sz="3600" b="1">
                <a:solidFill>
                  <a:srgbClr val="154844"/>
                </a:solidFill>
                <a:latin typeface="Raleway"/>
                <a:ea typeface="Raleway"/>
                <a:cs typeface="Raleway"/>
                <a:sym typeface="Raleway"/>
              </a:rPr>
              <a:t>APROVÉCHALAS PARA BRINDARLE LA INFORMACIÓN QUE NECESITA!!!</a:t>
            </a:r>
            <a:endParaRPr/>
          </a:p>
        </p:txBody>
      </p:sp>
      <p:pic>
        <p:nvPicPr>
          <p:cNvPr id="345" name="Google Shape;345;p31"/>
          <p:cNvPicPr preferRelativeResize="0"/>
          <p:nvPr/>
        </p:nvPicPr>
        <p:blipFill rotWithShape="1">
          <a:blip r:embed="rId4">
            <a:alphaModFix/>
          </a:blip>
          <a:srcRect/>
          <a:stretch/>
        </p:blipFill>
        <p:spPr>
          <a:xfrm flipH="1">
            <a:off x="1003167" y="1623026"/>
            <a:ext cx="4662342" cy="467098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32"/>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351" name="Google Shape;351;p32"/>
          <p:cNvSpPr txBox="1">
            <a:spLocks noGrp="1"/>
          </p:cNvSpPr>
          <p:nvPr>
            <p:ph type="title"/>
          </p:nvPr>
        </p:nvSpPr>
        <p:spPr>
          <a:xfrm>
            <a:off x="765863" y="2872816"/>
            <a:ext cx="6964117" cy="2271860"/>
          </a:xfrm>
          <a:prstGeom prst="rect">
            <a:avLst/>
          </a:prstGeom>
          <a:noFill/>
          <a:ln>
            <a:noFill/>
          </a:ln>
        </p:spPr>
        <p:txBody>
          <a:bodyPr spcFirstLastPara="1" wrap="square" lIns="91425" tIns="45700" rIns="91425" bIns="45700" anchor="b" anchorCtr="0">
            <a:normAutofit/>
          </a:bodyPr>
          <a:lstStyle/>
          <a:p>
            <a:pPr marL="0" lvl="0" indent="0" algn="just" rtl="0">
              <a:lnSpc>
                <a:spcPct val="90000"/>
              </a:lnSpc>
              <a:spcBef>
                <a:spcPts val="0"/>
              </a:spcBef>
              <a:spcAft>
                <a:spcPts val="0"/>
              </a:spcAft>
              <a:buClr>
                <a:srgbClr val="154844"/>
              </a:buClr>
              <a:buSzPts val="4400"/>
              <a:buFont typeface="Arial"/>
              <a:buNone/>
            </a:pPr>
            <a:r>
              <a:rPr lang="es-MX" sz="4400">
                <a:solidFill>
                  <a:srgbClr val="154844"/>
                </a:solidFill>
                <a:latin typeface="Arial"/>
                <a:ea typeface="Arial"/>
                <a:cs typeface="Arial"/>
                <a:sym typeface="Arial"/>
              </a:rPr>
              <a:t>No es que crean en ti, es demostrarles que crees en ti mismo.</a:t>
            </a:r>
            <a:endParaRPr/>
          </a:p>
        </p:txBody>
      </p:sp>
      <p:pic>
        <p:nvPicPr>
          <p:cNvPr id="352" name="Google Shape;352;p32"/>
          <p:cNvPicPr preferRelativeResize="0"/>
          <p:nvPr/>
        </p:nvPicPr>
        <p:blipFill rotWithShape="1">
          <a:blip r:embed="rId4">
            <a:alphaModFix/>
          </a:blip>
          <a:srcRect/>
          <a:stretch/>
        </p:blipFill>
        <p:spPr>
          <a:xfrm>
            <a:off x="2925443" y="927930"/>
            <a:ext cx="2644955" cy="15707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4"/>
          <p:cNvPicPr preferRelativeResize="0"/>
          <p:nvPr/>
        </p:nvPicPr>
        <p:blipFill rotWithShape="1">
          <a:blip r:embed="rId3">
            <a:alphaModFix/>
          </a:blip>
          <a:srcRect/>
          <a:stretch/>
        </p:blipFill>
        <p:spPr>
          <a:xfrm>
            <a:off x="0" y="9287"/>
            <a:ext cx="12192000" cy="6858000"/>
          </a:xfrm>
          <a:prstGeom prst="rect">
            <a:avLst/>
          </a:prstGeom>
          <a:noFill/>
          <a:ln>
            <a:noFill/>
          </a:ln>
        </p:spPr>
      </p:pic>
      <p:sp>
        <p:nvSpPr>
          <p:cNvPr id="109" name="Google Shape;109;p4"/>
          <p:cNvSpPr txBox="1">
            <a:spLocks noGrp="1"/>
          </p:cNvSpPr>
          <p:nvPr>
            <p:ph type="title"/>
          </p:nvPr>
        </p:nvSpPr>
        <p:spPr>
          <a:xfrm>
            <a:off x="571500" y="339364"/>
            <a:ext cx="10515600" cy="8495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8946C"/>
              </a:buClr>
              <a:buSzPts val="4400"/>
              <a:buFont typeface="Arial"/>
              <a:buNone/>
            </a:pPr>
            <a:r>
              <a:rPr lang="es-MX">
                <a:solidFill>
                  <a:srgbClr val="88946C"/>
                </a:solidFill>
                <a:latin typeface="Arial"/>
                <a:ea typeface="Arial"/>
                <a:cs typeface="Arial"/>
                <a:sym typeface="Arial"/>
              </a:rPr>
              <a:t>APRENDE A CONTAR TU HISTORIA</a:t>
            </a:r>
            <a:endParaRPr/>
          </a:p>
        </p:txBody>
      </p:sp>
      <p:sp>
        <p:nvSpPr>
          <p:cNvPr id="110" name="Google Shape;110;p4"/>
          <p:cNvSpPr txBox="1">
            <a:spLocks noGrp="1"/>
          </p:cNvSpPr>
          <p:nvPr>
            <p:ph type="body" idx="1"/>
          </p:nvPr>
        </p:nvSpPr>
        <p:spPr>
          <a:xfrm>
            <a:off x="711226" y="1562107"/>
            <a:ext cx="10174081" cy="177085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595959"/>
              </a:buClr>
              <a:buSzPts val="2800"/>
              <a:buNone/>
            </a:pPr>
            <a:r>
              <a:rPr lang="es-MX">
                <a:solidFill>
                  <a:srgbClr val="595959"/>
                </a:solidFill>
                <a:latin typeface="Raleway"/>
                <a:ea typeface="Raleway"/>
                <a:cs typeface="Raleway"/>
                <a:sym typeface="Raleway"/>
              </a:rPr>
              <a:t>Cuenta tu historia de producto y de negocio para conectar con tus prospectos. </a:t>
            </a:r>
            <a:endParaRPr/>
          </a:p>
        </p:txBody>
      </p:sp>
      <p:sp>
        <p:nvSpPr>
          <p:cNvPr id="111" name="Google Shape;111;p4"/>
          <p:cNvSpPr txBox="1"/>
          <p:nvPr/>
        </p:nvSpPr>
        <p:spPr>
          <a:xfrm>
            <a:off x="571500" y="2872307"/>
            <a:ext cx="5003800" cy="369331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600" b="1" i="0" u="none" strike="noStrike" cap="none">
                <a:solidFill>
                  <a:srgbClr val="88946C"/>
                </a:solidFill>
                <a:latin typeface="Raleway"/>
                <a:ea typeface="Raleway"/>
                <a:cs typeface="Raleway"/>
                <a:sym typeface="Raleway"/>
              </a:rPr>
              <a:t>HISTORIA DE PRODUCTO</a:t>
            </a:r>
            <a:endParaRPr/>
          </a:p>
          <a:p>
            <a:pPr marL="0" marR="0" lvl="0" indent="0" algn="just" rtl="0">
              <a:spcBef>
                <a:spcPts val="0"/>
              </a:spcBef>
              <a:spcAft>
                <a:spcPts val="0"/>
              </a:spcAft>
              <a:buNone/>
            </a:pPr>
            <a:endParaRPr sz="1600" b="1" i="0" u="none" strike="noStrike" cap="none">
              <a:solidFill>
                <a:schemeClr val="dk1"/>
              </a:solidFill>
              <a:latin typeface="Raleway"/>
              <a:ea typeface="Raleway"/>
              <a:cs typeface="Raleway"/>
              <a:sym typeface="Raleway"/>
            </a:endParaRPr>
          </a:p>
          <a:p>
            <a:pPr marL="285750" marR="0" lvl="0" indent="-285750" algn="just" rtl="0">
              <a:spcBef>
                <a:spcPts val="0"/>
              </a:spcBef>
              <a:spcAft>
                <a:spcPts val="0"/>
              </a:spcAft>
              <a:buClr>
                <a:srgbClr val="595959"/>
              </a:buClr>
              <a:buSzPts val="1600"/>
              <a:buFont typeface="Arial"/>
              <a:buChar char="•"/>
            </a:pPr>
            <a:r>
              <a:rPr lang="es-MX" sz="1600" b="0" i="0" u="none" strike="noStrike" cap="none">
                <a:solidFill>
                  <a:srgbClr val="595959"/>
                </a:solidFill>
                <a:latin typeface="Raleway"/>
                <a:ea typeface="Raleway"/>
                <a:cs typeface="Raleway"/>
                <a:sym typeface="Raleway"/>
              </a:rPr>
              <a:t>Cuál era tu situación antes de conocer los aceites ¿Cómo te sentías? </a:t>
            </a:r>
            <a:endParaRPr/>
          </a:p>
          <a:p>
            <a:pPr marL="285750" marR="0" lvl="0" indent="-285750" algn="just" rtl="0">
              <a:spcBef>
                <a:spcPts val="0"/>
              </a:spcBef>
              <a:spcAft>
                <a:spcPts val="0"/>
              </a:spcAft>
              <a:buClr>
                <a:srgbClr val="595959"/>
              </a:buClr>
              <a:buSzPts val="1600"/>
              <a:buFont typeface="Arial"/>
              <a:buChar char="•"/>
            </a:pPr>
            <a:r>
              <a:rPr lang="es-MX" sz="1600" b="0" i="0" u="none" strike="noStrike" cap="none">
                <a:solidFill>
                  <a:srgbClr val="595959"/>
                </a:solidFill>
                <a:latin typeface="Raleway"/>
                <a:ea typeface="Raleway"/>
                <a:cs typeface="Raleway"/>
                <a:sym typeface="Raleway"/>
              </a:rPr>
              <a:t>¿Qué problema te generaba y cuánto tiempo llevabas así? </a:t>
            </a:r>
            <a:endParaRPr/>
          </a:p>
          <a:p>
            <a:pPr marL="285750" marR="0" lvl="0" indent="-285750" algn="just" rtl="0">
              <a:spcBef>
                <a:spcPts val="0"/>
              </a:spcBef>
              <a:spcAft>
                <a:spcPts val="0"/>
              </a:spcAft>
              <a:buClr>
                <a:srgbClr val="595959"/>
              </a:buClr>
              <a:buSzPts val="1600"/>
              <a:buFont typeface="Arial"/>
              <a:buChar char="•"/>
            </a:pPr>
            <a:r>
              <a:rPr lang="es-MX" sz="1600" b="0" i="0" u="none" strike="noStrike" cap="none">
                <a:solidFill>
                  <a:srgbClr val="595959"/>
                </a:solidFill>
                <a:latin typeface="Raleway"/>
                <a:ea typeface="Raleway"/>
                <a:cs typeface="Raleway"/>
                <a:sym typeface="Raleway"/>
              </a:rPr>
              <a:t>¿Qué habías intentado anteriormente, qué resultados tuviste y cuál fue el costo que te implicó? </a:t>
            </a:r>
            <a:endParaRPr/>
          </a:p>
          <a:p>
            <a:pPr marL="285750" marR="0" lvl="0" indent="-285750" algn="just" rtl="0">
              <a:spcBef>
                <a:spcPts val="0"/>
              </a:spcBef>
              <a:spcAft>
                <a:spcPts val="0"/>
              </a:spcAft>
              <a:buClr>
                <a:srgbClr val="595959"/>
              </a:buClr>
              <a:buSzPts val="1600"/>
              <a:buFont typeface="Arial"/>
              <a:buChar char="•"/>
            </a:pPr>
            <a:r>
              <a:rPr lang="es-MX" sz="1600" b="0" i="0" u="none" strike="noStrike" cap="none">
                <a:solidFill>
                  <a:srgbClr val="595959"/>
                </a:solidFill>
                <a:latin typeface="Raleway"/>
                <a:ea typeface="Raleway"/>
                <a:cs typeface="Raleway"/>
                <a:sym typeface="Raleway"/>
              </a:rPr>
              <a:t>¿Qué te llevó a dōTERRA? </a:t>
            </a:r>
            <a:endParaRPr/>
          </a:p>
          <a:p>
            <a:pPr marL="285750" marR="0" lvl="0" indent="-285750" algn="just" rtl="0">
              <a:spcBef>
                <a:spcPts val="0"/>
              </a:spcBef>
              <a:spcAft>
                <a:spcPts val="0"/>
              </a:spcAft>
              <a:buClr>
                <a:srgbClr val="595959"/>
              </a:buClr>
              <a:buSzPts val="1600"/>
              <a:buFont typeface="Arial"/>
              <a:buChar char="•"/>
            </a:pPr>
            <a:r>
              <a:rPr lang="es-MX" sz="1600" b="0" i="0" u="none" strike="noStrike" cap="none">
                <a:solidFill>
                  <a:srgbClr val="595959"/>
                </a:solidFill>
                <a:latin typeface="Raleway"/>
                <a:ea typeface="Raleway"/>
                <a:cs typeface="Raleway"/>
                <a:sym typeface="Raleway"/>
              </a:rPr>
              <a:t>¿Qué resultados empezaste a experimentar? </a:t>
            </a:r>
            <a:endParaRPr/>
          </a:p>
          <a:p>
            <a:pPr marL="285750" marR="0" lvl="0" indent="-285750" algn="just" rtl="0">
              <a:spcBef>
                <a:spcPts val="0"/>
              </a:spcBef>
              <a:spcAft>
                <a:spcPts val="0"/>
              </a:spcAft>
              <a:buClr>
                <a:srgbClr val="595959"/>
              </a:buClr>
              <a:buSzPts val="1600"/>
              <a:buFont typeface="Arial"/>
              <a:buChar char="•"/>
            </a:pPr>
            <a:r>
              <a:rPr lang="es-MX" sz="1600" b="0" i="0" u="none" strike="noStrike" cap="none">
                <a:solidFill>
                  <a:srgbClr val="595959"/>
                </a:solidFill>
                <a:latin typeface="Raleway"/>
                <a:ea typeface="Raleway"/>
                <a:cs typeface="Raleway"/>
                <a:sym typeface="Raleway"/>
              </a:rPr>
              <a:t>¿Cómo han cambiado la vida los productos de dōTERRA?</a:t>
            </a:r>
            <a:endParaRPr/>
          </a:p>
          <a:p>
            <a:pPr marL="0" marR="0" lvl="0" indent="0" algn="just" rtl="0">
              <a:spcBef>
                <a:spcPts val="0"/>
              </a:spcBef>
              <a:spcAft>
                <a:spcPts val="0"/>
              </a:spcAft>
              <a:buNone/>
            </a:pPr>
            <a:endParaRPr sz="1800" b="0" i="0" u="none" strike="noStrike" cap="none">
              <a:solidFill>
                <a:schemeClr val="dk1"/>
              </a:solidFill>
              <a:latin typeface="Raleway"/>
              <a:ea typeface="Raleway"/>
              <a:cs typeface="Raleway"/>
              <a:sym typeface="Raleway"/>
            </a:endParaRPr>
          </a:p>
        </p:txBody>
      </p:sp>
      <p:sp>
        <p:nvSpPr>
          <p:cNvPr id="112" name="Google Shape;112;p4"/>
          <p:cNvSpPr txBox="1"/>
          <p:nvPr/>
        </p:nvSpPr>
        <p:spPr>
          <a:xfrm>
            <a:off x="6616701" y="2889824"/>
            <a:ext cx="4679623" cy="283154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600" b="1" i="0" u="none" strike="noStrike" cap="none">
                <a:solidFill>
                  <a:srgbClr val="88946C"/>
                </a:solidFill>
                <a:latin typeface="Raleway"/>
                <a:ea typeface="Raleway"/>
                <a:cs typeface="Raleway"/>
                <a:sym typeface="Raleway"/>
              </a:rPr>
              <a:t>HISTORIA DE NEGOCIO</a:t>
            </a:r>
            <a:endParaRPr/>
          </a:p>
          <a:p>
            <a:pPr marL="0" marR="0" lvl="0" indent="0" algn="just" rtl="0">
              <a:spcBef>
                <a:spcPts val="0"/>
              </a:spcBef>
              <a:spcAft>
                <a:spcPts val="0"/>
              </a:spcAft>
              <a:buNone/>
            </a:pPr>
            <a:endParaRPr sz="1600" b="1" i="0" u="none" strike="noStrike" cap="none">
              <a:solidFill>
                <a:schemeClr val="dk1"/>
              </a:solidFill>
              <a:latin typeface="Raleway"/>
              <a:ea typeface="Raleway"/>
              <a:cs typeface="Raleway"/>
              <a:sym typeface="Raleway"/>
            </a:endParaRPr>
          </a:p>
          <a:p>
            <a:pPr marL="285750" marR="0" lvl="0" indent="-285750" algn="just" rtl="0">
              <a:spcBef>
                <a:spcPts val="0"/>
              </a:spcBef>
              <a:spcAft>
                <a:spcPts val="0"/>
              </a:spcAft>
              <a:buClr>
                <a:srgbClr val="595959"/>
              </a:buClr>
              <a:buSzPts val="1600"/>
              <a:buFont typeface="Arial"/>
              <a:buChar char="•"/>
            </a:pPr>
            <a:r>
              <a:rPr lang="es-MX" sz="1600" b="0" i="0" u="none" strike="noStrike" cap="none">
                <a:solidFill>
                  <a:srgbClr val="595959"/>
                </a:solidFill>
                <a:latin typeface="Raleway"/>
                <a:ea typeface="Raleway"/>
                <a:cs typeface="Raleway"/>
                <a:sym typeface="Raleway"/>
              </a:rPr>
              <a:t>¿Qué hacías antes de dōTERRA? </a:t>
            </a:r>
            <a:endParaRPr/>
          </a:p>
          <a:p>
            <a:pPr marL="285750" marR="0" lvl="0" indent="-285750" algn="just" rtl="0">
              <a:spcBef>
                <a:spcPts val="0"/>
              </a:spcBef>
              <a:spcAft>
                <a:spcPts val="0"/>
              </a:spcAft>
              <a:buClr>
                <a:srgbClr val="595959"/>
              </a:buClr>
              <a:buSzPts val="1600"/>
              <a:buFont typeface="Arial"/>
              <a:buChar char="•"/>
            </a:pPr>
            <a:r>
              <a:rPr lang="es-MX" sz="1600" b="0" i="0" u="none" strike="noStrike" cap="none">
                <a:solidFill>
                  <a:srgbClr val="595959"/>
                </a:solidFill>
                <a:latin typeface="Raleway"/>
                <a:ea typeface="Raleway"/>
                <a:cs typeface="Raleway"/>
                <a:sym typeface="Raleway"/>
              </a:rPr>
              <a:t>¿Trabajas mucho o poco?</a:t>
            </a:r>
            <a:endParaRPr/>
          </a:p>
          <a:p>
            <a:pPr marL="285750" marR="0" lvl="0" indent="-285750" algn="just" rtl="0">
              <a:spcBef>
                <a:spcPts val="0"/>
              </a:spcBef>
              <a:spcAft>
                <a:spcPts val="0"/>
              </a:spcAft>
              <a:buClr>
                <a:srgbClr val="595959"/>
              </a:buClr>
              <a:buSzPts val="1600"/>
              <a:buFont typeface="Arial"/>
              <a:buChar char="•"/>
            </a:pPr>
            <a:r>
              <a:rPr lang="es-MX" sz="1600" b="0" i="0" u="none" strike="noStrike" cap="none">
                <a:solidFill>
                  <a:srgbClr val="595959"/>
                </a:solidFill>
                <a:latin typeface="Raleway"/>
                <a:ea typeface="Raleway"/>
                <a:cs typeface="Raleway"/>
                <a:sym typeface="Raleway"/>
              </a:rPr>
              <a:t>¿Te casaba tu situación?</a:t>
            </a:r>
            <a:endParaRPr/>
          </a:p>
          <a:p>
            <a:pPr marL="285750" marR="0" lvl="0" indent="-285750" algn="just" rtl="0">
              <a:spcBef>
                <a:spcPts val="0"/>
              </a:spcBef>
              <a:spcAft>
                <a:spcPts val="0"/>
              </a:spcAft>
              <a:buClr>
                <a:srgbClr val="595959"/>
              </a:buClr>
              <a:buSzPts val="1600"/>
              <a:buFont typeface="Arial"/>
              <a:buChar char="•"/>
            </a:pPr>
            <a:r>
              <a:rPr lang="es-MX" sz="1600" b="0" i="0" u="none" strike="noStrike" cap="none">
                <a:solidFill>
                  <a:srgbClr val="595959"/>
                </a:solidFill>
                <a:latin typeface="Raleway"/>
                <a:ea typeface="Raleway"/>
                <a:cs typeface="Raleway"/>
                <a:sym typeface="Raleway"/>
              </a:rPr>
              <a:t>¿Qué no te gustaba de lo que hacías y qué oportunidad encontraste con dōTERRA?</a:t>
            </a:r>
            <a:endParaRPr/>
          </a:p>
          <a:p>
            <a:pPr marL="285750" marR="0" lvl="0" indent="-285750" algn="just" rtl="0">
              <a:spcBef>
                <a:spcPts val="0"/>
              </a:spcBef>
              <a:spcAft>
                <a:spcPts val="0"/>
              </a:spcAft>
              <a:buClr>
                <a:srgbClr val="595959"/>
              </a:buClr>
              <a:buSzPts val="1600"/>
              <a:buFont typeface="Arial"/>
              <a:buChar char="•"/>
            </a:pPr>
            <a:r>
              <a:rPr lang="es-MX" sz="1600" b="0" i="0" u="none" strike="noStrike" cap="none">
                <a:solidFill>
                  <a:srgbClr val="595959"/>
                </a:solidFill>
                <a:latin typeface="Raleway"/>
                <a:ea typeface="Raleway"/>
                <a:cs typeface="Raleway"/>
                <a:sym typeface="Raleway"/>
              </a:rPr>
              <a:t>¿Dónde te encuentras hoy?</a:t>
            </a:r>
            <a:endParaRPr/>
          </a:p>
          <a:p>
            <a:pPr marL="285750" marR="0" lvl="0" indent="-285750" algn="just" rtl="0">
              <a:spcBef>
                <a:spcPts val="0"/>
              </a:spcBef>
              <a:spcAft>
                <a:spcPts val="0"/>
              </a:spcAft>
              <a:buClr>
                <a:srgbClr val="595959"/>
              </a:buClr>
              <a:buSzPts val="1600"/>
              <a:buFont typeface="Arial"/>
              <a:buChar char="•"/>
            </a:pPr>
            <a:r>
              <a:rPr lang="es-MX" sz="1600" b="0" i="0" u="none" strike="noStrike" cap="none">
                <a:solidFill>
                  <a:srgbClr val="595959"/>
                </a:solidFill>
                <a:latin typeface="Raleway"/>
                <a:ea typeface="Raleway"/>
                <a:cs typeface="Raleway"/>
                <a:sym typeface="Raleway"/>
              </a:rPr>
              <a:t>¿Cómo te ves en el futuro? ¿Qué quieres lograr con tu negocio de dōTERRA?</a:t>
            </a:r>
            <a:endParaRPr/>
          </a:p>
          <a:p>
            <a:pPr marL="0" marR="0" lvl="0" indent="0" algn="just" rtl="0">
              <a:spcBef>
                <a:spcPts val="0"/>
              </a:spcBef>
              <a:spcAft>
                <a:spcPts val="0"/>
              </a:spcAft>
              <a:buNone/>
            </a:pPr>
            <a:endParaRPr sz="1800" b="0" i="0" u="none" strike="noStrike" cap="none">
              <a:solidFill>
                <a:schemeClr val="dk1"/>
              </a:solidFill>
              <a:latin typeface="Raleway"/>
              <a:ea typeface="Raleway"/>
              <a:cs typeface="Raleway"/>
              <a:sym typeface="Raleway"/>
            </a:endParaRPr>
          </a:p>
        </p:txBody>
      </p:sp>
      <p:cxnSp>
        <p:nvCxnSpPr>
          <p:cNvPr id="113" name="Google Shape;113;p4"/>
          <p:cNvCxnSpPr/>
          <p:nvPr/>
        </p:nvCxnSpPr>
        <p:spPr>
          <a:xfrm>
            <a:off x="6096000" y="3204854"/>
            <a:ext cx="0" cy="3291240"/>
          </a:xfrm>
          <a:prstGeom prst="straightConnector1">
            <a:avLst/>
          </a:prstGeom>
          <a:noFill/>
          <a:ln w="28575" cap="flat" cmpd="sng">
            <a:solidFill>
              <a:srgbClr val="88946C"/>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9" name="Google Shape;119;p5"/>
          <p:cNvSpPr txBox="1">
            <a:spLocks noGrp="1"/>
          </p:cNvSpPr>
          <p:nvPr>
            <p:ph type="body" idx="1"/>
          </p:nvPr>
        </p:nvSpPr>
        <p:spPr>
          <a:xfrm>
            <a:off x="696798" y="1329178"/>
            <a:ext cx="5496612" cy="4199641"/>
          </a:xfrm>
          <a:prstGeom prst="rect">
            <a:avLst/>
          </a:prstGeom>
          <a:noFill/>
          <a:ln>
            <a:noFill/>
          </a:ln>
        </p:spPr>
        <p:txBody>
          <a:bodyPr spcFirstLastPara="1" wrap="square" lIns="91425" tIns="45700" rIns="91425" bIns="45700" anchor="t" anchorCtr="0">
            <a:normAutofit/>
          </a:bodyPr>
          <a:lstStyle/>
          <a:p>
            <a:pPr marL="228600" lvl="0" indent="-228600" algn="just" rtl="0">
              <a:lnSpc>
                <a:spcPct val="150000"/>
              </a:lnSpc>
              <a:spcBef>
                <a:spcPts val="0"/>
              </a:spcBef>
              <a:spcAft>
                <a:spcPts val="0"/>
              </a:spcAft>
              <a:buClr>
                <a:srgbClr val="595959"/>
              </a:buClr>
              <a:buSzPts val="2400"/>
              <a:buChar char="•"/>
            </a:pPr>
            <a:r>
              <a:rPr lang="es-MX" sz="2400">
                <a:solidFill>
                  <a:srgbClr val="595959"/>
                </a:solidFill>
                <a:latin typeface="Raleway"/>
                <a:ea typeface="Raleway"/>
                <a:cs typeface="Raleway"/>
                <a:sym typeface="Raleway"/>
              </a:rPr>
              <a:t>Al hablar de tus experiencias y de cómo dōTERRA ha cambiado tu vida crearás curiosidad y abrirás una puerta para que tus prospectos quieran saber más y decidan dar el siguiente paso que es: ESCUCHAR TU PRESENTACIÓN.</a:t>
            </a:r>
            <a:endParaRPr/>
          </a:p>
          <a:p>
            <a:pPr marL="228600" lvl="0" indent="-76200" algn="just" rtl="0">
              <a:lnSpc>
                <a:spcPct val="150000"/>
              </a:lnSpc>
              <a:spcBef>
                <a:spcPts val="1000"/>
              </a:spcBef>
              <a:spcAft>
                <a:spcPts val="0"/>
              </a:spcAft>
              <a:buClr>
                <a:schemeClr val="dk1"/>
              </a:buClr>
              <a:buSzPts val="2400"/>
              <a:buNone/>
            </a:pPr>
            <a:endParaRPr sz="2400">
              <a:solidFill>
                <a:srgbClr val="595959"/>
              </a:solidFill>
              <a:latin typeface="Raleway"/>
              <a:ea typeface="Raleway"/>
              <a:cs typeface="Raleway"/>
              <a:sym typeface="Raleway"/>
            </a:endParaRPr>
          </a:p>
        </p:txBody>
      </p:sp>
      <p:pic>
        <p:nvPicPr>
          <p:cNvPr id="120" name="Google Shape;120;p5"/>
          <p:cNvPicPr preferRelativeResize="0"/>
          <p:nvPr/>
        </p:nvPicPr>
        <p:blipFill rotWithShape="1">
          <a:blip r:embed="rId4">
            <a:alphaModFix/>
          </a:blip>
          <a:srcRect/>
          <a:stretch/>
        </p:blipFill>
        <p:spPr>
          <a:xfrm>
            <a:off x="6734666" y="961141"/>
            <a:ext cx="4935717" cy="49357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6" name="Google Shape;126;p6"/>
          <p:cNvSpPr txBox="1">
            <a:spLocks noGrp="1"/>
          </p:cNvSpPr>
          <p:nvPr>
            <p:ph type="title"/>
          </p:nvPr>
        </p:nvSpPr>
        <p:spPr>
          <a:xfrm>
            <a:off x="499621" y="527901"/>
            <a:ext cx="11217897" cy="7976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844"/>
              </a:buClr>
              <a:buSzPts val="4400"/>
              <a:buFont typeface="Arial"/>
              <a:buNone/>
            </a:pPr>
            <a:r>
              <a:rPr lang="es-MX">
                <a:solidFill>
                  <a:srgbClr val="154844"/>
                </a:solidFill>
                <a:latin typeface="Arial"/>
                <a:ea typeface="Arial"/>
                <a:cs typeface="Arial"/>
                <a:sym typeface="Arial"/>
              </a:rPr>
              <a:t>DISCURSO DE ELEVADOR </a:t>
            </a:r>
            <a:r>
              <a:rPr lang="es-MX" sz="2800">
                <a:solidFill>
                  <a:srgbClr val="154844"/>
                </a:solidFill>
                <a:latin typeface="Arial"/>
                <a:ea typeface="Arial"/>
                <a:cs typeface="Arial"/>
                <a:sym typeface="Arial"/>
              </a:rPr>
              <a:t>(ELEVATOR PITCH)</a:t>
            </a:r>
            <a:endParaRPr>
              <a:solidFill>
                <a:srgbClr val="154844"/>
              </a:solidFill>
              <a:latin typeface="Arial"/>
              <a:ea typeface="Arial"/>
              <a:cs typeface="Arial"/>
              <a:sym typeface="Arial"/>
            </a:endParaRPr>
          </a:p>
        </p:txBody>
      </p:sp>
      <p:sp>
        <p:nvSpPr>
          <p:cNvPr id="127" name="Google Shape;127;p6"/>
          <p:cNvSpPr txBox="1">
            <a:spLocks noGrp="1"/>
          </p:cNvSpPr>
          <p:nvPr>
            <p:ph type="body" idx="1"/>
          </p:nvPr>
        </p:nvSpPr>
        <p:spPr>
          <a:xfrm>
            <a:off x="499621" y="1636648"/>
            <a:ext cx="6608189" cy="4575616"/>
          </a:xfrm>
          <a:prstGeom prst="rect">
            <a:avLst/>
          </a:prstGeom>
          <a:noFill/>
          <a:ln>
            <a:noFill/>
          </a:ln>
        </p:spPr>
        <p:txBody>
          <a:bodyPr spcFirstLastPara="1" wrap="square" lIns="91425" tIns="45700" rIns="91425" bIns="45700" anchor="t" anchorCtr="0">
            <a:normAutofit/>
          </a:bodyPr>
          <a:lstStyle/>
          <a:p>
            <a:pPr marL="0" lvl="0" indent="0" algn="just" rtl="0">
              <a:lnSpc>
                <a:spcPct val="120000"/>
              </a:lnSpc>
              <a:spcBef>
                <a:spcPts val="0"/>
              </a:spcBef>
              <a:spcAft>
                <a:spcPts val="0"/>
              </a:spcAft>
              <a:buClr>
                <a:srgbClr val="595959"/>
              </a:buClr>
              <a:buSzPts val="2600"/>
              <a:buNone/>
            </a:pPr>
            <a:r>
              <a:rPr lang="es-MX" sz="2600">
                <a:solidFill>
                  <a:srgbClr val="595959"/>
                </a:solidFill>
                <a:latin typeface="Raleway"/>
                <a:ea typeface="Raleway"/>
                <a:cs typeface="Raleway"/>
                <a:sym typeface="Raleway"/>
              </a:rPr>
              <a:t>Imagina que un día te subes a un elevador y te encuentras a tu próximo líder y socio de negocio!!! </a:t>
            </a:r>
            <a:endParaRPr/>
          </a:p>
          <a:p>
            <a:pPr marL="0" lvl="0" indent="0" algn="just" rtl="0">
              <a:lnSpc>
                <a:spcPct val="120000"/>
              </a:lnSpc>
              <a:spcBef>
                <a:spcPts val="1000"/>
              </a:spcBef>
              <a:spcAft>
                <a:spcPts val="0"/>
              </a:spcAft>
              <a:buClr>
                <a:srgbClr val="595959"/>
              </a:buClr>
              <a:buSzPts val="2600"/>
              <a:buNone/>
            </a:pPr>
            <a:r>
              <a:rPr lang="es-MX" sz="2600">
                <a:solidFill>
                  <a:srgbClr val="595959"/>
                </a:solidFill>
                <a:latin typeface="Raleway"/>
                <a:ea typeface="Raleway"/>
                <a:cs typeface="Raleway"/>
                <a:sym typeface="Raleway"/>
              </a:rPr>
              <a:t>En menos de 1 minuto háblale sobre lo más trascendental de tu negocio.</a:t>
            </a:r>
            <a:endParaRPr/>
          </a:p>
          <a:p>
            <a:pPr marL="457200" lvl="1" indent="0" algn="just" rtl="0">
              <a:lnSpc>
                <a:spcPct val="120000"/>
              </a:lnSpc>
              <a:spcBef>
                <a:spcPts val="500"/>
              </a:spcBef>
              <a:spcAft>
                <a:spcPts val="0"/>
              </a:spcAft>
              <a:buClr>
                <a:schemeClr val="dk1"/>
              </a:buClr>
              <a:buSzPts val="2400"/>
              <a:buNone/>
            </a:pPr>
            <a:endParaRPr>
              <a:solidFill>
                <a:srgbClr val="595959"/>
              </a:solidFill>
              <a:latin typeface="Raleway"/>
              <a:ea typeface="Raleway"/>
              <a:cs typeface="Raleway"/>
              <a:sym typeface="Raleway"/>
            </a:endParaRPr>
          </a:p>
          <a:p>
            <a:pPr marL="0" lvl="0" indent="0" algn="ctr" rtl="0">
              <a:lnSpc>
                <a:spcPct val="120000"/>
              </a:lnSpc>
              <a:spcBef>
                <a:spcPts val="1000"/>
              </a:spcBef>
              <a:spcAft>
                <a:spcPts val="0"/>
              </a:spcAft>
              <a:buClr>
                <a:srgbClr val="154844"/>
              </a:buClr>
              <a:buSzPts val="2400"/>
              <a:buNone/>
            </a:pPr>
            <a:r>
              <a:rPr lang="es-MX" sz="2400" b="1">
                <a:solidFill>
                  <a:srgbClr val="154844"/>
                </a:solidFill>
                <a:latin typeface="Raleway"/>
                <a:ea typeface="Raleway"/>
                <a:cs typeface="Raleway"/>
                <a:sym typeface="Raleway"/>
              </a:rPr>
              <a:t>SÉ CLARO, CONCISO Y ATRACTIVO CON TU MENSAJE</a:t>
            </a:r>
            <a:endParaRPr/>
          </a:p>
        </p:txBody>
      </p:sp>
      <p:pic>
        <p:nvPicPr>
          <p:cNvPr id="128" name="Google Shape;128;p6"/>
          <p:cNvPicPr preferRelativeResize="0"/>
          <p:nvPr/>
        </p:nvPicPr>
        <p:blipFill rotWithShape="1">
          <a:blip r:embed="rId4">
            <a:alphaModFix/>
          </a:blip>
          <a:srcRect/>
          <a:stretch/>
        </p:blipFill>
        <p:spPr>
          <a:xfrm>
            <a:off x="7607431" y="1999031"/>
            <a:ext cx="3850849" cy="38508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7"/>
          <p:cNvPicPr preferRelativeResize="0"/>
          <p:nvPr/>
        </p:nvPicPr>
        <p:blipFill rotWithShape="1">
          <a:blip r:embed="rId3">
            <a:alphaModFix/>
          </a:blip>
          <a:srcRect/>
          <a:stretch/>
        </p:blipFill>
        <p:spPr>
          <a:xfrm>
            <a:off x="0" y="9287"/>
            <a:ext cx="12192000" cy="6858000"/>
          </a:xfrm>
          <a:prstGeom prst="rect">
            <a:avLst/>
          </a:prstGeom>
          <a:noFill/>
          <a:ln>
            <a:noFill/>
          </a:ln>
        </p:spPr>
      </p:pic>
      <p:sp>
        <p:nvSpPr>
          <p:cNvPr id="134" name="Google Shape;134;p7"/>
          <p:cNvSpPr txBox="1">
            <a:spLocks noGrp="1"/>
          </p:cNvSpPr>
          <p:nvPr>
            <p:ph type="title"/>
          </p:nvPr>
        </p:nvSpPr>
        <p:spPr>
          <a:xfrm>
            <a:off x="593889" y="282667"/>
            <a:ext cx="11064711" cy="8611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4844"/>
              </a:buClr>
              <a:buSzPts val="4000"/>
              <a:buFont typeface="Arial"/>
              <a:buNone/>
            </a:pPr>
            <a:r>
              <a:rPr lang="es-MX" sz="4000">
                <a:solidFill>
                  <a:srgbClr val="154844"/>
                </a:solidFill>
                <a:latin typeface="Arial"/>
                <a:ea typeface="Arial"/>
                <a:cs typeface="Arial"/>
                <a:sym typeface="Arial"/>
              </a:rPr>
              <a:t>¿A QUIEN INVITAR?  TIPOS DE CLIENTES</a:t>
            </a:r>
            <a:endParaRPr/>
          </a:p>
        </p:txBody>
      </p:sp>
      <p:sp>
        <p:nvSpPr>
          <p:cNvPr id="135" name="Google Shape;135;p7"/>
          <p:cNvSpPr txBox="1">
            <a:spLocks noGrp="1"/>
          </p:cNvSpPr>
          <p:nvPr>
            <p:ph type="body" idx="1"/>
          </p:nvPr>
        </p:nvSpPr>
        <p:spPr>
          <a:xfrm>
            <a:off x="593889" y="1379468"/>
            <a:ext cx="5128737" cy="4992711"/>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rgbClr val="88946C"/>
              </a:buClr>
              <a:buSzPts val="2800"/>
              <a:buNone/>
            </a:pPr>
            <a:r>
              <a:rPr lang="es-MX">
                <a:solidFill>
                  <a:srgbClr val="88946C"/>
                </a:solidFill>
                <a:latin typeface="Raleway"/>
                <a:ea typeface="Raleway"/>
                <a:cs typeface="Raleway"/>
                <a:sym typeface="Raleway"/>
              </a:rPr>
              <a:t>PERSONAS CONOCIDAS</a:t>
            </a:r>
            <a:endParaRPr/>
          </a:p>
          <a:p>
            <a:pPr marL="228600" lvl="0" indent="-228600" algn="just" rtl="0">
              <a:lnSpc>
                <a:spcPct val="90000"/>
              </a:lnSpc>
              <a:spcBef>
                <a:spcPts val="1000"/>
              </a:spcBef>
              <a:spcAft>
                <a:spcPts val="0"/>
              </a:spcAft>
              <a:buClr>
                <a:srgbClr val="595959"/>
              </a:buClr>
              <a:buSzPts val="1800"/>
              <a:buChar char="•"/>
            </a:pPr>
            <a:r>
              <a:rPr lang="es-MX" sz="1800">
                <a:solidFill>
                  <a:srgbClr val="595959"/>
                </a:solidFill>
                <a:latin typeface="Raleway"/>
                <a:ea typeface="Raleway"/>
                <a:cs typeface="Raleway"/>
                <a:sym typeface="Raleway"/>
              </a:rPr>
              <a:t>CÍRCULO CALIENTE</a:t>
            </a:r>
            <a:endParaRPr/>
          </a:p>
          <a:p>
            <a:pPr marL="228600" lvl="0" indent="-228600" algn="just" rtl="0">
              <a:lnSpc>
                <a:spcPct val="90000"/>
              </a:lnSpc>
              <a:spcBef>
                <a:spcPts val="1000"/>
              </a:spcBef>
              <a:spcAft>
                <a:spcPts val="0"/>
              </a:spcAft>
              <a:buClr>
                <a:srgbClr val="595959"/>
              </a:buClr>
              <a:buSzPts val="1800"/>
              <a:buChar char="•"/>
            </a:pPr>
            <a:r>
              <a:rPr lang="es-MX" sz="1800">
                <a:solidFill>
                  <a:srgbClr val="595959"/>
                </a:solidFill>
                <a:latin typeface="Raleway"/>
                <a:ea typeface="Raleway"/>
                <a:cs typeface="Raleway"/>
                <a:sym typeface="Raleway"/>
              </a:rPr>
              <a:t>CÍRCULO TIBIO</a:t>
            </a:r>
            <a:endParaRPr/>
          </a:p>
          <a:p>
            <a:pPr marL="228600" lvl="0" indent="-228600" algn="just" rtl="0">
              <a:lnSpc>
                <a:spcPct val="90000"/>
              </a:lnSpc>
              <a:spcBef>
                <a:spcPts val="1000"/>
              </a:spcBef>
              <a:spcAft>
                <a:spcPts val="0"/>
              </a:spcAft>
              <a:buClr>
                <a:srgbClr val="595959"/>
              </a:buClr>
              <a:buSzPts val="1800"/>
              <a:buChar char="•"/>
            </a:pPr>
            <a:r>
              <a:rPr lang="es-MX" sz="1800">
                <a:solidFill>
                  <a:srgbClr val="595959"/>
                </a:solidFill>
                <a:latin typeface="Raleway"/>
                <a:ea typeface="Raleway"/>
                <a:cs typeface="Raleway"/>
                <a:sym typeface="Raleway"/>
              </a:rPr>
              <a:t>CÍRCULO FRÍO</a:t>
            </a:r>
            <a:endParaRPr/>
          </a:p>
          <a:p>
            <a:pPr marL="228600" lvl="0" indent="-114300" algn="just" rtl="0">
              <a:lnSpc>
                <a:spcPct val="90000"/>
              </a:lnSpc>
              <a:spcBef>
                <a:spcPts val="1000"/>
              </a:spcBef>
              <a:spcAft>
                <a:spcPts val="0"/>
              </a:spcAft>
              <a:buClr>
                <a:schemeClr val="dk1"/>
              </a:buClr>
              <a:buSzPts val="1800"/>
              <a:buNone/>
            </a:pPr>
            <a:endParaRPr sz="1800">
              <a:solidFill>
                <a:srgbClr val="595959"/>
              </a:solidFill>
              <a:latin typeface="Raleway"/>
              <a:ea typeface="Raleway"/>
              <a:cs typeface="Raleway"/>
              <a:sym typeface="Raleway"/>
            </a:endParaRPr>
          </a:p>
          <a:p>
            <a:pPr marL="228600" lvl="0" indent="-114300" algn="just" rtl="0">
              <a:lnSpc>
                <a:spcPct val="90000"/>
              </a:lnSpc>
              <a:spcBef>
                <a:spcPts val="1000"/>
              </a:spcBef>
              <a:spcAft>
                <a:spcPts val="0"/>
              </a:spcAft>
              <a:buClr>
                <a:schemeClr val="dk1"/>
              </a:buClr>
              <a:buSzPts val="1800"/>
              <a:buNone/>
            </a:pPr>
            <a:endParaRPr sz="1800">
              <a:solidFill>
                <a:srgbClr val="595959"/>
              </a:solidFill>
              <a:latin typeface="Raleway"/>
              <a:ea typeface="Raleway"/>
              <a:cs typeface="Raleway"/>
              <a:sym typeface="Raleway"/>
            </a:endParaRPr>
          </a:p>
          <a:p>
            <a:pPr marL="0" lvl="0" indent="0" algn="just" rtl="0">
              <a:lnSpc>
                <a:spcPct val="90000"/>
              </a:lnSpc>
              <a:spcBef>
                <a:spcPts val="1000"/>
              </a:spcBef>
              <a:spcAft>
                <a:spcPts val="0"/>
              </a:spcAft>
              <a:buClr>
                <a:srgbClr val="595959"/>
              </a:buClr>
              <a:buSzPts val="1800"/>
              <a:buNone/>
            </a:pPr>
            <a:r>
              <a:rPr lang="es-MX" sz="1800">
                <a:solidFill>
                  <a:srgbClr val="595959"/>
                </a:solidFill>
                <a:latin typeface="Raleway"/>
                <a:ea typeface="Raleway"/>
                <a:cs typeface="Raleway"/>
                <a:sym typeface="Raleway"/>
              </a:rPr>
              <a:t>TIPS PARA INVITARLOS</a:t>
            </a:r>
            <a:endParaRPr/>
          </a:p>
          <a:p>
            <a:pPr marL="228600" lvl="0" indent="-228600" algn="just" rtl="0">
              <a:lnSpc>
                <a:spcPct val="90000"/>
              </a:lnSpc>
              <a:spcBef>
                <a:spcPts val="1000"/>
              </a:spcBef>
              <a:spcAft>
                <a:spcPts val="0"/>
              </a:spcAft>
              <a:buClr>
                <a:srgbClr val="595959"/>
              </a:buClr>
              <a:buSzPts val="1800"/>
              <a:buChar char="•"/>
            </a:pPr>
            <a:r>
              <a:rPr lang="es-MX" sz="1800">
                <a:solidFill>
                  <a:srgbClr val="595959"/>
                </a:solidFill>
                <a:latin typeface="Raleway"/>
                <a:ea typeface="Raleway"/>
                <a:cs typeface="Raleway"/>
                <a:sym typeface="Raleway"/>
              </a:rPr>
              <a:t>Establece una conexión personal.</a:t>
            </a:r>
            <a:endParaRPr/>
          </a:p>
          <a:p>
            <a:pPr marL="228600" lvl="0" indent="-228600" algn="just" rtl="0">
              <a:lnSpc>
                <a:spcPct val="90000"/>
              </a:lnSpc>
              <a:spcBef>
                <a:spcPts val="1000"/>
              </a:spcBef>
              <a:spcAft>
                <a:spcPts val="0"/>
              </a:spcAft>
              <a:buClr>
                <a:srgbClr val="595959"/>
              </a:buClr>
              <a:buSzPts val="1800"/>
              <a:buChar char="•"/>
            </a:pPr>
            <a:r>
              <a:rPr lang="es-MX" sz="1800">
                <a:solidFill>
                  <a:srgbClr val="595959"/>
                </a:solidFill>
                <a:latin typeface="Raleway"/>
                <a:ea typeface="Raleway"/>
                <a:cs typeface="Raleway"/>
                <a:sym typeface="Raleway"/>
              </a:rPr>
              <a:t>Pregúntale si está de acuerdo en que le hables de los productos o la oportunidad.</a:t>
            </a:r>
            <a:endParaRPr/>
          </a:p>
          <a:p>
            <a:pPr marL="228600" lvl="0" indent="-228600" algn="just" rtl="0">
              <a:lnSpc>
                <a:spcPct val="90000"/>
              </a:lnSpc>
              <a:spcBef>
                <a:spcPts val="1000"/>
              </a:spcBef>
              <a:spcAft>
                <a:spcPts val="0"/>
              </a:spcAft>
              <a:buClr>
                <a:srgbClr val="595959"/>
              </a:buClr>
              <a:buSzPts val="1800"/>
              <a:buChar char="•"/>
            </a:pPr>
            <a:r>
              <a:rPr lang="es-MX" sz="1800">
                <a:solidFill>
                  <a:srgbClr val="595959"/>
                </a:solidFill>
                <a:latin typeface="Raleway"/>
                <a:ea typeface="Raleway"/>
                <a:cs typeface="Raleway"/>
                <a:sym typeface="Raleway"/>
              </a:rPr>
              <a:t>Comparte tu historia y crea curiosidad.</a:t>
            </a:r>
            <a:endParaRPr/>
          </a:p>
          <a:p>
            <a:pPr marL="228600" lvl="0" indent="-228600" algn="just" rtl="0">
              <a:lnSpc>
                <a:spcPct val="90000"/>
              </a:lnSpc>
              <a:spcBef>
                <a:spcPts val="1000"/>
              </a:spcBef>
              <a:spcAft>
                <a:spcPts val="0"/>
              </a:spcAft>
              <a:buClr>
                <a:srgbClr val="595959"/>
              </a:buClr>
              <a:buSzPts val="1800"/>
              <a:buChar char="•"/>
            </a:pPr>
            <a:r>
              <a:rPr lang="es-MX" sz="1800">
                <a:solidFill>
                  <a:srgbClr val="595959"/>
                </a:solidFill>
                <a:latin typeface="Raleway"/>
                <a:ea typeface="Raleway"/>
                <a:cs typeface="Raleway"/>
                <a:sym typeface="Raleway"/>
              </a:rPr>
              <a:t>Descubre su problema y observa qué tan receptivo está.</a:t>
            </a:r>
            <a:endParaRPr/>
          </a:p>
          <a:p>
            <a:pPr marL="685800" lvl="1" indent="-152400" algn="just" rtl="0">
              <a:lnSpc>
                <a:spcPct val="90000"/>
              </a:lnSpc>
              <a:spcBef>
                <a:spcPts val="500"/>
              </a:spcBef>
              <a:spcAft>
                <a:spcPts val="0"/>
              </a:spcAft>
              <a:buClr>
                <a:schemeClr val="dk1"/>
              </a:buClr>
              <a:buSzPts val="1200"/>
              <a:buNone/>
            </a:pPr>
            <a:endParaRPr sz="1200">
              <a:solidFill>
                <a:srgbClr val="595959"/>
              </a:solidFill>
              <a:latin typeface="Raleway"/>
              <a:ea typeface="Raleway"/>
              <a:cs typeface="Raleway"/>
              <a:sym typeface="Raleway"/>
            </a:endParaRPr>
          </a:p>
          <a:p>
            <a:pPr marL="685800" lvl="1" indent="-76200" algn="just" rtl="0">
              <a:lnSpc>
                <a:spcPct val="90000"/>
              </a:lnSpc>
              <a:spcBef>
                <a:spcPts val="500"/>
              </a:spcBef>
              <a:spcAft>
                <a:spcPts val="0"/>
              </a:spcAft>
              <a:buClr>
                <a:schemeClr val="dk1"/>
              </a:buClr>
              <a:buSzPts val="2400"/>
              <a:buNone/>
            </a:pPr>
            <a:endParaRPr>
              <a:solidFill>
                <a:srgbClr val="595959"/>
              </a:solidFill>
              <a:latin typeface="Raleway"/>
              <a:ea typeface="Raleway"/>
              <a:cs typeface="Raleway"/>
              <a:sym typeface="Raleway"/>
            </a:endParaRPr>
          </a:p>
        </p:txBody>
      </p:sp>
      <p:sp>
        <p:nvSpPr>
          <p:cNvPr id="136" name="Google Shape;136;p7"/>
          <p:cNvSpPr txBox="1"/>
          <p:nvPr/>
        </p:nvSpPr>
        <p:spPr>
          <a:xfrm>
            <a:off x="7489372" y="1825625"/>
            <a:ext cx="4169228" cy="3710214"/>
          </a:xfrm>
          <a:prstGeom prst="rect">
            <a:avLst/>
          </a:prstGeom>
          <a:noFill/>
          <a:ln>
            <a:noFill/>
          </a:ln>
        </p:spPr>
        <p:txBody>
          <a:bodyPr spcFirstLastPara="1" wrap="square" lIns="91425" tIns="45700" rIns="91425" bIns="45700" anchor="t" anchorCtr="0">
            <a:normAutofit/>
          </a:bodyPr>
          <a:lstStyle/>
          <a:p>
            <a:pPr marL="685800" marR="0" lvl="1" indent="-76200" algn="l" rtl="0">
              <a:lnSpc>
                <a:spcPct val="90000"/>
              </a:lnSpc>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37" name="Google Shape;137;p7"/>
          <p:cNvSpPr txBox="1"/>
          <p:nvPr/>
        </p:nvSpPr>
        <p:spPr>
          <a:xfrm>
            <a:off x="6542204" y="1379468"/>
            <a:ext cx="4817093" cy="4992711"/>
          </a:xfrm>
          <a:prstGeom prst="rect">
            <a:avLst/>
          </a:prstGeom>
          <a:noFill/>
          <a:ln>
            <a:noFill/>
          </a:ln>
        </p:spPr>
        <p:txBody>
          <a:bodyPr spcFirstLastPara="1" wrap="square" lIns="91425" tIns="45700" rIns="91425" bIns="45700" anchor="t" anchorCtr="0">
            <a:normAutofit/>
          </a:bodyPr>
          <a:lstStyle/>
          <a:p>
            <a:pPr marL="0" marR="0" lvl="0" indent="0" algn="just" rtl="0">
              <a:lnSpc>
                <a:spcPct val="90000"/>
              </a:lnSpc>
              <a:spcBef>
                <a:spcPts val="0"/>
              </a:spcBef>
              <a:spcAft>
                <a:spcPts val="0"/>
              </a:spcAft>
              <a:buClr>
                <a:srgbClr val="88946C"/>
              </a:buClr>
              <a:buSzPts val="2800"/>
              <a:buFont typeface="Arial"/>
              <a:buNone/>
            </a:pPr>
            <a:r>
              <a:rPr lang="es-MX" sz="2800" b="0" i="0" u="none" strike="noStrike" cap="none">
                <a:solidFill>
                  <a:srgbClr val="88946C"/>
                </a:solidFill>
                <a:latin typeface="Raleway"/>
                <a:ea typeface="Raleway"/>
                <a:cs typeface="Raleway"/>
                <a:sym typeface="Raleway"/>
              </a:rPr>
              <a:t>PERSONAS DESCONOCIDAS</a:t>
            </a:r>
            <a:endParaRPr/>
          </a:p>
          <a:p>
            <a:pPr marL="228600" marR="0" lvl="0" indent="-228600" algn="just" rtl="0">
              <a:lnSpc>
                <a:spcPct val="90000"/>
              </a:lnSpc>
              <a:spcBef>
                <a:spcPts val="1000"/>
              </a:spcBef>
              <a:spcAft>
                <a:spcPts val="0"/>
              </a:spcAft>
              <a:buClr>
                <a:srgbClr val="595959"/>
              </a:buClr>
              <a:buSzPts val="1800"/>
              <a:buFont typeface="Arial"/>
              <a:buChar char="•"/>
            </a:pPr>
            <a:r>
              <a:rPr lang="es-MX" sz="1800" b="0" i="0" u="none" strike="noStrike" cap="none">
                <a:solidFill>
                  <a:srgbClr val="595959"/>
                </a:solidFill>
                <a:latin typeface="Raleway"/>
                <a:ea typeface="Raleway"/>
                <a:cs typeface="Raleway"/>
                <a:sym typeface="Raleway"/>
              </a:rPr>
              <a:t>REFERIDOS</a:t>
            </a:r>
            <a:endParaRPr/>
          </a:p>
          <a:p>
            <a:pPr marL="228600" marR="0" lvl="0" indent="-228600" algn="just" rtl="0">
              <a:lnSpc>
                <a:spcPct val="90000"/>
              </a:lnSpc>
              <a:spcBef>
                <a:spcPts val="1000"/>
              </a:spcBef>
              <a:spcAft>
                <a:spcPts val="0"/>
              </a:spcAft>
              <a:buClr>
                <a:srgbClr val="595959"/>
              </a:buClr>
              <a:buSzPts val="1800"/>
              <a:buFont typeface="Arial"/>
              <a:buChar char="•"/>
            </a:pPr>
            <a:r>
              <a:rPr lang="es-MX" sz="1800" b="0" i="0" u="none" strike="noStrike" cap="none">
                <a:solidFill>
                  <a:srgbClr val="595959"/>
                </a:solidFill>
                <a:latin typeface="Raleway"/>
                <a:ea typeface="Raleway"/>
                <a:cs typeface="Raleway"/>
                <a:sym typeface="Raleway"/>
              </a:rPr>
              <a:t>ESPACIOS, EVENTOS</a:t>
            </a:r>
            <a:endParaRPr/>
          </a:p>
          <a:p>
            <a:pPr marL="0" marR="0" lvl="0" indent="0" algn="just" rtl="0">
              <a:lnSpc>
                <a:spcPct val="90000"/>
              </a:lnSpc>
              <a:spcBef>
                <a:spcPts val="1000"/>
              </a:spcBef>
              <a:spcAft>
                <a:spcPts val="0"/>
              </a:spcAft>
              <a:buClr>
                <a:srgbClr val="595959"/>
              </a:buClr>
              <a:buSzPts val="1800"/>
              <a:buFont typeface="Arial"/>
              <a:buNone/>
            </a:pPr>
            <a:r>
              <a:rPr lang="es-MX" sz="1800" b="0" i="0" u="none" strike="noStrike" cap="none">
                <a:solidFill>
                  <a:srgbClr val="595959"/>
                </a:solidFill>
                <a:latin typeface="Raleway"/>
                <a:ea typeface="Raleway"/>
                <a:cs typeface="Raleway"/>
                <a:sym typeface="Raleway"/>
              </a:rPr>
              <a:t>    DEL NICHO:</a:t>
            </a:r>
            <a:endParaRPr/>
          </a:p>
          <a:p>
            <a:pPr marL="228600" marR="0" lvl="0" indent="-228600" algn="just" rtl="0">
              <a:lnSpc>
                <a:spcPct val="90000"/>
              </a:lnSpc>
              <a:spcBef>
                <a:spcPts val="1000"/>
              </a:spcBef>
              <a:spcAft>
                <a:spcPts val="0"/>
              </a:spcAft>
              <a:buClr>
                <a:srgbClr val="595959"/>
              </a:buClr>
              <a:buSzPts val="1800"/>
              <a:buFont typeface="Arial"/>
              <a:buChar char="•"/>
            </a:pPr>
            <a:r>
              <a:rPr lang="es-MX" sz="1800" b="0" i="0" u="none" strike="noStrike" cap="none">
                <a:solidFill>
                  <a:srgbClr val="595959"/>
                </a:solidFill>
                <a:latin typeface="Raleway"/>
                <a:ea typeface="Raleway"/>
                <a:cs typeface="Raleway"/>
                <a:sym typeface="Raleway"/>
              </a:rPr>
              <a:t>Utilizar el MARKETING DE ATRACCIÓN</a:t>
            </a:r>
            <a:endParaRPr/>
          </a:p>
          <a:p>
            <a:pPr marL="228600" marR="0" lvl="0" indent="-228600" algn="just" rtl="0">
              <a:lnSpc>
                <a:spcPct val="90000"/>
              </a:lnSpc>
              <a:spcBef>
                <a:spcPts val="1000"/>
              </a:spcBef>
              <a:spcAft>
                <a:spcPts val="0"/>
              </a:spcAft>
              <a:buClr>
                <a:srgbClr val="595959"/>
              </a:buClr>
              <a:buSzPts val="1800"/>
              <a:buFont typeface="Arial"/>
              <a:buChar char="•"/>
            </a:pPr>
            <a:r>
              <a:rPr lang="es-MX" sz="1800" b="0" i="0" u="none" strike="noStrike" cap="none">
                <a:solidFill>
                  <a:srgbClr val="595959"/>
                </a:solidFill>
                <a:latin typeface="Raleway"/>
                <a:ea typeface="Raleway"/>
                <a:cs typeface="Raleway"/>
                <a:sym typeface="Raleway"/>
              </a:rPr>
              <a:t>REDES SOCIALES</a:t>
            </a:r>
            <a:endParaRPr/>
          </a:p>
          <a:p>
            <a:pPr marL="685800" marR="0" lvl="1" indent="-228600" algn="just" rtl="0">
              <a:lnSpc>
                <a:spcPct val="90000"/>
              </a:lnSpc>
              <a:spcBef>
                <a:spcPts val="500"/>
              </a:spcBef>
              <a:spcAft>
                <a:spcPts val="0"/>
              </a:spcAft>
              <a:buClr>
                <a:srgbClr val="595959"/>
              </a:buClr>
              <a:buSzPts val="1800"/>
              <a:buFont typeface="Arial"/>
              <a:buChar char="•"/>
            </a:pPr>
            <a:r>
              <a:rPr lang="es-MX" sz="1800" b="0" i="0" u="none" strike="noStrike" cap="none">
                <a:solidFill>
                  <a:srgbClr val="595959"/>
                </a:solidFill>
                <a:latin typeface="Raleway"/>
                <a:ea typeface="Raleway"/>
                <a:cs typeface="Raleway"/>
                <a:sym typeface="Raleway"/>
              </a:rPr>
              <a:t>Muestra valor sin vender, genera confianza</a:t>
            </a:r>
            <a:endParaRPr/>
          </a:p>
          <a:p>
            <a:pPr marL="685800" marR="0" lvl="1" indent="-228600" algn="just" rtl="0">
              <a:lnSpc>
                <a:spcPct val="90000"/>
              </a:lnSpc>
              <a:spcBef>
                <a:spcPts val="500"/>
              </a:spcBef>
              <a:spcAft>
                <a:spcPts val="0"/>
              </a:spcAft>
              <a:buClr>
                <a:srgbClr val="595959"/>
              </a:buClr>
              <a:buSzPts val="1800"/>
              <a:buFont typeface="Arial"/>
              <a:buChar char="•"/>
            </a:pPr>
            <a:r>
              <a:rPr lang="es-MX" sz="1800" b="0" i="0" u="none" strike="noStrike" cap="none">
                <a:solidFill>
                  <a:srgbClr val="595959"/>
                </a:solidFill>
                <a:latin typeface="Raleway"/>
                <a:ea typeface="Raleway"/>
                <a:cs typeface="Raleway"/>
                <a:sym typeface="Raleway"/>
              </a:rPr>
              <a:t>Sé constante</a:t>
            </a:r>
            <a:endParaRPr/>
          </a:p>
          <a:p>
            <a:pPr marL="685800" marR="0" lvl="1" indent="-228600" algn="just" rtl="0">
              <a:lnSpc>
                <a:spcPct val="90000"/>
              </a:lnSpc>
              <a:spcBef>
                <a:spcPts val="500"/>
              </a:spcBef>
              <a:spcAft>
                <a:spcPts val="0"/>
              </a:spcAft>
              <a:buClr>
                <a:srgbClr val="595959"/>
              </a:buClr>
              <a:buSzPts val="1800"/>
              <a:buFont typeface="Arial"/>
              <a:buChar char="•"/>
            </a:pPr>
            <a:r>
              <a:rPr lang="es-MX" sz="1800" b="0" i="0" u="none" strike="noStrike" cap="none">
                <a:solidFill>
                  <a:srgbClr val="595959"/>
                </a:solidFill>
                <a:latin typeface="Raleway"/>
                <a:ea typeface="Raleway"/>
                <a:cs typeface="Raleway"/>
                <a:sym typeface="Raleway"/>
              </a:rPr>
              <a:t>Mantén una conexión con tu audiencia</a:t>
            </a:r>
            <a:endParaRPr/>
          </a:p>
          <a:p>
            <a:pPr marL="685800" marR="0" lvl="1" indent="-228600" algn="just" rtl="0">
              <a:lnSpc>
                <a:spcPct val="90000"/>
              </a:lnSpc>
              <a:spcBef>
                <a:spcPts val="500"/>
              </a:spcBef>
              <a:spcAft>
                <a:spcPts val="0"/>
              </a:spcAft>
              <a:buClr>
                <a:srgbClr val="595959"/>
              </a:buClr>
              <a:buSzPts val="1800"/>
              <a:buFont typeface="Arial"/>
              <a:buChar char="•"/>
            </a:pPr>
            <a:r>
              <a:rPr lang="es-MX" sz="1800" b="0" i="0" u="none" strike="noStrike" cap="none">
                <a:solidFill>
                  <a:srgbClr val="595959"/>
                </a:solidFill>
                <a:latin typeface="Raleway"/>
                <a:ea typeface="Raleway"/>
                <a:cs typeface="Raleway"/>
                <a:sym typeface="Raleway"/>
              </a:rPr>
              <a:t>CONSULTA EL REGLAMENTO DE COMPLIANCE PARA TUS PUBLICACIONES</a:t>
            </a:r>
            <a:endParaRPr/>
          </a:p>
          <a:p>
            <a:pPr marL="1143000" marR="0" lvl="2" indent="-165100" algn="just" rtl="0">
              <a:lnSpc>
                <a:spcPct val="90000"/>
              </a:lnSpc>
              <a:spcBef>
                <a:spcPts val="500"/>
              </a:spcBef>
              <a:spcAft>
                <a:spcPts val="0"/>
              </a:spcAft>
              <a:buClr>
                <a:schemeClr val="dk1"/>
              </a:buClr>
              <a:buSzPts val="1000"/>
              <a:buFont typeface="Arial"/>
              <a:buNone/>
            </a:pPr>
            <a:endParaRPr sz="1000" b="0" i="0" u="none" strike="noStrike" cap="none">
              <a:solidFill>
                <a:srgbClr val="595959"/>
              </a:solidFill>
              <a:latin typeface="Raleway"/>
              <a:ea typeface="Raleway"/>
              <a:cs typeface="Raleway"/>
              <a:sym typeface="Raleway"/>
            </a:endParaRPr>
          </a:p>
        </p:txBody>
      </p:sp>
      <p:cxnSp>
        <p:nvCxnSpPr>
          <p:cNvPr id="138" name="Google Shape;138;p7"/>
          <p:cNvCxnSpPr/>
          <p:nvPr/>
        </p:nvCxnSpPr>
        <p:spPr>
          <a:xfrm>
            <a:off x="6096000" y="1251926"/>
            <a:ext cx="0" cy="5120253"/>
          </a:xfrm>
          <a:prstGeom prst="straightConnector1">
            <a:avLst/>
          </a:prstGeom>
          <a:noFill/>
          <a:ln w="28575" cap="flat" cmpd="sng">
            <a:solidFill>
              <a:srgbClr val="88946C"/>
            </a:solidFill>
            <a:prstDash val="solid"/>
            <a:miter lim="800000"/>
            <a:headEnd type="none" w="sm" len="sm"/>
            <a:tailEnd type="none" w="sm" len="sm"/>
          </a:ln>
        </p:spPr>
      </p:cxnSp>
      <p:pic>
        <p:nvPicPr>
          <p:cNvPr id="139" name="Google Shape;139;p7"/>
          <p:cNvPicPr preferRelativeResize="0"/>
          <p:nvPr/>
        </p:nvPicPr>
        <p:blipFill rotWithShape="1">
          <a:blip r:embed="rId4">
            <a:alphaModFix/>
          </a:blip>
          <a:srcRect/>
          <a:stretch/>
        </p:blipFill>
        <p:spPr>
          <a:xfrm>
            <a:off x="3923562" y="2168540"/>
            <a:ext cx="1639038" cy="1639038"/>
          </a:xfrm>
          <a:prstGeom prst="rect">
            <a:avLst/>
          </a:prstGeom>
          <a:noFill/>
          <a:ln>
            <a:noFill/>
          </a:ln>
        </p:spPr>
      </p:pic>
      <p:pic>
        <p:nvPicPr>
          <p:cNvPr id="140" name="Google Shape;140;p7"/>
          <p:cNvPicPr preferRelativeResize="0"/>
          <p:nvPr/>
        </p:nvPicPr>
        <p:blipFill rotWithShape="1">
          <a:blip r:embed="rId5">
            <a:alphaModFix/>
          </a:blip>
          <a:srcRect/>
          <a:stretch/>
        </p:blipFill>
        <p:spPr>
          <a:xfrm>
            <a:off x="9831969" y="1322161"/>
            <a:ext cx="1676979" cy="180416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8"/>
          <p:cNvPicPr preferRelativeResize="0"/>
          <p:nvPr/>
        </p:nvPicPr>
        <p:blipFill rotWithShape="1">
          <a:blip r:embed="rId3">
            <a:alphaModFix/>
          </a:blip>
          <a:srcRect/>
          <a:stretch/>
        </p:blipFill>
        <p:spPr>
          <a:xfrm>
            <a:off x="0" y="597"/>
            <a:ext cx="12192000" cy="6856806"/>
          </a:xfrm>
          <a:prstGeom prst="rect">
            <a:avLst/>
          </a:prstGeom>
          <a:noFill/>
          <a:ln>
            <a:noFill/>
          </a:ln>
        </p:spPr>
      </p:pic>
      <p:sp>
        <p:nvSpPr>
          <p:cNvPr id="146" name="Google Shape;146;p8"/>
          <p:cNvSpPr txBox="1">
            <a:spLocks noGrp="1"/>
          </p:cNvSpPr>
          <p:nvPr>
            <p:ph type="title"/>
          </p:nvPr>
        </p:nvSpPr>
        <p:spPr>
          <a:xfrm>
            <a:off x="838200" y="1298842"/>
            <a:ext cx="5257800" cy="17181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s-MX">
                <a:solidFill>
                  <a:schemeClr val="lt1"/>
                </a:solidFill>
                <a:latin typeface="Arial"/>
                <a:ea typeface="Arial"/>
                <a:cs typeface="Arial"/>
                <a:sym typeface="Arial"/>
              </a:rPr>
              <a:t>LISTA DE</a:t>
            </a:r>
            <a:br>
              <a:rPr lang="es-MX">
                <a:solidFill>
                  <a:schemeClr val="lt1"/>
                </a:solidFill>
                <a:latin typeface="Arial"/>
                <a:ea typeface="Arial"/>
                <a:cs typeface="Arial"/>
                <a:sym typeface="Arial"/>
              </a:rPr>
            </a:br>
            <a:r>
              <a:rPr lang="es-MX">
                <a:solidFill>
                  <a:schemeClr val="lt1"/>
                </a:solidFill>
                <a:latin typeface="Arial"/>
                <a:ea typeface="Arial"/>
                <a:cs typeface="Arial"/>
                <a:sym typeface="Arial"/>
              </a:rPr>
              <a:t>100 PROSPECTOS</a:t>
            </a:r>
            <a:endParaRPr/>
          </a:p>
        </p:txBody>
      </p:sp>
      <p:sp>
        <p:nvSpPr>
          <p:cNvPr id="147" name="Google Shape;147;p8"/>
          <p:cNvSpPr txBox="1">
            <a:spLocks noGrp="1"/>
          </p:cNvSpPr>
          <p:nvPr>
            <p:ph type="body" idx="1"/>
          </p:nvPr>
        </p:nvSpPr>
        <p:spPr>
          <a:xfrm>
            <a:off x="583678" y="3381568"/>
            <a:ext cx="5779416" cy="2177590"/>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lt1"/>
              </a:buClr>
              <a:buSzPts val="2800"/>
              <a:buChar char="•"/>
            </a:pPr>
            <a:r>
              <a:rPr lang="es-MX">
                <a:solidFill>
                  <a:schemeClr val="lt1"/>
                </a:solidFill>
                <a:latin typeface="Raleway"/>
                <a:ea typeface="Raleway"/>
                <a:cs typeface="Raleway"/>
                <a:sym typeface="Raleway"/>
              </a:rPr>
              <a:t>Crea tu lista de favores y aliméntala continuamente. </a:t>
            </a:r>
            <a:endParaRPr/>
          </a:p>
          <a:p>
            <a:pPr marL="228600" lvl="0" indent="-228600" algn="just" rtl="0">
              <a:lnSpc>
                <a:spcPct val="90000"/>
              </a:lnSpc>
              <a:spcBef>
                <a:spcPts val="1000"/>
              </a:spcBef>
              <a:spcAft>
                <a:spcPts val="0"/>
              </a:spcAft>
              <a:buClr>
                <a:schemeClr val="lt1"/>
              </a:buClr>
              <a:buSzPts val="2800"/>
              <a:buChar char="•"/>
            </a:pPr>
            <a:r>
              <a:rPr lang="es-MX">
                <a:solidFill>
                  <a:schemeClr val="lt1"/>
                </a:solidFill>
                <a:latin typeface="Raleway"/>
                <a:ea typeface="Raleway"/>
                <a:cs typeface="Raleway"/>
                <a:sym typeface="Raleway"/>
              </a:rPr>
              <a:t>Utiliza el AGITADOR DE MEMORIA para facilitar esta tarea.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3" name="Google Shape;153;p9"/>
          <p:cNvSpPr txBox="1">
            <a:spLocks noGrp="1"/>
          </p:cNvSpPr>
          <p:nvPr>
            <p:ph type="body" idx="1"/>
          </p:nvPr>
        </p:nvSpPr>
        <p:spPr>
          <a:xfrm>
            <a:off x="5957739" y="1401833"/>
            <a:ext cx="5324135" cy="4141128"/>
          </a:xfrm>
          <a:prstGeom prst="rect">
            <a:avLst/>
          </a:prstGeom>
          <a:noFill/>
          <a:ln>
            <a:noFill/>
          </a:ln>
        </p:spPr>
        <p:txBody>
          <a:bodyPr spcFirstLastPara="1" wrap="square" lIns="91425" tIns="45700" rIns="91425" bIns="45700" anchor="t" anchorCtr="0">
            <a:noAutofit/>
          </a:bodyPr>
          <a:lstStyle/>
          <a:p>
            <a:pPr marL="228600" lvl="0" indent="-228600" algn="just" rtl="0">
              <a:lnSpc>
                <a:spcPct val="100000"/>
              </a:lnSpc>
              <a:spcBef>
                <a:spcPts val="0"/>
              </a:spcBef>
              <a:spcAft>
                <a:spcPts val="0"/>
              </a:spcAft>
              <a:buClr>
                <a:srgbClr val="595959"/>
              </a:buClr>
              <a:buSzPts val="2400"/>
              <a:buChar char="•"/>
            </a:pPr>
            <a:r>
              <a:rPr lang="es-MX" sz="2400">
                <a:solidFill>
                  <a:srgbClr val="595959"/>
                </a:solidFill>
                <a:latin typeface="Raleway"/>
                <a:ea typeface="Raleway"/>
                <a:cs typeface="Raleway"/>
                <a:sym typeface="Raleway"/>
              </a:rPr>
              <a:t>Agenda un momento cada día, al menos una hora.</a:t>
            </a:r>
            <a:endParaRPr/>
          </a:p>
          <a:p>
            <a:pPr marL="228600" lvl="0" indent="-76200" algn="just" rtl="0">
              <a:lnSpc>
                <a:spcPct val="100000"/>
              </a:lnSpc>
              <a:spcBef>
                <a:spcPts val="1000"/>
              </a:spcBef>
              <a:spcAft>
                <a:spcPts val="0"/>
              </a:spcAft>
              <a:buClr>
                <a:schemeClr val="dk1"/>
              </a:buClr>
              <a:buSzPts val="2400"/>
              <a:buNone/>
            </a:pPr>
            <a:endParaRPr sz="2400">
              <a:solidFill>
                <a:srgbClr val="595959"/>
              </a:solidFill>
              <a:latin typeface="Raleway"/>
              <a:ea typeface="Raleway"/>
              <a:cs typeface="Raleway"/>
              <a:sym typeface="Raleway"/>
            </a:endParaRPr>
          </a:p>
          <a:p>
            <a:pPr marL="228600" lvl="0" indent="-228600" algn="just" rtl="0">
              <a:lnSpc>
                <a:spcPct val="100000"/>
              </a:lnSpc>
              <a:spcBef>
                <a:spcPts val="1000"/>
              </a:spcBef>
              <a:spcAft>
                <a:spcPts val="0"/>
              </a:spcAft>
              <a:buClr>
                <a:srgbClr val="595959"/>
              </a:buClr>
              <a:buSzPts val="2400"/>
              <a:buChar char="•"/>
            </a:pPr>
            <a:r>
              <a:rPr lang="es-MX" sz="2400">
                <a:solidFill>
                  <a:srgbClr val="595959"/>
                </a:solidFill>
                <a:latin typeface="Raleway"/>
                <a:ea typeface="Raleway"/>
                <a:cs typeface="Raleway"/>
                <a:sym typeface="Raleway"/>
              </a:rPr>
              <a:t>Contactar, conectar e invitar…..  Son los principales objetivos de este momento.</a:t>
            </a:r>
            <a:endParaRPr/>
          </a:p>
          <a:p>
            <a:pPr marL="228600" lvl="0" indent="-76200" algn="just" rtl="0">
              <a:lnSpc>
                <a:spcPct val="100000"/>
              </a:lnSpc>
              <a:spcBef>
                <a:spcPts val="1000"/>
              </a:spcBef>
              <a:spcAft>
                <a:spcPts val="0"/>
              </a:spcAft>
              <a:buClr>
                <a:schemeClr val="dk1"/>
              </a:buClr>
              <a:buSzPts val="2400"/>
              <a:buNone/>
            </a:pPr>
            <a:endParaRPr sz="2400">
              <a:solidFill>
                <a:srgbClr val="595959"/>
              </a:solidFill>
              <a:latin typeface="Raleway"/>
              <a:ea typeface="Raleway"/>
              <a:cs typeface="Raleway"/>
              <a:sym typeface="Raleway"/>
            </a:endParaRPr>
          </a:p>
          <a:p>
            <a:pPr marL="228600" lvl="0" indent="-228600" algn="just" rtl="0">
              <a:lnSpc>
                <a:spcPct val="100000"/>
              </a:lnSpc>
              <a:spcBef>
                <a:spcPts val="1000"/>
              </a:spcBef>
              <a:spcAft>
                <a:spcPts val="0"/>
              </a:spcAft>
              <a:buClr>
                <a:srgbClr val="595959"/>
              </a:buClr>
              <a:buSzPts val="2400"/>
              <a:buChar char="•"/>
            </a:pPr>
            <a:r>
              <a:rPr lang="es-MX" sz="2400">
                <a:solidFill>
                  <a:srgbClr val="595959"/>
                </a:solidFill>
                <a:latin typeface="Raleway"/>
                <a:ea typeface="Raleway"/>
                <a:cs typeface="Raleway"/>
                <a:sym typeface="Raleway"/>
              </a:rPr>
              <a:t>La constancia en el seguimiento será el secreto para ver tus resultados.</a:t>
            </a:r>
            <a:endParaRPr/>
          </a:p>
          <a:p>
            <a:pPr marL="228600" lvl="0" indent="-76200" algn="just" rtl="0">
              <a:lnSpc>
                <a:spcPct val="100000"/>
              </a:lnSpc>
              <a:spcBef>
                <a:spcPts val="1000"/>
              </a:spcBef>
              <a:spcAft>
                <a:spcPts val="0"/>
              </a:spcAft>
              <a:buClr>
                <a:schemeClr val="dk1"/>
              </a:buClr>
              <a:buSzPts val="2400"/>
              <a:buNone/>
            </a:pPr>
            <a:endParaRPr sz="2400">
              <a:solidFill>
                <a:srgbClr val="595959"/>
              </a:solidFill>
              <a:latin typeface="Raleway"/>
              <a:ea typeface="Raleway"/>
              <a:cs typeface="Raleway"/>
              <a:sym typeface="Raleway"/>
            </a:endParaRPr>
          </a:p>
          <a:p>
            <a:pPr marL="228600" lvl="0" indent="-76200" algn="just" rtl="0">
              <a:lnSpc>
                <a:spcPct val="100000"/>
              </a:lnSpc>
              <a:spcBef>
                <a:spcPts val="1000"/>
              </a:spcBef>
              <a:spcAft>
                <a:spcPts val="0"/>
              </a:spcAft>
              <a:buClr>
                <a:schemeClr val="dk1"/>
              </a:buClr>
              <a:buSzPts val="2400"/>
              <a:buNone/>
            </a:pPr>
            <a:endParaRPr sz="2400">
              <a:solidFill>
                <a:srgbClr val="595959"/>
              </a:solidFill>
              <a:latin typeface="Raleway"/>
              <a:ea typeface="Raleway"/>
              <a:cs typeface="Raleway"/>
              <a:sym typeface="Raleway"/>
            </a:endParaRPr>
          </a:p>
          <a:p>
            <a:pPr marL="685800" lvl="1" indent="-76200" algn="just" rtl="0">
              <a:lnSpc>
                <a:spcPct val="100000"/>
              </a:lnSpc>
              <a:spcBef>
                <a:spcPts val="500"/>
              </a:spcBef>
              <a:spcAft>
                <a:spcPts val="0"/>
              </a:spcAft>
              <a:buClr>
                <a:schemeClr val="dk1"/>
              </a:buClr>
              <a:buSzPts val="2400"/>
              <a:buNone/>
            </a:pPr>
            <a:endParaRPr>
              <a:solidFill>
                <a:srgbClr val="595959"/>
              </a:solidFill>
              <a:latin typeface="Raleway"/>
              <a:ea typeface="Raleway"/>
              <a:cs typeface="Raleway"/>
              <a:sym typeface="Raleway"/>
            </a:endParaRPr>
          </a:p>
          <a:p>
            <a:pPr marL="228600" lvl="0" indent="-76200" algn="just" rtl="0">
              <a:lnSpc>
                <a:spcPct val="100000"/>
              </a:lnSpc>
              <a:spcBef>
                <a:spcPts val="1000"/>
              </a:spcBef>
              <a:spcAft>
                <a:spcPts val="0"/>
              </a:spcAft>
              <a:buClr>
                <a:schemeClr val="dk1"/>
              </a:buClr>
              <a:buSzPts val="2400"/>
              <a:buNone/>
            </a:pPr>
            <a:endParaRPr sz="2400">
              <a:solidFill>
                <a:srgbClr val="595959"/>
              </a:solidFill>
              <a:latin typeface="Raleway"/>
              <a:ea typeface="Raleway"/>
              <a:cs typeface="Raleway"/>
              <a:sym typeface="Raleway"/>
            </a:endParaRPr>
          </a:p>
        </p:txBody>
      </p:sp>
      <p:pic>
        <p:nvPicPr>
          <p:cNvPr id="154" name="Google Shape;154;p9"/>
          <p:cNvPicPr preferRelativeResize="0"/>
          <p:nvPr/>
        </p:nvPicPr>
        <p:blipFill rotWithShape="1">
          <a:blip r:embed="rId4">
            <a:alphaModFix/>
          </a:blip>
          <a:srcRect/>
          <a:stretch/>
        </p:blipFill>
        <p:spPr>
          <a:xfrm>
            <a:off x="856899" y="393165"/>
            <a:ext cx="4351986" cy="1697229"/>
          </a:xfrm>
          <a:prstGeom prst="rect">
            <a:avLst/>
          </a:prstGeom>
          <a:noFill/>
          <a:ln>
            <a:noFill/>
          </a:ln>
        </p:spPr>
      </p:pic>
      <p:pic>
        <p:nvPicPr>
          <p:cNvPr id="155" name="Google Shape;155;p9"/>
          <p:cNvPicPr preferRelativeResize="0"/>
          <p:nvPr/>
        </p:nvPicPr>
        <p:blipFill rotWithShape="1">
          <a:blip r:embed="rId5">
            <a:alphaModFix/>
          </a:blip>
          <a:srcRect/>
          <a:stretch/>
        </p:blipFill>
        <p:spPr>
          <a:xfrm>
            <a:off x="973317" y="1998482"/>
            <a:ext cx="4011105" cy="4011105"/>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1844</Words>
  <Application>Microsoft Office PowerPoint</Application>
  <PresentationFormat>Panorámica</PresentationFormat>
  <Paragraphs>187</Paragraphs>
  <Slides>32</Slides>
  <Notes>32</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32</vt:i4>
      </vt:variant>
    </vt:vector>
  </HeadingPairs>
  <TitlesOfParts>
    <vt:vector size="36" baseType="lpstr">
      <vt:lpstr>Calibri</vt:lpstr>
      <vt:lpstr>Arial</vt:lpstr>
      <vt:lpstr>Raleway</vt:lpstr>
      <vt:lpstr>Tema de Office</vt:lpstr>
      <vt:lpstr>Presentación de PowerPoint</vt:lpstr>
      <vt:lpstr>Objetivo</vt:lpstr>
      <vt:lpstr>Presentación de PowerPoint</vt:lpstr>
      <vt:lpstr>APRENDE A CONTAR TU HISTORIA</vt:lpstr>
      <vt:lpstr>Presentación de PowerPoint</vt:lpstr>
      <vt:lpstr>DISCURSO DE ELEVADOR (ELEVATOR PITCH)</vt:lpstr>
      <vt:lpstr>¿A QUIEN INVITAR?  TIPOS DE CLIENTES</vt:lpstr>
      <vt:lpstr>LISTA DE 100 PROSPECTOS</vt:lpstr>
      <vt:lpstr>Presentación de PowerPoint</vt:lpstr>
      <vt:lpstr>LA IMPORTANCIA DE CONECTAR</vt:lpstr>
      <vt:lpstr>PREPARA UNA INVITACIÓN GENUINA</vt:lpstr>
      <vt:lpstr>¿A DÓNDE  O A QUÉ PODEMOS INVITAR?</vt:lpstr>
      <vt:lpstr>PASOS Y GUIÓN PARA INVITAR</vt:lpstr>
      <vt:lpstr>Presentación de PowerPoint</vt:lpstr>
      <vt:lpstr>CUANDO HACE TIEMPO QUE NO HABLAS CON LA PERSONA</vt:lpstr>
      <vt:lpstr>Presentación de PowerPoint</vt:lpstr>
      <vt:lpstr>En los anexos encontrarás un archivo con más guiones según tu tipo de prospecto, evento, actividad, situación, etc.</vt:lpstr>
      <vt:lpstr>SEGUIMIENTO DESPUÉS DEL PRIMER CONTACTO</vt:lpstr>
      <vt:lpstr>INVITACIÓN A RECIBIR UNA MUESTRA</vt:lpstr>
      <vt:lpstr>LA IMPORTANCIA DE LAS MUESTRAS</vt:lpstr>
      <vt:lpstr>PREPARANDO LAS MUESTRAS</vt:lpstr>
      <vt:lpstr>SEGUIMIENTO DESPUÉS DE ENTREGAR UNA MUESTRA</vt:lpstr>
      <vt:lpstr>INVITA A UNA CLASE DESPUÉS DE UNA EXPERIENCIA POSITIVA</vt:lpstr>
      <vt:lpstr>Presentación de PowerPoint</vt:lpstr>
      <vt:lpstr>COMPARTE E INVITA</vt:lpstr>
      <vt:lpstr>INVITA A LA SEMANA DEL BIENESTAR</vt:lpstr>
      <vt:lpstr>Presentación de PowerPoint</vt:lpstr>
      <vt:lpstr>SI LA RESPUESTA A LA INVITACIÓN PARA LA SEMANA DE BIENESTAR ES “SI”</vt:lpstr>
      <vt:lpstr>SI LA RESPUESTA ES “NO”</vt:lpstr>
      <vt:lpstr>¿QUÉ HACER CUANDO NO RESPONDEN?</vt:lpstr>
      <vt:lpstr>OBJECIONES = DUDAS</vt:lpstr>
      <vt:lpstr>No es que crean en ti, es demostrarles que crees en ti mismo.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Cuenta Microsoft</dc:creator>
  <cp:lastModifiedBy>Mariana Juárez</cp:lastModifiedBy>
  <cp:revision>1</cp:revision>
  <dcterms:created xsi:type="dcterms:W3CDTF">2022-08-26T20:04:50Z</dcterms:created>
  <dcterms:modified xsi:type="dcterms:W3CDTF">2022-11-04T19:43:23Z</dcterms:modified>
</cp:coreProperties>
</file>