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12192000" cy="6858000"/>
  <p:notesSz cx="6858000" cy="9144000"/>
  <p:embeddedFontLs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Metropolis Extra Bold" panose="00000900000000000000" charset="0"/>
      <p:bold r:id="rId40"/>
      <p:boldItalic r:id="rId41"/>
    </p:embeddedFont>
    <p:embeddedFont>
      <p:font typeface="Montserrat ExtraLight" panose="00000300000000000000" pitchFamily="2" charset="0"/>
      <p:regular r:id="rId42"/>
      <p:bold r:id="rId43"/>
      <p:italic r:id="rId44"/>
      <p:boldItalic r:id="rId45"/>
    </p:embeddedFont>
    <p:embeddedFont>
      <p:font typeface="Raleway" pitchFamily="2" charset="0"/>
      <p:regular r:id="rId46"/>
      <p:bold r:id="rId47"/>
      <p:italic r:id="rId48"/>
      <p:boldItalic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93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93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93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93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93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93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93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93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93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440" userDrawn="1">
          <p15:clr>
            <a:srgbClr val="000000"/>
          </p15:clr>
        </p15:guide>
        <p15:guide id="2" pos="1920" userDrawn="1">
          <p15:clr>
            <a:srgbClr val="000000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0" roundtripDataSignature="AMtx7midd7NA8HkRGDonF0dY8IWYFtVy0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4844"/>
    <a:srgbClr val="91AC9D"/>
    <a:srgbClr val="A78860"/>
    <a:srgbClr val="C59E7A"/>
    <a:srgbClr val="C79B3D"/>
    <a:srgbClr val="CDC8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E4AA8E3-7AB9-46E4-A323-A692D23ADE14}">
  <a:tblStyle styleId="{EE4AA8E3-7AB9-46E4-A323-A692D23ADE1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53"/>
      </p:cViewPr>
      <p:guideLst>
        <p:guide orient="horz" pos="1440"/>
        <p:guide pos="19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6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93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93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93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93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93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93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93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93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933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1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1:notes"/>
          <p:cNvSpPr>
            <a:spLocks noGrp="1" noRot="1" noChangeAspect="1"/>
          </p:cNvSpPr>
          <p:nvPr>
            <p:ph type="sldImg" idx="3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" name="Google Shape;88;p1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ESta es la parte más importante de tu negocio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Lo que haremos hoy es enseñarte como dar una clase de la manera más sencilla con eficacia.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Debemos volvernos expertos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Es una clase que puede duplicarse, la meta es que todos tus frontales puedan hacerlo y así otros miles y miles de personas.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No dedicar mucho tiempo a la presentación, es importante que todos puedan hacerlo y no ocupen mucho tiempo para comenzar a contruir.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Queremos que piensen esto es muy facil y divertido que piensen que tododos pueden hacerlo.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La gente no tiene tiempo de darla, necesitas dar la misma presentación todo el tiempo</a:t>
            </a:r>
            <a:endParaRPr/>
          </a:p>
        </p:txBody>
      </p:sp>
      <p:sp>
        <p:nvSpPr>
          <p:cNvPr id="89" name="Google Shape;89;p1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1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0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10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10:notes"/>
          <p:cNvSpPr>
            <a:spLocks noGrp="1" noRot="1" noChangeAspect="1"/>
          </p:cNvSpPr>
          <p:nvPr>
            <p:ph type="sldImg" idx="3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7" name="Google Shape;287;p10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0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p10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1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12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3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14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15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p15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15:notes"/>
          <p:cNvSpPr>
            <a:spLocks noGrp="1" noRot="1" noChangeAspect="1"/>
          </p:cNvSpPr>
          <p:nvPr>
            <p:ph type="sldImg" idx="3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1" name="Google Shape;371;p15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Da alun testimonio</a:t>
            </a:r>
            <a:endParaRPr/>
          </a:p>
        </p:txBody>
      </p:sp>
      <p:sp>
        <p:nvSpPr>
          <p:cNvPr id="372" name="Google Shape;372;p15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15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16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17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18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19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2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2:notes"/>
          <p:cNvSpPr>
            <a:spLocks noGrp="1" noRot="1" noChangeAspect="1"/>
          </p:cNvSpPr>
          <p:nvPr>
            <p:ph type="sldImg" idx="3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ESta es la parte más importante de tu negocio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Lo que haremos hoy es enseñarte como dar una clase de la manera más sencilla con eficacia.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Debemos volvernos expertos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Es una clase que puede duplicarse, la meta es que todos tus frontales puedan hacerlo y así otros miles y miles de personas.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No dedicar mucho tiempo a la presentación, es importante que todos puedan hacerlo y no ocupen mucho tiempo para comenzar a contruir.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Queremos que piensen esto es muy facil y divertido que piensen que tododos pueden hacerlo.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La gente no tiene tiempo de darla, necesitas dar la misma presentación todo el tiempo</a:t>
            </a:r>
            <a:endParaRPr/>
          </a:p>
        </p:txBody>
      </p:sp>
      <p:sp>
        <p:nvSpPr>
          <p:cNvPr id="109" name="Google Shape;109;p2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2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20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21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22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23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24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5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26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6" name="Google Shape;546;p26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7" name="Google Shape;547;p26:notes"/>
          <p:cNvSpPr>
            <a:spLocks noGrp="1" noRot="1" noChangeAspect="1"/>
          </p:cNvSpPr>
          <p:nvPr>
            <p:ph type="sldImg" idx="3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8" name="Google Shape;548;p26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os son los pasos de la Introducción Básica de Negocios:</a:t>
            </a:r>
            <a:endParaRPr/>
          </a:p>
        </p:txBody>
      </p:sp>
      <p:sp>
        <p:nvSpPr>
          <p:cNvPr id="549" name="Google Shape;549;p26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0" name="Google Shape;550;p26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26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27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28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0" name="Google Shape;580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29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6" name="Google Shape;586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3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3:notes"/>
          <p:cNvSpPr>
            <a:spLocks noGrp="1" noRot="1" noChangeAspect="1"/>
          </p:cNvSpPr>
          <p:nvPr>
            <p:ph type="sldImg" idx="3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" name="Google Shape;128;p3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ESta es la parte más importante de tu negocio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Lo que haremos hoy es enseñarte como dar una clase de la manera más sencilla con eficacia.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Debemos volvernos expertos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Es una clase que puede duplicarse, la meta es que todos tus frontales puedan hacerlo y así otros miles y miles de personas.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No dedicar mucho tiempo a la presentación, es importante que todos puedan hacerlo y no ocupen mucho tiempo para comenzar a contruir.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Queremos que piensen esto es muy facil y divertido que piensen que tododos pueden hacerlo.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La gente no tiene tiempo de darla, necesitas dar la misma presentación todo el tiempo</a:t>
            </a:r>
            <a:endParaRPr/>
          </a:p>
        </p:txBody>
      </p:sp>
      <p:sp>
        <p:nvSpPr>
          <p:cNvPr id="129" name="Google Shape;129;p3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3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30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" name="Google Shape;602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31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0" name="Google Shape;620;p31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1" name="Google Shape;621;p31:notes"/>
          <p:cNvSpPr>
            <a:spLocks noGrp="1" noRot="1" noChangeAspect="1"/>
          </p:cNvSpPr>
          <p:nvPr>
            <p:ph type="sldImg" idx="3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2" name="Google Shape;622;p31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Cuando alguna persona muestre interés por el negocio, inmediatamente agenda una llamada tripartita de prospección para constructores con ellos y tu Líder ascendente -UPLINE-. Si no cuentas con un Líder activo, entonces puedes hacer esta llamada tu misma/o. Te enseñare como hacer estas llamadas cuando estemos en la Llamada Diaria de Mentoría acerca de las llamadas tripartitas.</a:t>
            </a:r>
            <a:endParaRPr/>
          </a:p>
        </p:txBody>
      </p:sp>
      <p:sp>
        <p:nvSpPr>
          <p:cNvPr id="623" name="Google Shape;623;p31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4" name="Google Shape;624;p31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31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32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33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4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4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4:notes"/>
          <p:cNvSpPr>
            <a:spLocks noGrp="1" noRot="1" noChangeAspect="1"/>
          </p:cNvSpPr>
          <p:nvPr>
            <p:ph type="sldImg" idx="3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4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Asociate con tu Upline para que te apoye con algunas clases o consultas Uno a Uno, mientras tú aprendes a presentar efectivamente.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Conforme estudies los detalles para dar presentaciones exitosas de Introducción a los Aceites, como se indica en las siguientes páginas, debes recordar que esta capacitación siempre se da en un ambiente de clases. Adapta los conocimientos que vayas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adquiriendo según sea necesario y conveniente para trabajar en clases en línea o consultas Uno a Uno.</a:t>
            </a:r>
            <a:endParaRPr/>
          </a:p>
        </p:txBody>
      </p:sp>
      <p:sp>
        <p:nvSpPr>
          <p:cNvPr id="149" name="Google Shape;149;p4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4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5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5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5:notes"/>
          <p:cNvSpPr>
            <a:spLocks noGrp="1" noRot="1" noChangeAspect="1"/>
          </p:cNvSpPr>
          <p:nvPr>
            <p:ph type="sldImg" idx="3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9" name="Google Shape;169;p5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Deben ser cortas, que participen los demás.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Corta sencilla, divertida, interactiva.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Clases que sean baratas, que no gasten.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No es necesario tener herramientas, los folletos no se deben dar desde el principio, por que si no se distraen.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10 aceites básicos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Folletos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Lapiz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hojas</a:t>
            </a:r>
            <a:endParaRPr/>
          </a:p>
        </p:txBody>
      </p:sp>
      <p:sp>
        <p:nvSpPr>
          <p:cNvPr id="170" name="Google Shape;170;p5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5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6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6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6:notes"/>
          <p:cNvSpPr>
            <a:spLocks noGrp="1" noRot="1" noChangeAspect="1"/>
          </p:cNvSpPr>
          <p:nvPr>
            <p:ph type="sldImg" idx="3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6" name="Google Shape;206;p6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6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6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7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7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7:notes"/>
          <p:cNvSpPr>
            <a:spLocks noGrp="1" noRot="1" noChangeAspect="1"/>
          </p:cNvSpPr>
          <p:nvPr>
            <p:ph type="sldImg" idx="3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7" name="Google Shape;227;p7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7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7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8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8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8:notes"/>
          <p:cNvSpPr>
            <a:spLocks noGrp="1" noRot="1" noChangeAspect="1"/>
          </p:cNvSpPr>
          <p:nvPr>
            <p:ph type="sldImg" idx="3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7" name="Google Shape;247;p8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8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8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9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9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9:notes"/>
          <p:cNvSpPr>
            <a:spLocks noGrp="1" noRot="1" noChangeAspect="1"/>
          </p:cNvSpPr>
          <p:nvPr>
            <p:ph type="sldImg" idx="3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7" name="Google Shape;267;p9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9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p9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5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5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5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4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4"/>
          <p:cNvSpPr txBox="1">
            <a:spLocks noGrp="1"/>
          </p:cNvSpPr>
          <p:nvPr>
            <p:ph type="body" idx="1"/>
          </p:nvPr>
        </p:nvSpPr>
        <p:spPr>
          <a:xfrm rot="5400000">
            <a:off x="1539346" y="-167745"/>
            <a:ext cx="3017309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44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4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4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5"/>
          <p:cNvSpPr txBox="1">
            <a:spLocks noGrp="1"/>
          </p:cNvSpPr>
          <p:nvPr>
            <p:ph type="title"/>
          </p:nvPr>
        </p:nvSpPr>
        <p:spPr>
          <a:xfrm rot="5400000">
            <a:off x="3154892" y="1447801"/>
            <a:ext cx="3901017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5"/>
          <p:cNvSpPr txBox="1">
            <a:spLocks noGrp="1"/>
          </p:cNvSpPr>
          <p:nvPr>
            <p:ph type="body" idx="1"/>
          </p:nvPr>
        </p:nvSpPr>
        <p:spPr>
          <a:xfrm rot="5400000">
            <a:off x="360892" y="127000"/>
            <a:ext cx="3901017" cy="40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45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45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5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6"/>
          <p:cNvSpPr txBox="1"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6"/>
          <p:cNvSpPr txBox="1"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36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6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6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7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7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37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7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7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8"/>
          <p:cNvSpPr txBox="1"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667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8"/>
          <p:cNvSpPr txBox="1"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333">
                <a:solidFill>
                  <a:srgbClr val="888888"/>
                </a:solidFill>
              </a:defRPr>
            </a:lvl1pPr>
            <a:lvl2pPr marL="609630" lvl="1" indent="-152408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200">
                <a:solidFill>
                  <a:srgbClr val="888888"/>
                </a:solidFill>
              </a:defRPr>
            </a:lvl2pPr>
            <a:lvl3pPr marL="914446" lvl="2" indent="-152408" algn="l">
              <a:spcBef>
                <a:spcPts val="213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067">
                <a:solidFill>
                  <a:srgbClr val="888888"/>
                </a:solidFill>
              </a:defRPr>
            </a:lvl3pPr>
            <a:lvl4pPr marL="1219261" lvl="3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4pPr>
            <a:lvl5pPr marL="1524076" lvl="4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5pPr>
            <a:lvl6pPr marL="1828891" lvl="5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6pPr>
            <a:lvl7pPr marL="2133707" lvl="6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7pPr>
            <a:lvl8pPr marL="2438522" lvl="7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8pPr>
            <a:lvl9pPr marL="2743337" lvl="8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38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8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8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9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9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867"/>
            </a:lvl1pPr>
            <a:lvl2pPr marL="609630" lvl="1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4446" lvl="2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200"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200"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9pPr>
          </a:lstStyle>
          <a:p>
            <a:endParaRPr/>
          </a:p>
        </p:txBody>
      </p:sp>
      <p:sp>
        <p:nvSpPr>
          <p:cNvPr id="40" name="Google Shape;40;p39"/>
          <p:cNvSpPr txBox="1">
            <a:spLocks noGrp="1"/>
          </p:cNvSpPr>
          <p:nvPr>
            <p:ph type="body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867"/>
            </a:lvl1pPr>
            <a:lvl2pPr marL="609630" lvl="1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4446" lvl="2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200"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200"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9pPr>
          </a:lstStyle>
          <a:p>
            <a:endParaRPr/>
          </a:p>
        </p:txBody>
      </p:sp>
      <p:sp>
        <p:nvSpPr>
          <p:cNvPr id="41" name="Google Shape;41;p39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9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9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0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40"/>
          <p:cNvSpPr txBox="1"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1pPr>
            <a:lvl2pPr marL="609630" lvl="1" indent="-152408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33" b="1"/>
            </a:lvl2pPr>
            <a:lvl3pPr marL="914446" lvl="2" indent="-152408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 b="1"/>
            </a:lvl3pPr>
            <a:lvl4pPr marL="1219261" lvl="3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4pPr>
            <a:lvl5pPr marL="1524076" lvl="4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5pPr>
            <a:lvl6pPr marL="1828891" lvl="5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6pPr>
            <a:lvl7pPr marL="2133707" lvl="6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7pPr>
            <a:lvl8pPr marL="2438522" lvl="7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8pPr>
            <a:lvl9pPr marL="2743337" lvl="8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9pPr>
          </a:lstStyle>
          <a:p>
            <a:endParaRPr/>
          </a:p>
        </p:txBody>
      </p:sp>
      <p:sp>
        <p:nvSpPr>
          <p:cNvPr id="47" name="Google Shape;47;p40"/>
          <p:cNvSpPr txBox="1">
            <a:spLocks noGrp="1"/>
          </p:cNvSpPr>
          <p:nvPr>
            <p:ph type="body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9630" lvl="1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9261" lvl="3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067"/>
            </a:lvl4pPr>
            <a:lvl5pPr marL="1524076" lvl="4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067"/>
            </a:lvl5pPr>
            <a:lvl6pPr marL="1828891" lvl="5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6pPr>
            <a:lvl7pPr marL="2133707" lvl="6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7pPr>
            <a:lvl8pPr marL="2438522" lvl="7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8pPr>
            <a:lvl9pPr marL="2743337" lvl="8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9pPr>
          </a:lstStyle>
          <a:p>
            <a:endParaRPr/>
          </a:p>
        </p:txBody>
      </p:sp>
      <p:sp>
        <p:nvSpPr>
          <p:cNvPr id="48" name="Google Shape;48;p40"/>
          <p:cNvSpPr txBox="1">
            <a:spLocks noGrp="1"/>
          </p:cNvSpPr>
          <p:nvPr>
            <p:ph type="body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1pPr>
            <a:lvl2pPr marL="609630" lvl="1" indent="-152408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33" b="1"/>
            </a:lvl2pPr>
            <a:lvl3pPr marL="914446" lvl="2" indent="-152408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 b="1"/>
            </a:lvl3pPr>
            <a:lvl4pPr marL="1219261" lvl="3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4pPr>
            <a:lvl5pPr marL="1524076" lvl="4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5pPr>
            <a:lvl6pPr marL="1828891" lvl="5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6pPr>
            <a:lvl7pPr marL="2133707" lvl="6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7pPr>
            <a:lvl8pPr marL="2438522" lvl="7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8pPr>
            <a:lvl9pPr marL="2743337" lvl="8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9pPr>
          </a:lstStyle>
          <a:p>
            <a:endParaRPr/>
          </a:p>
        </p:txBody>
      </p:sp>
      <p:sp>
        <p:nvSpPr>
          <p:cNvPr id="49" name="Google Shape;49;p40"/>
          <p:cNvSpPr txBox="1">
            <a:spLocks noGrp="1"/>
          </p:cNvSpPr>
          <p:nvPr>
            <p:ph type="body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9630" lvl="1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9261" lvl="3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067"/>
            </a:lvl4pPr>
            <a:lvl5pPr marL="1524076" lvl="4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067"/>
            </a:lvl5pPr>
            <a:lvl6pPr marL="1828891" lvl="5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6pPr>
            <a:lvl7pPr marL="2133707" lvl="6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7pPr>
            <a:lvl8pPr marL="2438522" lvl="7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8pPr>
            <a:lvl9pPr marL="2743337" lvl="8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9pPr>
          </a:lstStyle>
          <a:p>
            <a:endParaRPr/>
          </a:p>
        </p:txBody>
      </p:sp>
      <p:sp>
        <p:nvSpPr>
          <p:cNvPr id="50" name="Google Shape;50;p40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0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40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1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1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1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41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2"/>
          <p:cNvSpPr txBox="1"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2"/>
          <p:cNvSpPr txBox="1">
            <a:spLocks noGrp="1"/>
          </p:cNvSpPr>
          <p:nvPr>
            <p:ph type="body"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87881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133"/>
            </a:lvl1pPr>
            <a:lvl2pPr marL="609630" lvl="1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867"/>
            </a:lvl2pPr>
            <a:lvl3pPr marL="914446" lvl="2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3pPr>
            <a:lvl4pPr marL="1219261" lvl="3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4pPr>
            <a:lvl5pPr marL="1524076" lvl="4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333"/>
            </a:lvl5pPr>
            <a:lvl6pPr marL="1828891" lvl="5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6pPr>
            <a:lvl7pPr marL="2133707" lvl="6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7pPr>
            <a:lvl8pPr marL="2438522" lvl="7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8pPr>
            <a:lvl9pPr marL="2743337" lvl="8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9pPr>
          </a:lstStyle>
          <a:p>
            <a:endParaRPr/>
          </a:p>
        </p:txBody>
      </p:sp>
      <p:sp>
        <p:nvSpPr>
          <p:cNvPr id="61" name="Google Shape;61;p42"/>
          <p:cNvSpPr txBox="1">
            <a:spLocks noGrp="1"/>
          </p:cNvSpPr>
          <p:nvPr>
            <p:ph type="body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33"/>
            </a:lvl1pPr>
            <a:lvl2pPr marL="609630" lvl="1" indent="-152408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/>
            </a:lvl2pPr>
            <a:lvl3pPr marL="914446" lvl="2" indent="-152408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667"/>
            </a:lvl3pPr>
            <a:lvl4pPr marL="1219261" lvl="3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4pPr>
            <a:lvl5pPr marL="1524076" lvl="4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5pPr>
            <a:lvl6pPr marL="1828891" lvl="5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6pPr>
            <a:lvl7pPr marL="2133707" lvl="6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7pPr>
            <a:lvl8pPr marL="2438522" lvl="7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8pPr>
            <a:lvl9pPr marL="2743337" lvl="8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9pPr>
          </a:lstStyle>
          <a:p>
            <a:endParaRPr/>
          </a:p>
        </p:txBody>
      </p:sp>
      <p:sp>
        <p:nvSpPr>
          <p:cNvPr id="62" name="Google Shape;62;p42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2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42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3"/>
          <p:cNvSpPr txBox="1"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3"/>
          <p:cNvSpPr>
            <a:spLocks noGrp="1"/>
          </p:cNvSpPr>
          <p:nvPr>
            <p:ph type="pic" idx="2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43"/>
          <p:cNvSpPr txBox="1">
            <a:spLocks noGrp="1"/>
          </p:cNvSpPr>
          <p:nvPr>
            <p:ph type="body" idx="1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33"/>
            </a:lvl1pPr>
            <a:lvl2pPr marL="609630" lvl="1" indent="-152408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/>
            </a:lvl2pPr>
            <a:lvl3pPr marL="914446" lvl="2" indent="-152408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667"/>
            </a:lvl3pPr>
            <a:lvl4pPr marL="1219261" lvl="3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4pPr>
            <a:lvl5pPr marL="1524076" lvl="4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5pPr>
            <a:lvl6pPr marL="1828891" lvl="5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6pPr>
            <a:lvl7pPr marL="2133707" lvl="6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7pPr>
            <a:lvl8pPr marL="2438522" lvl="7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8pPr>
            <a:lvl9pPr marL="2743337" lvl="8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9pPr>
          </a:lstStyle>
          <a:p>
            <a:endParaRPr/>
          </a:p>
        </p:txBody>
      </p:sp>
      <p:sp>
        <p:nvSpPr>
          <p:cNvPr id="69" name="Google Shape;69;p43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3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43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4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4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4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4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34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42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svg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D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4F2CDD1-DE3A-42AC-8888-EEBFDF4FAC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7"/>
            <a:ext cx="12192000" cy="6856806"/>
          </a:xfrm>
          <a:prstGeom prst="rect">
            <a:avLst/>
          </a:prstGeom>
          <a:solidFill>
            <a:srgbClr val="91AC9D"/>
          </a:solidFill>
        </p:spPr>
      </p:pic>
      <p:sp>
        <p:nvSpPr>
          <p:cNvPr id="100" name="Google Shape;100;p1"/>
          <p:cNvSpPr txBox="1"/>
          <p:nvPr/>
        </p:nvSpPr>
        <p:spPr>
          <a:xfrm>
            <a:off x="550732" y="1787680"/>
            <a:ext cx="6922707" cy="270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s-MX" sz="4400" b="1" dirty="0">
                <a:solidFill>
                  <a:srgbClr val="154844"/>
                </a:solidFill>
                <a:latin typeface="Metropolis Extra Bold" panose="00000900000000000000" pitchFamily="50" charset="0"/>
                <a:ea typeface="Alata"/>
                <a:cs typeface="Alata"/>
                <a:sym typeface="Alata"/>
              </a:rPr>
              <a:t>CLASE</a:t>
            </a:r>
          </a:p>
          <a:p>
            <a:r>
              <a:rPr lang="es-MX" sz="4400" b="1" dirty="0">
                <a:solidFill>
                  <a:srgbClr val="154844"/>
                </a:solidFill>
                <a:latin typeface="Metropolis Extra Bold" panose="00000900000000000000" pitchFamily="50" charset="0"/>
                <a:ea typeface="Alata"/>
                <a:cs typeface="Alata"/>
                <a:sym typeface="Alata"/>
              </a:rPr>
              <a:t>INTRODUCTORIA</a:t>
            </a:r>
          </a:p>
          <a:p>
            <a:r>
              <a:rPr lang="es-MX" sz="4400" b="1" dirty="0">
                <a:solidFill>
                  <a:srgbClr val="154844"/>
                </a:solidFill>
                <a:latin typeface="Metropolis Extra Bold" panose="00000900000000000000" pitchFamily="50" charset="0"/>
                <a:ea typeface="Alata"/>
                <a:cs typeface="Alata"/>
                <a:sym typeface="Alata"/>
              </a:rPr>
              <a:t>A LOS ACEITES</a:t>
            </a:r>
          </a:p>
          <a:p>
            <a:r>
              <a:rPr lang="es-MX" sz="4400" b="1" dirty="0">
                <a:solidFill>
                  <a:srgbClr val="154844"/>
                </a:solidFill>
                <a:latin typeface="Metropolis Extra Bold" panose="00000900000000000000" pitchFamily="50" charset="0"/>
                <a:ea typeface="Alata"/>
                <a:cs typeface="Alata"/>
                <a:sym typeface="Alata"/>
              </a:rPr>
              <a:t>ESENCIALES </a:t>
            </a:r>
            <a:endParaRPr lang="es-MX" sz="900" dirty="0">
              <a:solidFill>
                <a:srgbClr val="154844"/>
              </a:solidFill>
              <a:latin typeface="Metropolis Extra Bold" panose="00000900000000000000" pitchFamily="50" charset="0"/>
            </a:endParaRPr>
          </a:p>
        </p:txBody>
      </p:sp>
      <p:sp>
        <p:nvSpPr>
          <p:cNvPr id="101" name="Google Shape;101;p1"/>
          <p:cNvSpPr txBox="1"/>
          <p:nvPr/>
        </p:nvSpPr>
        <p:spPr>
          <a:xfrm>
            <a:off x="550732" y="4763644"/>
            <a:ext cx="6275370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Raleway"/>
              </a:rPr>
              <a:t>PRESENTAR SOLUCIONES NATURALES </a:t>
            </a:r>
            <a:endParaRPr lang="en-US" sz="700" b="1" dirty="0">
              <a:solidFill>
                <a:schemeClr val="bg1"/>
              </a:solidFill>
              <a:latin typeface="Raleway"/>
            </a:endParaRPr>
          </a:p>
        </p:txBody>
      </p:sp>
      <p:pic>
        <p:nvPicPr>
          <p:cNvPr id="19" name="Gráfico 18">
            <a:extLst>
              <a:ext uri="{FF2B5EF4-FFF2-40B4-BE49-F238E27FC236}">
                <a16:creationId xmlns:a16="http://schemas.microsoft.com/office/drawing/2014/main" id="{C918F991-1AE0-4696-8FBF-71139E137C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0733" y="437323"/>
            <a:ext cx="2008306" cy="1192694"/>
          </a:xfrm>
          <a:prstGeom prst="rect">
            <a:avLst/>
          </a:prstGeom>
        </p:spPr>
      </p:pic>
      <p:pic>
        <p:nvPicPr>
          <p:cNvPr id="7" name="Google Shape;88;p1">
            <a:extLst>
              <a:ext uri="{FF2B5EF4-FFF2-40B4-BE49-F238E27FC236}">
                <a16:creationId xmlns:a16="http://schemas.microsoft.com/office/drawing/2014/main" id="{F318335B-DBE4-4439-9F00-948BCCF9F72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0732" y="5749778"/>
            <a:ext cx="6132872" cy="1066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D"/>
        </a:solidFill>
        <a:effectLst/>
      </p:bgPr>
    </p:bg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24288D0-106C-4991-BD74-C004ABD91C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97"/>
            <a:ext cx="12192000" cy="6856806"/>
          </a:xfrm>
          <a:prstGeom prst="rect">
            <a:avLst/>
          </a:prstGeom>
        </p:spPr>
      </p:pic>
      <p:sp>
        <p:nvSpPr>
          <p:cNvPr id="301" name="Google Shape;301;p10"/>
          <p:cNvSpPr txBox="1"/>
          <p:nvPr/>
        </p:nvSpPr>
        <p:spPr>
          <a:xfrm>
            <a:off x="832659" y="674334"/>
            <a:ext cx="7577694" cy="1625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0017"/>
              </a:lnSpc>
            </a:pPr>
            <a:r>
              <a:rPr lang="en-US" sz="4400" dirty="0">
                <a:solidFill>
                  <a:srgbClr val="A78860"/>
                </a:solidFill>
                <a:latin typeface="Metropolis Extra Bold" panose="00000900000000000000" pitchFamily="50" charset="0"/>
                <a:ea typeface="Alata"/>
                <a:cs typeface="Alata"/>
                <a:sym typeface="Alata"/>
              </a:rPr>
              <a:t>La </a:t>
            </a:r>
            <a:r>
              <a:rPr lang="en-US" sz="4400" dirty="0" err="1">
                <a:solidFill>
                  <a:srgbClr val="A78860"/>
                </a:solidFill>
                <a:latin typeface="Metropolis Extra Bold" panose="00000900000000000000" pitchFamily="50" charset="0"/>
                <a:ea typeface="Alata"/>
                <a:cs typeface="Alata"/>
                <a:sym typeface="Alata"/>
              </a:rPr>
              <a:t>importancia</a:t>
            </a:r>
            <a:r>
              <a:rPr lang="en-US" sz="4400" dirty="0">
                <a:solidFill>
                  <a:srgbClr val="A78860"/>
                </a:solidFill>
                <a:latin typeface="Metropolis Extra Bold" panose="00000900000000000000" pitchFamily="50" charset="0"/>
                <a:ea typeface="Alata"/>
                <a:cs typeface="Alata"/>
                <a:sym typeface="Alata"/>
              </a:rPr>
              <a:t> de </a:t>
            </a:r>
            <a:r>
              <a:rPr lang="en-US" sz="4400" dirty="0" err="1">
                <a:solidFill>
                  <a:srgbClr val="A78860"/>
                </a:solidFill>
                <a:latin typeface="Metropolis Extra Bold" panose="00000900000000000000" pitchFamily="50" charset="0"/>
                <a:ea typeface="Alata"/>
                <a:cs typeface="Alata"/>
                <a:sym typeface="Alata"/>
              </a:rPr>
              <a:t>llegar</a:t>
            </a:r>
            <a:r>
              <a:rPr lang="en-US" sz="4400" dirty="0">
                <a:solidFill>
                  <a:srgbClr val="A78860"/>
                </a:solidFill>
                <a:latin typeface="Metropolis Extra Bold" panose="00000900000000000000" pitchFamily="50" charset="0"/>
                <a:ea typeface="Alata"/>
                <a:cs typeface="Alata"/>
                <a:sym typeface="Alata"/>
              </a:rPr>
              <a:t> con una </a:t>
            </a:r>
            <a:r>
              <a:rPr lang="en-US" sz="4400" dirty="0" err="1">
                <a:solidFill>
                  <a:srgbClr val="A78860"/>
                </a:solidFill>
                <a:latin typeface="Metropolis Extra Bold" panose="00000900000000000000" pitchFamily="50" charset="0"/>
                <a:ea typeface="Alata"/>
                <a:cs typeface="Alata"/>
                <a:sym typeface="Alata"/>
              </a:rPr>
              <a:t>experiencia</a:t>
            </a:r>
            <a:r>
              <a:rPr lang="en-US" sz="4400" dirty="0">
                <a:solidFill>
                  <a:srgbClr val="A78860"/>
                </a:solidFill>
                <a:latin typeface="Metropolis Extra Bold" panose="00000900000000000000" pitchFamily="50" charset="0"/>
                <a:ea typeface="Alata"/>
                <a:cs typeface="Alata"/>
                <a:sym typeface="Alata"/>
              </a:rPr>
              <a:t> </a:t>
            </a:r>
            <a:endParaRPr sz="1000" dirty="0">
              <a:solidFill>
                <a:srgbClr val="A78860"/>
              </a:solidFill>
              <a:latin typeface="Metropolis Extra Bold" panose="00000900000000000000" pitchFamily="50" charset="0"/>
            </a:endParaRPr>
          </a:p>
        </p:txBody>
      </p:sp>
      <p:sp>
        <p:nvSpPr>
          <p:cNvPr id="302" name="Google Shape;302;p10"/>
          <p:cNvSpPr txBox="1"/>
          <p:nvPr/>
        </p:nvSpPr>
        <p:spPr>
          <a:xfrm>
            <a:off x="832659" y="2673432"/>
            <a:ext cx="7236323" cy="3447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Sin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muestra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:</a:t>
            </a:r>
            <a:endParaRPr sz="2800" b="1" dirty="0">
              <a:solidFill>
                <a:schemeClr val="tx1">
                  <a:lumMod val="65000"/>
                  <a:lumOff val="35000"/>
                </a:schemeClr>
              </a:solidFill>
              <a:latin typeface="Raleway" panose="020B0003030101060003" pitchFamily="34" charset="0"/>
              <a:ea typeface="Montserrat ExtraLight"/>
              <a:cs typeface="Montserrat ExtraLight"/>
              <a:sym typeface="Montserrat ExtraLight"/>
            </a:endParaRPr>
          </a:p>
          <a:p>
            <a:pPr marL="345457" lvl="1" indent="-172728">
              <a:buClr>
                <a:srgbClr val="455D7D"/>
              </a:buClr>
              <a:buSzPts val="2400"/>
              <a:buFont typeface="Arial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De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cada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10 personas que invite van 3 y 1 se inscribe. </a:t>
            </a:r>
            <a:endParaRPr sz="2800" dirty="0">
              <a:solidFill>
                <a:schemeClr val="tx1">
                  <a:lumMod val="65000"/>
                  <a:lumOff val="35000"/>
                </a:schemeClr>
              </a:solidFill>
              <a:latin typeface="Raleway" panose="020B0003030101060003" pitchFamily="34" charset="0"/>
            </a:endParaRPr>
          </a:p>
          <a:p>
            <a:endParaRPr sz="2800" dirty="0">
              <a:solidFill>
                <a:schemeClr val="tx1">
                  <a:lumMod val="65000"/>
                  <a:lumOff val="35000"/>
                </a:schemeClr>
              </a:solidFill>
              <a:latin typeface="Raleway" panose="020B0003030101060003" pitchFamily="34" charset="0"/>
              <a:ea typeface="Montserrat ExtraLight"/>
              <a:cs typeface="Montserrat ExtraLight"/>
              <a:sym typeface="Montserrat ExtraLight"/>
            </a:endParaRPr>
          </a:p>
          <a:p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Con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muestra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:</a:t>
            </a:r>
            <a:endParaRPr sz="2800" b="1" dirty="0">
              <a:solidFill>
                <a:schemeClr val="tx1">
                  <a:lumMod val="65000"/>
                  <a:lumOff val="35000"/>
                </a:schemeClr>
              </a:solidFill>
              <a:latin typeface="Raleway" panose="020B0003030101060003" pitchFamily="34" charset="0"/>
              <a:ea typeface="Montserrat ExtraLight"/>
              <a:cs typeface="Montserrat ExtraLight"/>
              <a:sym typeface="Montserrat ExtraLight"/>
            </a:endParaRPr>
          </a:p>
          <a:p>
            <a:pPr marL="345457" lvl="1" indent="-172728">
              <a:buClr>
                <a:srgbClr val="455D7D"/>
              </a:buClr>
              <a:buSzPts val="2400"/>
              <a:buFont typeface="Arial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De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cada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10 personas 8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asisten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y 6 se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inscriben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.</a:t>
            </a:r>
            <a:endParaRPr sz="2800" dirty="0">
              <a:solidFill>
                <a:schemeClr val="tx1">
                  <a:lumMod val="65000"/>
                  <a:lumOff val="35000"/>
                </a:schemeClr>
              </a:solidFill>
              <a:latin typeface="Raleway" panose="020B0003030101060003" pitchFamily="34" charset="0"/>
            </a:endParaRPr>
          </a:p>
          <a:p>
            <a:endParaRPr sz="2800" dirty="0">
              <a:solidFill>
                <a:schemeClr val="tx1">
                  <a:lumMod val="65000"/>
                  <a:lumOff val="35000"/>
                </a:schemeClr>
              </a:solidFill>
              <a:latin typeface="Raleway" panose="020B0003030101060003" pitchFamily="34" charset="0"/>
              <a:ea typeface="Montserrat ExtraLight"/>
              <a:cs typeface="Montserrat ExtraLight"/>
              <a:sym typeface="Montserrat ExtraLight"/>
            </a:endParaRPr>
          </a:p>
        </p:txBody>
      </p:sp>
      <p:pic>
        <p:nvPicPr>
          <p:cNvPr id="17" name="Gráfico 16">
            <a:extLst>
              <a:ext uri="{FF2B5EF4-FFF2-40B4-BE49-F238E27FC236}">
                <a16:creationId xmlns:a16="http://schemas.microsoft.com/office/drawing/2014/main" id="{079FE0C0-B5D2-412C-9D0A-134317A8BC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>
            <a:off x="9297971" y="0"/>
            <a:ext cx="2894029" cy="71871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D"/>
        </a:solidFill>
        <a:effectLst/>
      </p:bgPr>
    </p:bg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24CEACAD-3BE5-497B-A946-F3C98C3E5E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5" name="Google Shape;315;p11"/>
          <p:cNvSpPr txBox="1"/>
          <p:nvPr/>
        </p:nvSpPr>
        <p:spPr>
          <a:xfrm>
            <a:off x="667073" y="1748886"/>
            <a:ext cx="911488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74246" lvl="1" indent="-187122" algn="just">
              <a:lnSpc>
                <a:spcPct val="150000"/>
              </a:lnSpc>
              <a:buClrTx/>
              <a:buSzPts val="2600"/>
              <a:buFont typeface="Arial"/>
              <a:buChar char="•"/>
            </a:pP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Invita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y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confirma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(2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semanas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antes). 15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invitados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= 7 a 10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asistentes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.</a:t>
            </a:r>
            <a:endParaRPr sz="2200" dirty="0">
              <a:solidFill>
                <a:schemeClr val="tx1">
                  <a:lumMod val="65000"/>
                  <a:lumOff val="35000"/>
                </a:schemeClr>
              </a:solidFill>
              <a:latin typeface="Raleway" panose="020B0003030101060003" pitchFamily="34" charset="0"/>
            </a:endParaRPr>
          </a:p>
          <a:p>
            <a:pPr marL="374246" lvl="1" indent="-187122" algn="just">
              <a:lnSpc>
                <a:spcPct val="150000"/>
              </a:lnSpc>
              <a:buClrTx/>
              <a:buSzPts val="2600"/>
              <a:buFont typeface="Arial"/>
              <a:buChar char="•"/>
            </a:pP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Preparar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asistentes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: Indispensable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experiencia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positiva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(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muestra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).</a:t>
            </a:r>
            <a:endParaRPr sz="2200" dirty="0">
              <a:solidFill>
                <a:schemeClr val="tx1">
                  <a:lumMod val="65000"/>
                  <a:lumOff val="35000"/>
                </a:schemeClr>
              </a:solidFill>
              <a:latin typeface="Raleway" panose="020B0003030101060003" pitchFamily="34" charset="0"/>
            </a:endParaRPr>
          </a:p>
        </p:txBody>
      </p:sp>
      <p:sp>
        <p:nvSpPr>
          <p:cNvPr id="318" name="Google Shape;318;p11"/>
          <p:cNvSpPr txBox="1"/>
          <p:nvPr/>
        </p:nvSpPr>
        <p:spPr>
          <a:xfrm>
            <a:off x="911622" y="407806"/>
            <a:ext cx="7007686" cy="947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4400" dirty="0" err="1">
                <a:solidFill>
                  <a:srgbClr val="154844"/>
                </a:solidFill>
                <a:latin typeface="Metropolis Extra Bold" panose="00000900000000000000" pitchFamily="50" charset="0"/>
                <a:ea typeface="Montserrat ExtraLight"/>
                <a:cs typeface="Montserrat ExtraLight"/>
                <a:sym typeface="Montserrat ExtraLight"/>
              </a:rPr>
              <a:t>Prepara</a:t>
            </a:r>
            <a:r>
              <a:rPr lang="en-US" sz="4400" dirty="0">
                <a:solidFill>
                  <a:srgbClr val="154844"/>
                </a:solidFill>
                <a:latin typeface="Metropolis Extra Bold" panose="00000900000000000000" pitchFamily="50" charset="0"/>
                <a:ea typeface="Montserrat ExtraLight"/>
                <a:cs typeface="Montserrat ExtraLight"/>
                <a:sym typeface="Montserrat ExtraLight"/>
              </a:rPr>
              <a:t> la </a:t>
            </a:r>
            <a:r>
              <a:rPr lang="en-US" sz="4400" dirty="0" err="1">
                <a:solidFill>
                  <a:srgbClr val="154844"/>
                </a:solidFill>
                <a:latin typeface="Metropolis Extra Bold" panose="00000900000000000000" pitchFamily="50" charset="0"/>
                <a:ea typeface="Montserrat ExtraLight"/>
                <a:cs typeface="Montserrat ExtraLight"/>
                <a:sym typeface="Montserrat ExtraLight"/>
              </a:rPr>
              <a:t>clase</a:t>
            </a:r>
            <a:endParaRPr sz="1050" dirty="0">
              <a:solidFill>
                <a:srgbClr val="154844"/>
              </a:solidFill>
              <a:latin typeface="Metropolis Extra Bold" panose="00000900000000000000" pitchFamily="50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D249013-F8E7-4ABB-B4D4-EA3592C789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4252" y="2998382"/>
            <a:ext cx="3330675" cy="3330675"/>
          </a:xfrm>
          <a:prstGeom prst="rect">
            <a:avLst/>
          </a:prstGeom>
        </p:spPr>
      </p:pic>
      <p:sp>
        <p:nvSpPr>
          <p:cNvPr id="17" name="Google Shape;315;p11">
            <a:extLst>
              <a:ext uri="{FF2B5EF4-FFF2-40B4-BE49-F238E27FC236}">
                <a16:creationId xmlns:a16="http://schemas.microsoft.com/office/drawing/2014/main" id="{4A07380B-8018-4177-9B00-F88F7CBD2439}"/>
              </a:ext>
            </a:extLst>
          </p:cNvPr>
          <p:cNvSpPr txBox="1"/>
          <p:nvPr/>
        </p:nvSpPr>
        <p:spPr>
          <a:xfrm>
            <a:off x="667073" y="2838753"/>
            <a:ext cx="7007686" cy="304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74246" lvl="1" indent="-187122" algn="just">
              <a:lnSpc>
                <a:spcPct val="150000"/>
              </a:lnSpc>
              <a:buClrTx/>
              <a:buSzPts val="2600"/>
              <a:buFont typeface="Arial"/>
              <a:buChar char="•"/>
            </a:pP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Preparar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lugar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: sin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distracciones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,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sillas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,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iluminación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, 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ventilación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, etc. </a:t>
            </a:r>
            <a:endParaRPr sz="2200" dirty="0">
              <a:solidFill>
                <a:schemeClr val="tx1">
                  <a:lumMod val="65000"/>
                  <a:lumOff val="35000"/>
                </a:schemeClr>
              </a:solidFill>
              <a:latin typeface="Raleway" panose="020B0003030101060003" pitchFamily="34" charset="0"/>
            </a:endParaRPr>
          </a:p>
          <a:p>
            <a:pPr marL="374246" lvl="1" indent="-187122" algn="just">
              <a:lnSpc>
                <a:spcPct val="150000"/>
              </a:lnSpc>
              <a:buClrTx/>
              <a:buSzPts val="2600"/>
              <a:buFont typeface="Arial"/>
              <a:buChar char="•"/>
            </a:pP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Establece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metas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: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asistentes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, 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inscripciones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,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clases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agendadas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, etc.</a:t>
            </a:r>
            <a:endParaRPr sz="2200" dirty="0">
              <a:solidFill>
                <a:schemeClr val="tx1">
                  <a:lumMod val="65000"/>
                  <a:lumOff val="35000"/>
                </a:schemeClr>
              </a:solidFill>
              <a:latin typeface="Raleway" panose="020B0003030101060003" pitchFamily="34" charset="0"/>
            </a:endParaRPr>
          </a:p>
          <a:p>
            <a:pPr marL="374246" lvl="1" indent="-187122" algn="just">
              <a:lnSpc>
                <a:spcPct val="150000"/>
              </a:lnSpc>
              <a:buClrTx/>
              <a:buSzPts val="2600"/>
              <a:buFont typeface="Arial"/>
              <a:buChar char="•"/>
            </a:pP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Programa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que no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dure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más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de 45 min.</a:t>
            </a:r>
            <a:endParaRPr sz="2200" dirty="0">
              <a:solidFill>
                <a:schemeClr val="tx1">
                  <a:lumMod val="65000"/>
                  <a:lumOff val="35000"/>
                </a:schemeClr>
              </a:solidFill>
              <a:latin typeface="Raleway" panose="020B0003030101060003" pitchFamily="34" charset="0"/>
            </a:endParaRPr>
          </a:p>
          <a:p>
            <a:pPr marL="374245" lvl="1" indent="-187123" algn="just">
              <a:lnSpc>
                <a:spcPct val="150000"/>
              </a:lnSpc>
              <a:buClrTx/>
              <a:buSzPts val="2600"/>
              <a:buFont typeface="Arial"/>
              <a:buChar char="•"/>
            </a:pP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Elige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un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lugar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sin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distracciones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.</a:t>
            </a:r>
            <a:endParaRPr sz="2200" dirty="0">
              <a:solidFill>
                <a:schemeClr val="tx1">
                  <a:lumMod val="65000"/>
                  <a:lumOff val="35000"/>
                </a:schemeClr>
              </a:solidFill>
              <a:latin typeface="Raleway" panose="020B0003030101060003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D"/>
        </a:solidFill>
        <a:effectLst/>
      </p:bgPr>
    </p:bg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BFE38215-E4F9-4421-BB0B-555F67E4A6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31" name="Google Shape;331;p12"/>
          <p:cNvSpPr txBox="1"/>
          <p:nvPr/>
        </p:nvSpPr>
        <p:spPr>
          <a:xfrm>
            <a:off x="697369" y="1656949"/>
            <a:ext cx="10360487" cy="4946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>
              <a:lnSpc>
                <a:spcPct val="144027"/>
              </a:lnSpc>
            </a:pP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Básico</a:t>
            </a:r>
            <a:endParaRPr sz="2200" dirty="0">
              <a:solidFill>
                <a:schemeClr val="tx1">
                  <a:lumMod val="65000"/>
                  <a:lumOff val="35000"/>
                </a:schemeClr>
              </a:solidFill>
              <a:latin typeface="Raleway" panose="020B0003030101060003" pitchFamily="34" charset="0"/>
            </a:endParaRPr>
          </a:p>
          <a:p>
            <a:pPr marL="391785" lvl="1" indent="-195892" algn="just">
              <a:lnSpc>
                <a:spcPct val="144027"/>
              </a:lnSpc>
              <a:buClrTx/>
              <a:buSzPts val="2721"/>
              <a:buFont typeface="Arial"/>
              <a:buChar char="•"/>
            </a:pP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Aceites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esenciales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: Menta y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Naranja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.</a:t>
            </a:r>
            <a:endParaRPr sz="2200" dirty="0">
              <a:solidFill>
                <a:schemeClr val="tx1">
                  <a:lumMod val="65000"/>
                  <a:lumOff val="35000"/>
                </a:schemeClr>
              </a:solidFill>
              <a:latin typeface="Raleway" panose="020B0003030101060003" pitchFamily="34" charset="0"/>
            </a:endParaRPr>
          </a:p>
          <a:p>
            <a:pPr marL="391785" lvl="1" indent="-195892" algn="just">
              <a:lnSpc>
                <a:spcPct val="144027"/>
              </a:lnSpc>
              <a:buClrTx/>
              <a:buSzPts val="2721"/>
              <a:buFont typeface="Arial"/>
              <a:buChar char="•"/>
            </a:pP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Frasquitos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de 10 ml con los 10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aceites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básicos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.</a:t>
            </a:r>
            <a:endParaRPr sz="2200" dirty="0">
              <a:solidFill>
                <a:schemeClr val="tx1">
                  <a:lumMod val="65000"/>
                  <a:lumOff val="35000"/>
                </a:schemeClr>
              </a:solidFill>
              <a:latin typeface="Raleway" panose="020B0003030101060003" pitchFamily="34" charset="0"/>
            </a:endParaRPr>
          </a:p>
          <a:p>
            <a:pPr marL="391785" lvl="1" indent="-195892" algn="just">
              <a:lnSpc>
                <a:spcPct val="144027"/>
              </a:lnSpc>
              <a:buClrTx/>
              <a:buSzPts val="2721"/>
              <a:buFont typeface="Arial"/>
              <a:buChar char="•"/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Ten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apoyos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de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enseñanza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: 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Guías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de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referencia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, 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libros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(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esenciales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modernos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, la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vida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esencial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),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guías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de la A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a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la Z  y/o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tabla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de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referencia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rápida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.</a:t>
            </a:r>
            <a:endParaRPr sz="2200" dirty="0">
              <a:solidFill>
                <a:schemeClr val="tx1">
                  <a:lumMod val="65000"/>
                  <a:lumOff val="35000"/>
                </a:schemeClr>
              </a:solidFill>
              <a:latin typeface="Raleway" panose="020B0003030101060003" pitchFamily="34" charset="0"/>
            </a:endParaRPr>
          </a:p>
          <a:p>
            <a:pPr marL="391785" lvl="1" indent="-195892" algn="just">
              <a:lnSpc>
                <a:spcPct val="144027"/>
              </a:lnSpc>
              <a:buClrTx/>
              <a:buSzPts val="2721"/>
              <a:buFont typeface="Arial"/>
              <a:buChar char="•"/>
            </a:pP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Papelería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: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Contrato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de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cliente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mayorista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, hojas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blancas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,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lapiceros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o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plumas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, kits de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inscripción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impresos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4 a 5 (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encimados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), hojas de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Clases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.</a:t>
            </a:r>
            <a:endParaRPr sz="2200" dirty="0">
              <a:solidFill>
                <a:schemeClr val="tx1">
                  <a:lumMod val="65000"/>
                  <a:lumOff val="35000"/>
                </a:schemeClr>
              </a:solidFill>
              <a:latin typeface="Raleway" panose="020B0003030101060003" pitchFamily="34" charset="0"/>
            </a:endParaRPr>
          </a:p>
          <a:p>
            <a:pPr marL="391785" lvl="1" indent="-195892" algn="just">
              <a:lnSpc>
                <a:spcPct val="144027"/>
              </a:lnSpc>
              <a:buClrTx/>
              <a:buSzPts val="2721"/>
              <a:buFont typeface="Arial"/>
              <a:buChar char="•"/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Lunch: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agua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natural con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gotas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de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aceites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esenciales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.</a:t>
            </a:r>
            <a:endParaRPr sz="2200" dirty="0">
              <a:solidFill>
                <a:schemeClr val="tx1">
                  <a:lumMod val="65000"/>
                  <a:lumOff val="35000"/>
                </a:schemeClr>
              </a:solidFill>
              <a:latin typeface="Raleway" panose="020B0003030101060003" pitchFamily="34" charset="0"/>
            </a:endParaRPr>
          </a:p>
          <a:p>
            <a:pPr marL="391785" lvl="1" indent="-195892" algn="just">
              <a:lnSpc>
                <a:spcPct val="144027"/>
              </a:lnSpc>
              <a:buClrTx/>
              <a:buSzPts val="2721"/>
              <a:buFont typeface="Arial"/>
              <a:buChar char="•"/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8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llaveros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.</a:t>
            </a:r>
            <a:endParaRPr sz="2200" dirty="0">
              <a:solidFill>
                <a:schemeClr val="tx1">
                  <a:lumMod val="65000"/>
                  <a:lumOff val="35000"/>
                </a:schemeClr>
              </a:solidFill>
              <a:latin typeface="Raleway" panose="020B0003030101060003" pitchFamily="34" charset="0"/>
            </a:endParaRPr>
          </a:p>
          <a:p>
            <a:pPr algn="just">
              <a:lnSpc>
                <a:spcPct val="165196"/>
              </a:lnSpc>
            </a:pPr>
            <a:endParaRPr sz="2200" dirty="0">
              <a:solidFill>
                <a:schemeClr val="tx1">
                  <a:lumMod val="65000"/>
                  <a:lumOff val="35000"/>
                </a:schemeClr>
              </a:solidFill>
              <a:latin typeface="Raleway" panose="020B0003030101060003" pitchFamily="34" charset="0"/>
              <a:ea typeface="Montserrat ExtraLight"/>
              <a:cs typeface="Montserrat ExtraLight"/>
              <a:sym typeface="Montserrat ExtraLight"/>
            </a:endParaRPr>
          </a:p>
        </p:txBody>
      </p:sp>
      <p:sp>
        <p:nvSpPr>
          <p:cNvPr id="334" name="Google Shape;334;p12"/>
          <p:cNvSpPr txBox="1"/>
          <p:nvPr/>
        </p:nvSpPr>
        <p:spPr>
          <a:xfrm>
            <a:off x="697370" y="612914"/>
            <a:ext cx="7007686" cy="947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4400" dirty="0">
                <a:solidFill>
                  <a:srgbClr val="154844"/>
                </a:solidFill>
                <a:latin typeface="Metropolis Extra Bold" panose="00000900000000000000" pitchFamily="50" charset="0"/>
                <a:ea typeface="Montserrat ExtraLight"/>
                <a:cs typeface="Montserrat ExtraLight"/>
                <a:sym typeface="Montserrat ExtraLight"/>
              </a:rPr>
              <a:t>Material para  la </a:t>
            </a:r>
            <a:r>
              <a:rPr lang="en-US" sz="4400" dirty="0" err="1">
                <a:solidFill>
                  <a:srgbClr val="154844"/>
                </a:solidFill>
                <a:latin typeface="Metropolis Extra Bold" panose="00000900000000000000" pitchFamily="50" charset="0"/>
                <a:ea typeface="Montserrat ExtraLight"/>
                <a:cs typeface="Montserrat ExtraLight"/>
                <a:sym typeface="Montserrat ExtraLight"/>
              </a:rPr>
              <a:t>clase</a:t>
            </a:r>
            <a:r>
              <a:rPr lang="en-US" sz="4400" dirty="0">
                <a:solidFill>
                  <a:srgbClr val="154844"/>
                </a:solidFill>
                <a:latin typeface="Metropolis Extra Bold" panose="00000900000000000000" pitchFamily="50" charset="0"/>
                <a:ea typeface="Montserrat ExtraLight"/>
                <a:cs typeface="Montserrat ExtraLight"/>
                <a:sym typeface="Montserrat ExtraLight"/>
              </a:rPr>
              <a:t> </a:t>
            </a:r>
            <a:endParaRPr sz="1050" dirty="0">
              <a:solidFill>
                <a:srgbClr val="154844"/>
              </a:solidFill>
              <a:latin typeface="Metropolis Extra Bold" panose="00000900000000000000" pitchFamily="50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D"/>
        </a:solidFill>
        <a:effectLst/>
      </p:bgPr>
    </p:bg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9">
            <a:extLst>
              <a:ext uri="{FF2B5EF4-FFF2-40B4-BE49-F238E27FC236}">
                <a16:creationId xmlns:a16="http://schemas.microsoft.com/office/drawing/2014/main" id="{72FE1EC9-4409-432F-9279-8CE53B713D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0"/>
            <a:ext cx="12191999" cy="6858000"/>
          </a:xfrm>
          <a:prstGeom prst="rect">
            <a:avLst/>
          </a:prstGeom>
        </p:spPr>
      </p:pic>
      <p:sp>
        <p:nvSpPr>
          <p:cNvPr id="347" name="Google Shape;347;p13"/>
          <p:cNvSpPr txBox="1"/>
          <p:nvPr/>
        </p:nvSpPr>
        <p:spPr>
          <a:xfrm>
            <a:off x="686735" y="1341012"/>
            <a:ext cx="8069200" cy="4875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44025"/>
              </a:lnSpc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Extras</a:t>
            </a:r>
            <a:endParaRPr sz="2200" dirty="0">
              <a:solidFill>
                <a:schemeClr val="tx1">
                  <a:lumMod val="65000"/>
                  <a:lumOff val="35000"/>
                </a:schemeClr>
              </a:solidFill>
              <a:latin typeface="Raleway" panose="020B0003030101060003" pitchFamily="34" charset="0"/>
            </a:endParaRPr>
          </a:p>
          <a:p>
            <a:pPr marL="434967" lvl="1" indent="-217483">
              <a:lnSpc>
                <a:spcPct val="144025"/>
              </a:lnSpc>
              <a:buClrTx/>
              <a:buSzPts val="3021"/>
              <a:buFont typeface="Arial"/>
              <a:buChar char="•"/>
            </a:pP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Aceites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esenciales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: Past Tense, LLV.</a:t>
            </a:r>
            <a:endParaRPr sz="2200" dirty="0">
              <a:solidFill>
                <a:schemeClr val="tx1">
                  <a:lumMod val="65000"/>
                  <a:lumOff val="35000"/>
                </a:schemeClr>
              </a:solidFill>
              <a:latin typeface="Raleway" panose="020B0003030101060003" pitchFamily="34" charset="0"/>
            </a:endParaRPr>
          </a:p>
          <a:p>
            <a:pPr marL="434967" lvl="1" indent="-217483">
              <a:lnSpc>
                <a:spcPct val="144025"/>
              </a:lnSpc>
              <a:buClrTx/>
              <a:buSzPts val="3021"/>
              <a:buFont typeface="Arial"/>
              <a:buChar char="•"/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Ten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apoyos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de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enseñanza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: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Difusor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.</a:t>
            </a:r>
            <a:endParaRPr sz="2200" dirty="0">
              <a:solidFill>
                <a:schemeClr val="tx1">
                  <a:lumMod val="65000"/>
                  <a:lumOff val="35000"/>
                </a:schemeClr>
              </a:solidFill>
              <a:latin typeface="Raleway" panose="020B0003030101060003" pitchFamily="34" charset="0"/>
            </a:endParaRPr>
          </a:p>
          <a:p>
            <a:pPr marL="434967" lvl="1" indent="-217483">
              <a:lnSpc>
                <a:spcPct val="144025"/>
              </a:lnSpc>
              <a:buClrTx/>
              <a:buSzPts val="3021"/>
              <a:buFont typeface="Arial"/>
              <a:buChar char="•"/>
            </a:pP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Prepara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refrigerio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: Con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aceites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,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sacar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hasta el final.</a:t>
            </a:r>
            <a:endParaRPr sz="2200" dirty="0">
              <a:solidFill>
                <a:schemeClr val="tx1">
                  <a:lumMod val="65000"/>
                  <a:lumOff val="35000"/>
                </a:schemeClr>
              </a:solidFill>
              <a:latin typeface="Raleway" panose="020B0003030101060003" pitchFamily="34" charset="0"/>
            </a:endParaRPr>
          </a:p>
          <a:p>
            <a:pPr marL="434967" lvl="1" indent="-217483">
              <a:lnSpc>
                <a:spcPct val="144025"/>
              </a:lnSpc>
              <a:buClrTx/>
              <a:buSzPts val="3021"/>
              <a:buFont typeface="Arial"/>
              <a:buChar char="•"/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App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Esenciales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modernos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.</a:t>
            </a:r>
            <a:endParaRPr sz="2200" dirty="0">
              <a:solidFill>
                <a:schemeClr val="tx1">
                  <a:lumMod val="65000"/>
                  <a:lumOff val="35000"/>
                </a:schemeClr>
              </a:solidFill>
              <a:latin typeface="Raleway" panose="020B0003030101060003" pitchFamily="34" charset="0"/>
            </a:endParaRPr>
          </a:p>
          <a:p>
            <a:pPr marL="434967" lvl="1" indent="-217483">
              <a:lnSpc>
                <a:spcPct val="144025"/>
              </a:lnSpc>
              <a:buClrTx/>
              <a:buSzPts val="3021"/>
              <a:buFont typeface="Arial"/>
              <a:buChar char="•"/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Roll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ons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(se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puede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hacer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al final una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mezcla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).</a:t>
            </a:r>
            <a:endParaRPr sz="2200" dirty="0">
              <a:solidFill>
                <a:schemeClr val="tx1">
                  <a:lumMod val="65000"/>
                  <a:lumOff val="35000"/>
                </a:schemeClr>
              </a:solidFill>
              <a:latin typeface="Raleway" panose="020B0003030101060003" pitchFamily="34" charset="0"/>
            </a:endParaRPr>
          </a:p>
          <a:p>
            <a:pPr marL="434967" lvl="1" indent="-217483">
              <a:lnSpc>
                <a:spcPct val="144025"/>
              </a:lnSpc>
              <a:buClrTx/>
              <a:buSzPts val="3021"/>
              <a:buFont typeface="Arial"/>
              <a:buChar char="•"/>
            </a:pP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Aceite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de coco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fraccionado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.</a:t>
            </a:r>
            <a:endParaRPr sz="2200" dirty="0">
              <a:solidFill>
                <a:schemeClr val="tx1">
                  <a:lumMod val="65000"/>
                  <a:lumOff val="35000"/>
                </a:schemeClr>
              </a:solidFill>
              <a:latin typeface="Raleway" panose="020B0003030101060003" pitchFamily="34" charset="0"/>
            </a:endParaRPr>
          </a:p>
          <a:p>
            <a:pPr marL="434967" lvl="1" indent="-217483">
              <a:lnSpc>
                <a:spcPct val="144025"/>
              </a:lnSpc>
              <a:buClrTx/>
              <a:buSzPts val="3021"/>
              <a:buFont typeface="Arial"/>
              <a:buChar char="•"/>
            </a:pP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Regalito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de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bienvenida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para los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miembros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que se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inscriban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.</a:t>
            </a:r>
            <a:endParaRPr sz="2200" dirty="0">
              <a:solidFill>
                <a:schemeClr val="tx1">
                  <a:lumMod val="65000"/>
                  <a:lumOff val="35000"/>
                </a:schemeClr>
              </a:solidFill>
              <a:latin typeface="Raleway" panose="020B0003030101060003" pitchFamily="34" charset="0"/>
            </a:endParaRPr>
          </a:p>
          <a:p>
            <a:pPr marL="434967" lvl="1" indent="-217483">
              <a:lnSpc>
                <a:spcPct val="144025"/>
              </a:lnSpc>
              <a:buClrTx/>
              <a:buSzPts val="3021"/>
              <a:buFont typeface="Arial"/>
              <a:buChar char="•"/>
            </a:pP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Presentación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PPT o PDF. </a:t>
            </a:r>
            <a:endParaRPr sz="2200" dirty="0">
              <a:solidFill>
                <a:schemeClr val="tx1">
                  <a:lumMod val="65000"/>
                  <a:lumOff val="35000"/>
                </a:schemeClr>
              </a:solidFill>
              <a:latin typeface="Raleway" panose="020B0003030101060003" pitchFamily="34" charset="0"/>
            </a:endParaRPr>
          </a:p>
          <a:p>
            <a:pPr marL="434967" lvl="1" indent="-217483">
              <a:lnSpc>
                <a:spcPct val="144025"/>
              </a:lnSpc>
              <a:buClrTx/>
              <a:buSzPts val="3021"/>
              <a:buFont typeface="Arial"/>
              <a:buChar char="•"/>
            </a:pP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Regalito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para el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anfitrión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.</a:t>
            </a:r>
            <a:endParaRPr sz="2200" dirty="0">
              <a:solidFill>
                <a:schemeClr val="tx1">
                  <a:lumMod val="65000"/>
                  <a:lumOff val="35000"/>
                </a:schemeClr>
              </a:solidFill>
              <a:latin typeface="Raleway" panose="020B0003030101060003" pitchFamily="34" charset="0"/>
              <a:ea typeface="Montserrat ExtraLight"/>
              <a:cs typeface="Montserrat ExtraLight"/>
              <a:sym typeface="Montserrat ExtraLight"/>
            </a:endParaRPr>
          </a:p>
        </p:txBody>
      </p:sp>
      <p:sp>
        <p:nvSpPr>
          <p:cNvPr id="17" name="Google Shape;334;p12">
            <a:extLst>
              <a:ext uri="{FF2B5EF4-FFF2-40B4-BE49-F238E27FC236}">
                <a16:creationId xmlns:a16="http://schemas.microsoft.com/office/drawing/2014/main" id="{D49D2E09-3457-4151-AA41-D3E30AEF88FB}"/>
              </a:ext>
            </a:extLst>
          </p:cNvPr>
          <p:cNvSpPr txBox="1"/>
          <p:nvPr/>
        </p:nvSpPr>
        <p:spPr>
          <a:xfrm>
            <a:off x="686735" y="393060"/>
            <a:ext cx="7007686" cy="947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4400" dirty="0">
                <a:solidFill>
                  <a:srgbClr val="154844"/>
                </a:solidFill>
                <a:latin typeface="Metropolis Extra Bold" panose="00000900000000000000" pitchFamily="50" charset="0"/>
                <a:ea typeface="Montserrat ExtraLight"/>
                <a:cs typeface="Montserrat ExtraLight"/>
                <a:sym typeface="Montserrat ExtraLight"/>
              </a:rPr>
              <a:t>Material para  la </a:t>
            </a:r>
            <a:r>
              <a:rPr lang="en-US" sz="4400" dirty="0" err="1">
                <a:solidFill>
                  <a:srgbClr val="154844"/>
                </a:solidFill>
                <a:latin typeface="Metropolis Extra Bold" panose="00000900000000000000" pitchFamily="50" charset="0"/>
                <a:ea typeface="Montserrat ExtraLight"/>
                <a:cs typeface="Montserrat ExtraLight"/>
                <a:sym typeface="Montserrat ExtraLight"/>
              </a:rPr>
              <a:t>clase</a:t>
            </a:r>
            <a:r>
              <a:rPr lang="en-US" sz="4400" dirty="0">
                <a:solidFill>
                  <a:srgbClr val="154844"/>
                </a:solidFill>
                <a:latin typeface="Metropolis Extra Bold" panose="00000900000000000000" pitchFamily="50" charset="0"/>
                <a:ea typeface="Montserrat ExtraLight"/>
                <a:cs typeface="Montserrat ExtraLight"/>
                <a:sym typeface="Montserrat ExtraLight"/>
              </a:rPr>
              <a:t> </a:t>
            </a:r>
            <a:endParaRPr sz="1050" dirty="0">
              <a:solidFill>
                <a:srgbClr val="154844"/>
              </a:solidFill>
              <a:latin typeface="Metropolis Extra Bold" panose="00000900000000000000" pitchFamily="50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946B1B2-101C-4B1D-AFE0-7DECF21CEA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0362" y="1086890"/>
            <a:ext cx="4086447" cy="408644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D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9F78A3E-1D59-45B2-B4CE-458455F2A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7"/>
            <a:ext cx="12192000" cy="6856806"/>
          </a:xfrm>
          <a:prstGeom prst="rect">
            <a:avLst/>
          </a:prstGeom>
        </p:spPr>
      </p:pic>
      <p:sp>
        <p:nvSpPr>
          <p:cNvPr id="364" name="Google Shape;364;p14"/>
          <p:cNvSpPr txBox="1"/>
          <p:nvPr/>
        </p:nvSpPr>
        <p:spPr>
          <a:xfrm>
            <a:off x="1803020" y="1575009"/>
            <a:ext cx="8297910" cy="458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8737">
              <a:lnSpc>
                <a:spcPct val="144022"/>
              </a:lnSpc>
              <a:buClr>
                <a:srgbClr val="455D7D"/>
              </a:buClr>
              <a:buSzPts val="2685"/>
            </a:pPr>
            <a:r>
              <a:rPr lang="es-MX" sz="2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PRESENTACIÓN 45 A 50  MIN.</a:t>
            </a:r>
            <a:endParaRPr lang="en-US" sz="2300" b="1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  <a:ea typeface="Montserrat ExtraLight"/>
              <a:cs typeface="Montserrat ExtraLight"/>
              <a:sym typeface="Montserrat ExtraLight"/>
            </a:endParaRPr>
          </a:p>
          <a:p>
            <a:pPr marL="381637" indent="-342900">
              <a:lnSpc>
                <a:spcPct val="144022"/>
              </a:lnSpc>
              <a:buClrTx/>
              <a:buSzPts val="2685"/>
              <a:buFont typeface="+mj-lt"/>
              <a:buAutoNum type="arabicPeriod"/>
            </a:pPr>
            <a:r>
              <a:rPr lang="en-US" sz="2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Bienvenida</a:t>
            </a:r>
            <a:r>
              <a:rPr lang="en-US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e </a:t>
            </a:r>
            <a:r>
              <a:rPr lang="en-US" sz="2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introducción</a:t>
            </a:r>
            <a:r>
              <a:rPr lang="en-US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(5 min).</a:t>
            </a:r>
            <a:endParaRPr sz="23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  <a:p>
            <a:pPr marL="381637" indent="-342900">
              <a:lnSpc>
                <a:spcPct val="144022"/>
              </a:lnSpc>
              <a:buClrTx/>
              <a:buSzPts val="2685"/>
              <a:buFont typeface="+mj-lt"/>
              <a:buAutoNum type="arabicPeriod"/>
            </a:pPr>
            <a:r>
              <a:rPr lang="en-US" sz="2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Qué</a:t>
            </a:r>
            <a:r>
              <a:rPr lang="en-US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son los </a:t>
            </a:r>
            <a:r>
              <a:rPr lang="en-US" sz="2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aceites</a:t>
            </a:r>
            <a:r>
              <a:rPr lang="en-US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lang="en-US" sz="2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esenciales</a:t>
            </a:r>
            <a:r>
              <a:rPr lang="en-US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y </a:t>
            </a:r>
            <a:r>
              <a:rPr lang="en-US" sz="2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cómo</a:t>
            </a:r>
            <a:r>
              <a:rPr lang="en-US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se </a:t>
            </a:r>
            <a:r>
              <a:rPr lang="en-US" sz="2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usan</a:t>
            </a:r>
            <a:r>
              <a:rPr lang="en-US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(10 min).</a:t>
            </a:r>
            <a:endParaRPr sz="23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  <a:p>
            <a:pPr marL="381637" indent="-342900">
              <a:lnSpc>
                <a:spcPct val="144022"/>
              </a:lnSpc>
              <a:buClrTx/>
              <a:buSzPts val="2685"/>
              <a:buFont typeface="+mj-lt"/>
              <a:buAutoNum type="arabicPeriod"/>
            </a:pPr>
            <a:r>
              <a:rPr lang="en-US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Testimonios (5 min).</a:t>
            </a:r>
            <a:endParaRPr sz="23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  <a:p>
            <a:pPr marL="381637" indent="-342900">
              <a:lnSpc>
                <a:spcPct val="144022"/>
              </a:lnSpc>
              <a:buClrTx/>
              <a:buSzPts val="2685"/>
              <a:buFont typeface="+mj-lt"/>
              <a:buAutoNum type="arabicPeriod"/>
            </a:pPr>
            <a:r>
              <a:rPr lang="en-US" sz="2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Descubre</a:t>
            </a:r>
            <a:r>
              <a:rPr lang="en-US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lang="en-US" sz="2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soluciones</a:t>
            </a:r>
            <a:r>
              <a:rPr lang="en-US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naturales (10 min).</a:t>
            </a:r>
            <a:endParaRPr sz="23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  <a:p>
            <a:pPr marL="381637" indent="-342900">
              <a:lnSpc>
                <a:spcPct val="144022"/>
              </a:lnSpc>
              <a:buClrTx/>
              <a:buSzPts val="2685"/>
              <a:buFont typeface="+mj-lt"/>
              <a:buAutoNum type="arabicPeriod"/>
            </a:pPr>
            <a:r>
              <a:rPr lang="en-US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Tres </a:t>
            </a:r>
            <a:r>
              <a:rPr lang="en-US" sz="2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formas</a:t>
            </a:r>
            <a:r>
              <a:rPr lang="en-US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de </a:t>
            </a:r>
            <a:r>
              <a:rPr lang="en-US" sz="2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comprar</a:t>
            </a:r>
            <a:r>
              <a:rPr lang="en-US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(8 min).</a:t>
            </a:r>
            <a:endParaRPr sz="23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  <a:p>
            <a:pPr marL="381637" indent="-342900">
              <a:lnSpc>
                <a:spcPct val="144022"/>
              </a:lnSpc>
              <a:buClrTx/>
              <a:buSzPts val="2685"/>
              <a:buFont typeface="+mj-lt"/>
              <a:buAutoNum type="arabicPeriod"/>
            </a:pPr>
            <a:r>
              <a:rPr lang="en-US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Testimonio </a:t>
            </a:r>
            <a:r>
              <a:rPr lang="en-US" sz="2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poderoso</a:t>
            </a:r>
            <a:r>
              <a:rPr lang="en-US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(2 min).</a:t>
            </a:r>
            <a:endParaRPr sz="23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  <a:p>
            <a:pPr marL="381637" indent="-342900">
              <a:lnSpc>
                <a:spcPct val="144022"/>
              </a:lnSpc>
              <a:buClrTx/>
              <a:buSzPts val="2685"/>
              <a:buFont typeface="+mj-lt"/>
              <a:buAutoNum type="arabicPeriod"/>
            </a:pPr>
            <a:r>
              <a:rPr lang="en-US" sz="2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Invita</a:t>
            </a:r>
            <a:r>
              <a:rPr lang="en-US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a </a:t>
            </a:r>
            <a:r>
              <a:rPr lang="en-US" sz="2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cambiar</a:t>
            </a:r>
            <a:r>
              <a:rPr lang="en-US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lang="en-US" sz="2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vidas</a:t>
            </a:r>
            <a:r>
              <a:rPr lang="en-US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(5 min).</a:t>
            </a:r>
            <a:endParaRPr sz="23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  <a:p>
            <a:pPr marL="381637" indent="-342900">
              <a:lnSpc>
                <a:spcPct val="144022"/>
              </a:lnSpc>
              <a:buClrTx/>
              <a:buSzPts val="2685"/>
              <a:buFont typeface="+mj-lt"/>
              <a:buAutoNum type="arabicPeriod"/>
            </a:pPr>
            <a:r>
              <a:rPr lang="en-US" sz="2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Invita</a:t>
            </a:r>
            <a:r>
              <a:rPr lang="en-US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a </a:t>
            </a:r>
            <a:r>
              <a:rPr lang="en-US" sz="2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inscribirse</a:t>
            </a:r>
            <a:r>
              <a:rPr lang="en-US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(5 min).</a:t>
            </a:r>
            <a:endParaRPr sz="23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  <a:ea typeface="Montserrat ExtraLight"/>
              <a:cs typeface="Montserrat ExtraLight"/>
              <a:sym typeface="Montserrat ExtraLight"/>
            </a:endParaRPr>
          </a:p>
        </p:txBody>
      </p:sp>
      <p:sp>
        <p:nvSpPr>
          <p:cNvPr id="365" name="Google Shape;365;p14"/>
          <p:cNvSpPr txBox="1"/>
          <p:nvPr/>
        </p:nvSpPr>
        <p:spPr>
          <a:xfrm>
            <a:off x="1803020" y="748868"/>
            <a:ext cx="977583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-US" sz="3600" dirty="0" err="1">
                <a:solidFill>
                  <a:srgbClr val="154844"/>
                </a:solidFill>
                <a:latin typeface="Metropolis Extra Bold" panose="00000900000000000000" pitchFamily="50" charset="0"/>
                <a:ea typeface="Montserrat ExtraLight"/>
                <a:cs typeface="Montserrat ExtraLight"/>
                <a:sym typeface="Montserrat ExtraLight"/>
              </a:rPr>
              <a:t>Componentes</a:t>
            </a:r>
            <a:r>
              <a:rPr lang="en-US" sz="3600" dirty="0">
                <a:solidFill>
                  <a:srgbClr val="154844"/>
                </a:solidFill>
                <a:latin typeface="Metropolis Extra Bold" panose="00000900000000000000" pitchFamily="50" charset="0"/>
                <a:ea typeface="Montserrat ExtraLight"/>
                <a:cs typeface="Montserrat ExtraLight"/>
                <a:sym typeface="Montserrat ExtraLight"/>
              </a:rPr>
              <a:t> de una </a:t>
            </a:r>
            <a:r>
              <a:rPr lang="en-US" sz="3600" dirty="0" err="1">
                <a:solidFill>
                  <a:srgbClr val="154844"/>
                </a:solidFill>
                <a:latin typeface="Metropolis Extra Bold" panose="00000900000000000000" pitchFamily="50" charset="0"/>
                <a:ea typeface="Montserrat ExtraLight"/>
                <a:cs typeface="Montserrat ExtraLight"/>
                <a:sym typeface="Montserrat ExtraLight"/>
              </a:rPr>
              <a:t>buena</a:t>
            </a:r>
            <a:r>
              <a:rPr lang="en-US" sz="3600" dirty="0">
                <a:solidFill>
                  <a:srgbClr val="154844"/>
                </a:solidFill>
                <a:latin typeface="Metropolis Extra Bold" panose="00000900000000000000" pitchFamily="50" charset="0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lang="en-US" sz="3600" dirty="0" err="1">
                <a:solidFill>
                  <a:srgbClr val="154844"/>
                </a:solidFill>
                <a:latin typeface="Metropolis Extra Bold" panose="00000900000000000000" pitchFamily="50" charset="0"/>
                <a:ea typeface="Montserrat ExtraLight"/>
                <a:cs typeface="Montserrat ExtraLight"/>
                <a:sym typeface="Montserrat ExtraLight"/>
              </a:rPr>
              <a:t>clase</a:t>
            </a:r>
            <a:r>
              <a:rPr lang="en-US" sz="3600" dirty="0">
                <a:solidFill>
                  <a:srgbClr val="154844"/>
                </a:solidFill>
                <a:latin typeface="Metropolis Extra Bold" panose="00000900000000000000" pitchFamily="50" charset="0"/>
                <a:ea typeface="Montserrat ExtraLight"/>
                <a:cs typeface="Montserrat ExtraLight"/>
                <a:sym typeface="Montserrat ExtraLight"/>
              </a:rPr>
              <a:t>  </a:t>
            </a:r>
            <a:endParaRPr sz="900" dirty="0">
              <a:solidFill>
                <a:srgbClr val="154844"/>
              </a:solidFill>
              <a:latin typeface="Metropolis Extra Bold" panose="00000900000000000000" pitchFamily="50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D"/>
        </a:solidFill>
        <a:effectLst/>
      </p:bgPr>
    </p:bg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9F476FDD-AADA-48D3-89F4-70F295F1E1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0"/>
            <a:ext cx="12191999" cy="6858000"/>
          </a:xfrm>
          <a:prstGeom prst="rect">
            <a:avLst/>
          </a:prstGeom>
        </p:spPr>
      </p:pic>
      <p:sp>
        <p:nvSpPr>
          <p:cNvPr id="385" name="Google Shape;385;p15"/>
          <p:cNvSpPr txBox="1"/>
          <p:nvPr/>
        </p:nvSpPr>
        <p:spPr>
          <a:xfrm>
            <a:off x="1010929" y="3068832"/>
            <a:ext cx="8409518" cy="2792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74246" lvl="1" indent="-187122" algn="just">
              <a:lnSpc>
                <a:spcPct val="189000"/>
              </a:lnSpc>
              <a:buClr>
                <a:srgbClr val="455D7D"/>
              </a:buClr>
              <a:buSzPts val="2600"/>
              <a:buFont typeface="Arial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El 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anfitrión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(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quien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invita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a la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clase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)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presenta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al expositor</a:t>
            </a:r>
            <a:endParaRPr sz="24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  <a:p>
            <a:pPr marL="374246" lvl="1" indent="-187122" algn="just">
              <a:lnSpc>
                <a:spcPct val="189000"/>
              </a:lnSpc>
              <a:buClr>
                <a:srgbClr val="455D7D"/>
              </a:buClr>
              <a:buSzPts val="2600"/>
              <a:buFont typeface="Arial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Se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comentan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algunos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datos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de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trayectoria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en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  <a:ea typeface="Montserrat ExtraLight"/>
                <a:cs typeface="Montserrat ExtraLight"/>
                <a:sym typeface="Montserrat ExtraLight"/>
              </a:rPr>
              <a:t>dōTERRA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.</a:t>
            </a:r>
            <a:endParaRPr sz="24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  <a:p>
            <a:pPr marL="374245" lvl="1" indent="-187123" algn="just">
              <a:lnSpc>
                <a:spcPct val="189000"/>
              </a:lnSpc>
              <a:buClr>
                <a:srgbClr val="455D7D"/>
              </a:buClr>
              <a:buSzPts val="2600"/>
              <a:buFont typeface="Arial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Es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importante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hacer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ver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que es una persona con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experiencia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a la que vale la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pena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escuchar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.</a:t>
            </a:r>
            <a:endParaRPr sz="24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</p:txBody>
      </p:sp>
      <p:sp>
        <p:nvSpPr>
          <p:cNvPr id="386" name="Google Shape;386;p15"/>
          <p:cNvSpPr txBox="1"/>
          <p:nvPr/>
        </p:nvSpPr>
        <p:spPr>
          <a:xfrm>
            <a:off x="531810" y="2017847"/>
            <a:ext cx="9611650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609630">
              <a:lnSpc>
                <a:spcPct val="139979"/>
              </a:lnSpc>
            </a:pPr>
            <a:r>
              <a:rPr lang="en-US" sz="4000" dirty="0">
                <a:solidFill>
                  <a:srgbClr val="154844"/>
                </a:solidFill>
                <a:latin typeface="Metropolis Extra Bold" panose="00000900000000000000" pitchFamily="50" charset="0"/>
                <a:ea typeface="Montserrat ExtraLight"/>
                <a:cs typeface="Montserrat ExtraLight"/>
                <a:sym typeface="Montserrat ExtraLight"/>
              </a:rPr>
              <a:t>1.- </a:t>
            </a:r>
            <a:r>
              <a:rPr lang="en-US" sz="4000" dirty="0" err="1">
                <a:solidFill>
                  <a:srgbClr val="154844"/>
                </a:solidFill>
                <a:latin typeface="Metropolis Extra Bold" panose="00000900000000000000" pitchFamily="50" charset="0"/>
                <a:ea typeface="Montserrat ExtraLight"/>
                <a:cs typeface="Montserrat ExtraLight"/>
                <a:sym typeface="Montserrat ExtraLight"/>
              </a:rPr>
              <a:t>Bienvenida</a:t>
            </a:r>
            <a:r>
              <a:rPr lang="en-US" sz="4000" dirty="0">
                <a:solidFill>
                  <a:srgbClr val="154844"/>
                </a:solidFill>
                <a:latin typeface="Metropolis Extra Bold" panose="00000900000000000000" pitchFamily="50" charset="0"/>
                <a:ea typeface="Montserrat ExtraLight"/>
                <a:cs typeface="Montserrat ExtraLight"/>
                <a:sym typeface="Montserrat ExtraLight"/>
              </a:rPr>
              <a:t> e </a:t>
            </a:r>
            <a:r>
              <a:rPr lang="en-US" sz="4000" dirty="0" err="1">
                <a:solidFill>
                  <a:srgbClr val="154844"/>
                </a:solidFill>
                <a:latin typeface="Metropolis Extra Bold" panose="00000900000000000000" pitchFamily="50" charset="0"/>
                <a:ea typeface="Montserrat ExtraLight"/>
                <a:cs typeface="Montserrat ExtraLight"/>
                <a:sym typeface="Montserrat ExtraLight"/>
              </a:rPr>
              <a:t>intención</a:t>
            </a:r>
            <a:r>
              <a:rPr lang="en-US" sz="4000" dirty="0">
                <a:solidFill>
                  <a:srgbClr val="154844"/>
                </a:solidFill>
                <a:latin typeface="Metropolis Extra Bold" panose="00000900000000000000" pitchFamily="50" charset="0"/>
                <a:ea typeface="Montserrat ExtraLight"/>
                <a:cs typeface="Montserrat ExtraLight"/>
                <a:sym typeface="Montserrat ExtraLight"/>
              </a:rPr>
              <a:t> (5 min).</a:t>
            </a:r>
            <a:endParaRPr sz="800" dirty="0">
              <a:solidFill>
                <a:srgbClr val="154844"/>
              </a:solidFill>
              <a:latin typeface="Metropolis Extra Bold" panose="00000900000000000000" pitchFamily="50" charset="0"/>
            </a:endParaRP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A8A0780F-C00F-4A68-AAA6-A599BAE206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9152" y="597598"/>
            <a:ext cx="1251087" cy="123103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D"/>
        </a:solidFill>
        <a:effectLst/>
      </p:bgPr>
    </p:bg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E3AE4A3F-B54B-462C-9814-3978C4BA50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0"/>
            <a:ext cx="12191999" cy="6858000"/>
          </a:xfrm>
          <a:prstGeom prst="rect">
            <a:avLst/>
          </a:prstGeom>
        </p:spPr>
      </p:pic>
      <p:sp>
        <p:nvSpPr>
          <p:cNvPr id="395" name="Google Shape;395;p16"/>
          <p:cNvSpPr txBox="1"/>
          <p:nvPr/>
        </p:nvSpPr>
        <p:spPr>
          <a:xfrm>
            <a:off x="556444" y="1842278"/>
            <a:ext cx="7194691" cy="4847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12244" lvl="1" indent="-156122">
              <a:buClr>
                <a:srgbClr val="455D7D"/>
              </a:buClr>
              <a:buSzPts val="2169"/>
              <a:buFont typeface="Arial"/>
              <a:buChar char="•"/>
            </a:pPr>
            <a:r>
              <a:rPr lang="en-US" sz="2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Recalcar</a:t>
            </a:r>
            <a:r>
              <a:rPr lang="en-US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que es FÁCIL lo que van a </a:t>
            </a:r>
            <a:r>
              <a:rPr lang="en-US" sz="2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escuchar</a:t>
            </a:r>
            <a:r>
              <a:rPr lang="en-US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.</a:t>
            </a:r>
          </a:p>
          <a:p>
            <a:pPr marL="312244" lvl="1" indent="-156122">
              <a:buClr>
                <a:srgbClr val="455D7D"/>
              </a:buClr>
              <a:buSzPts val="2169"/>
              <a:buFont typeface="Arial"/>
              <a:buChar char="•"/>
            </a:pPr>
            <a:endParaRPr sz="2100" dirty="0">
              <a:solidFill>
                <a:schemeClr val="tx1">
                  <a:lumMod val="65000"/>
                  <a:lumOff val="35000"/>
                </a:schemeClr>
              </a:solidFill>
              <a:latin typeface="Raleway" panose="020B0003030101060003" pitchFamily="34" charset="0"/>
            </a:endParaRPr>
          </a:p>
          <a:p>
            <a:pPr marL="312244" lvl="1" indent="-156122">
              <a:buClr>
                <a:srgbClr val="455D7D"/>
              </a:buClr>
              <a:buSzPts val="2169"/>
              <a:buFont typeface="Arial"/>
              <a:buChar char="•"/>
            </a:pPr>
            <a:r>
              <a:rPr lang="en-US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Los </a:t>
            </a:r>
            <a:r>
              <a:rPr lang="en-US" sz="2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Aceites</a:t>
            </a:r>
            <a:r>
              <a:rPr lang="en-US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lang="en-US" sz="2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Esenciales</a:t>
            </a:r>
            <a:r>
              <a:rPr lang="en-US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:</a:t>
            </a:r>
            <a:endParaRPr sz="2100" dirty="0">
              <a:solidFill>
                <a:schemeClr val="tx1">
                  <a:lumMod val="65000"/>
                  <a:lumOff val="35000"/>
                </a:schemeClr>
              </a:solidFill>
              <a:latin typeface="Raleway" panose="020B0003030101060003" pitchFamily="34" charset="0"/>
            </a:endParaRPr>
          </a:p>
          <a:p>
            <a:pPr marL="624487" lvl="2" indent="-208162">
              <a:buClr>
                <a:srgbClr val="455D7D"/>
              </a:buClr>
              <a:buSzPts val="2169"/>
              <a:buFont typeface="Arial"/>
              <a:buChar char="⚬"/>
            </a:pPr>
            <a:r>
              <a:rPr lang="en-US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Son </a:t>
            </a:r>
            <a:r>
              <a:rPr lang="en-US" sz="2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Seguros</a:t>
            </a:r>
            <a:r>
              <a:rPr lang="en-US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(CPTG, </a:t>
            </a:r>
            <a:r>
              <a:rPr lang="en-US" sz="2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lavanda</a:t>
            </a:r>
            <a:r>
              <a:rPr lang="en-US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e </a:t>
            </a:r>
            <a:r>
              <a:rPr lang="en-US" sz="2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incienso</a:t>
            </a:r>
            <a:r>
              <a:rPr lang="en-US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).</a:t>
            </a:r>
            <a:endParaRPr sz="2100" dirty="0">
              <a:solidFill>
                <a:schemeClr val="tx1">
                  <a:lumMod val="65000"/>
                  <a:lumOff val="35000"/>
                </a:schemeClr>
              </a:solidFill>
              <a:latin typeface="Raleway" panose="020B0003030101060003" pitchFamily="34" charset="0"/>
            </a:endParaRPr>
          </a:p>
          <a:p>
            <a:pPr marL="624487" lvl="2" indent="-208162">
              <a:buClr>
                <a:srgbClr val="455D7D"/>
              </a:buClr>
              <a:buSzPts val="2169"/>
              <a:buFont typeface="Arial"/>
              <a:buChar char="⚬"/>
            </a:pPr>
            <a:r>
              <a:rPr lang="en-US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Son </a:t>
            </a:r>
            <a:r>
              <a:rPr lang="en-US" sz="2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Efectivos</a:t>
            </a:r>
            <a:r>
              <a:rPr lang="en-US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(</a:t>
            </a:r>
            <a:r>
              <a:rPr lang="en-US" sz="2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liposolubles</a:t>
            </a:r>
            <a:r>
              <a:rPr lang="en-US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, </a:t>
            </a:r>
            <a:r>
              <a:rPr lang="en-US" sz="2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orégano</a:t>
            </a:r>
            <a:r>
              <a:rPr lang="en-US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y OnGuard).</a:t>
            </a:r>
            <a:endParaRPr sz="2100" dirty="0">
              <a:solidFill>
                <a:schemeClr val="tx1">
                  <a:lumMod val="65000"/>
                  <a:lumOff val="35000"/>
                </a:schemeClr>
              </a:solidFill>
              <a:latin typeface="Raleway" panose="020B0003030101060003" pitchFamily="34" charset="0"/>
            </a:endParaRPr>
          </a:p>
          <a:p>
            <a:pPr marL="624487" lvl="2" indent="-208162">
              <a:buClr>
                <a:srgbClr val="455D7D"/>
              </a:buClr>
              <a:buSzPts val="2169"/>
              <a:buFont typeface="Arial"/>
              <a:buChar char="⚬"/>
            </a:pPr>
            <a:r>
              <a:rPr lang="en-US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Son </a:t>
            </a:r>
            <a:r>
              <a:rPr lang="en-US" sz="2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Económicos</a:t>
            </a:r>
            <a:r>
              <a:rPr lang="en-US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(</a:t>
            </a:r>
            <a:r>
              <a:rPr lang="en-US" sz="2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versátil</a:t>
            </a:r>
            <a:r>
              <a:rPr lang="en-US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, menta y árbol de </a:t>
            </a:r>
            <a:r>
              <a:rPr lang="en-US" sz="2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te</a:t>
            </a:r>
            <a:r>
              <a:rPr lang="en-US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).</a:t>
            </a:r>
          </a:p>
          <a:p>
            <a:pPr marL="624487" lvl="2" indent="-208162">
              <a:buClr>
                <a:srgbClr val="455D7D"/>
              </a:buClr>
              <a:buSzPts val="2169"/>
              <a:buFont typeface="Arial"/>
              <a:buChar char="⚬"/>
            </a:pPr>
            <a:endParaRPr sz="2100" dirty="0">
              <a:solidFill>
                <a:schemeClr val="tx1">
                  <a:lumMod val="65000"/>
                  <a:lumOff val="35000"/>
                </a:schemeClr>
              </a:solidFill>
              <a:latin typeface="Raleway" panose="020B0003030101060003" pitchFamily="34" charset="0"/>
            </a:endParaRPr>
          </a:p>
          <a:p>
            <a:pPr marL="312244" lvl="1" indent="-156122">
              <a:buClr>
                <a:srgbClr val="455D7D"/>
              </a:buClr>
              <a:buSzPts val="2169"/>
              <a:buFont typeface="Arial"/>
              <a:buChar char="•"/>
            </a:pPr>
            <a:r>
              <a:rPr lang="en-US" sz="2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Explica</a:t>
            </a:r>
            <a:r>
              <a:rPr lang="en-US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: </a:t>
            </a:r>
            <a:r>
              <a:rPr lang="en-US" sz="2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Cómo</a:t>
            </a:r>
            <a:r>
              <a:rPr lang="en-US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lang="en-US" sz="2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usar</a:t>
            </a:r>
            <a:r>
              <a:rPr lang="en-US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los </a:t>
            </a:r>
            <a:r>
              <a:rPr lang="en-US" sz="2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Aceites</a:t>
            </a:r>
            <a:r>
              <a:rPr lang="en-US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lang="en-US" sz="2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Esenciales</a:t>
            </a:r>
            <a:r>
              <a:rPr lang="en-US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lang="en-US" sz="2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dōTERRA</a:t>
            </a:r>
            <a:r>
              <a:rPr lang="en-US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.</a:t>
            </a:r>
            <a:endParaRPr sz="2100" dirty="0">
              <a:solidFill>
                <a:schemeClr val="tx1">
                  <a:lumMod val="65000"/>
                  <a:lumOff val="35000"/>
                </a:schemeClr>
              </a:solidFill>
              <a:latin typeface="Raleway" panose="020B0003030101060003" pitchFamily="34" charset="0"/>
            </a:endParaRPr>
          </a:p>
          <a:p>
            <a:pPr marL="624487" lvl="2" indent="-208162">
              <a:buClr>
                <a:srgbClr val="455D7D"/>
              </a:buClr>
              <a:buSzPts val="2169"/>
              <a:buFont typeface="Arial"/>
              <a:buChar char="⚬"/>
            </a:pPr>
            <a:r>
              <a:rPr lang="en-US" sz="2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Aromático</a:t>
            </a:r>
            <a:r>
              <a:rPr lang="en-US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(Easy air, serenity y </a:t>
            </a:r>
            <a:r>
              <a:rPr lang="en-US" sz="2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naranja</a:t>
            </a:r>
            <a:r>
              <a:rPr lang="en-US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).</a:t>
            </a:r>
            <a:endParaRPr sz="2100" dirty="0">
              <a:solidFill>
                <a:schemeClr val="tx1">
                  <a:lumMod val="65000"/>
                  <a:lumOff val="35000"/>
                </a:schemeClr>
              </a:solidFill>
              <a:latin typeface="Raleway" panose="020B0003030101060003" pitchFamily="34" charset="0"/>
            </a:endParaRPr>
          </a:p>
          <a:p>
            <a:pPr marL="624485" lvl="2" indent="-208162">
              <a:buClr>
                <a:srgbClr val="455D7D"/>
              </a:buClr>
              <a:buSzPts val="2169"/>
              <a:buFont typeface="Arial"/>
              <a:buChar char="⚬"/>
            </a:pPr>
            <a:r>
              <a:rPr lang="en-US" sz="2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Tópico</a:t>
            </a:r>
            <a:r>
              <a:rPr lang="en-US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(copaiba y </a:t>
            </a:r>
            <a:r>
              <a:rPr lang="en-US" sz="2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deepblue</a:t>
            </a:r>
            <a:r>
              <a:rPr lang="en-US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).</a:t>
            </a:r>
            <a:endParaRPr sz="2100" dirty="0">
              <a:solidFill>
                <a:schemeClr val="tx1">
                  <a:lumMod val="65000"/>
                  <a:lumOff val="35000"/>
                </a:schemeClr>
              </a:solidFill>
              <a:latin typeface="Raleway" panose="020B0003030101060003" pitchFamily="34" charset="0"/>
            </a:endParaRPr>
          </a:p>
          <a:p>
            <a:pPr marL="624485" lvl="2" indent="-208162">
              <a:buClr>
                <a:srgbClr val="455D7D"/>
              </a:buClr>
              <a:buSzPts val="2169"/>
              <a:buFont typeface="Arial"/>
              <a:buChar char="⚬"/>
            </a:pPr>
            <a:r>
              <a:rPr lang="en-US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lang="en-US" sz="2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Interno</a:t>
            </a:r>
            <a:r>
              <a:rPr lang="en-US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(</a:t>
            </a:r>
            <a:r>
              <a:rPr lang="en-US" sz="2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digetzen</a:t>
            </a:r>
            <a:r>
              <a:rPr lang="en-US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y </a:t>
            </a:r>
            <a:r>
              <a:rPr lang="en-US" sz="2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limón</a:t>
            </a:r>
            <a:r>
              <a:rPr lang="en-US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).</a:t>
            </a:r>
          </a:p>
          <a:p>
            <a:pPr marL="624485" lvl="2" indent="-208162">
              <a:buClr>
                <a:srgbClr val="455D7D"/>
              </a:buClr>
              <a:buSzPts val="2169"/>
              <a:buFont typeface="Arial"/>
              <a:buChar char="⚬"/>
            </a:pPr>
            <a:endParaRPr sz="2100" dirty="0">
              <a:solidFill>
                <a:schemeClr val="tx1">
                  <a:lumMod val="65000"/>
                  <a:lumOff val="35000"/>
                </a:schemeClr>
              </a:solidFill>
              <a:latin typeface="Raleway" panose="020B0003030101060003" pitchFamily="34" charset="0"/>
            </a:endParaRPr>
          </a:p>
          <a:p>
            <a:pPr marL="312242" lvl="1" indent="-156121">
              <a:buClr>
                <a:srgbClr val="455D7D"/>
              </a:buClr>
              <a:buSzPts val="2169"/>
              <a:buFont typeface="Arial"/>
              <a:buChar char="•"/>
            </a:pPr>
            <a:r>
              <a:rPr lang="en-US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La </a:t>
            </a:r>
            <a:r>
              <a:rPr lang="en-US" sz="2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clase</a:t>
            </a:r>
            <a:r>
              <a:rPr lang="en-US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es </a:t>
            </a:r>
            <a:r>
              <a:rPr lang="en-US" sz="2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más</a:t>
            </a:r>
            <a:r>
              <a:rPr lang="en-US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lang="en-US" sz="2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exitosa</a:t>
            </a:r>
            <a:r>
              <a:rPr lang="en-US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lang="en-US" sz="2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cuando</a:t>
            </a:r>
            <a:r>
              <a:rPr lang="en-US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lang="en-US" sz="2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podemos</a:t>
            </a:r>
            <a:r>
              <a:rPr lang="en-US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lang="en-US" sz="2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interactuar</a:t>
            </a:r>
            <a:r>
              <a:rPr lang="en-US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con los </a:t>
            </a:r>
            <a:r>
              <a:rPr lang="en-US" sz="2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asistentes</a:t>
            </a:r>
            <a:r>
              <a:rPr lang="en-US" sz="21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.</a:t>
            </a:r>
            <a:endParaRPr sz="2100" dirty="0">
              <a:solidFill>
                <a:schemeClr val="tx1">
                  <a:lumMod val="65000"/>
                  <a:lumOff val="35000"/>
                </a:schemeClr>
              </a:solidFill>
              <a:latin typeface="Raleway" panose="020B0003030101060003" pitchFamily="34" charset="0"/>
            </a:endParaRPr>
          </a:p>
          <a:p>
            <a:pPr marL="312242" lvl="1" indent="-64295">
              <a:buClr>
                <a:schemeClr val="dk1"/>
              </a:buClr>
              <a:buSzPts val="2169"/>
            </a:pPr>
            <a:endParaRPr sz="2100" dirty="0">
              <a:solidFill>
                <a:schemeClr val="tx1">
                  <a:lumMod val="65000"/>
                  <a:lumOff val="35000"/>
                </a:schemeClr>
              </a:solidFill>
              <a:latin typeface="Raleway" panose="020B0003030101060003" pitchFamily="34" charset="0"/>
              <a:ea typeface="Montserrat ExtraLight"/>
              <a:cs typeface="Montserrat ExtraLight"/>
              <a:sym typeface="Montserrat ExtraLight"/>
            </a:endParaRPr>
          </a:p>
        </p:txBody>
      </p:sp>
      <p:sp>
        <p:nvSpPr>
          <p:cNvPr id="396" name="Google Shape;396;p16"/>
          <p:cNvSpPr txBox="1"/>
          <p:nvPr/>
        </p:nvSpPr>
        <p:spPr>
          <a:xfrm>
            <a:off x="731776" y="594758"/>
            <a:ext cx="6136857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/>
            <a:r>
              <a:rPr lang="en-US" sz="2800" dirty="0">
                <a:solidFill>
                  <a:srgbClr val="154844"/>
                </a:solidFill>
                <a:latin typeface="Metropolis Extra Bold" panose="00000900000000000000" pitchFamily="50" charset="0"/>
                <a:ea typeface="Montserrat ExtraLight"/>
                <a:cs typeface="Montserrat ExtraLight"/>
                <a:sym typeface="Montserrat ExtraLight"/>
              </a:rPr>
              <a:t>2. ¿</a:t>
            </a:r>
            <a:r>
              <a:rPr lang="en-US" sz="2800" dirty="0" err="1">
                <a:solidFill>
                  <a:srgbClr val="154844"/>
                </a:solidFill>
                <a:latin typeface="Metropolis Extra Bold" panose="00000900000000000000" pitchFamily="50" charset="0"/>
                <a:ea typeface="Montserrat ExtraLight"/>
                <a:cs typeface="Montserrat ExtraLight"/>
                <a:sym typeface="Montserrat ExtraLight"/>
              </a:rPr>
              <a:t>Qué</a:t>
            </a:r>
            <a:r>
              <a:rPr lang="en-US" sz="2800" dirty="0">
                <a:solidFill>
                  <a:srgbClr val="154844"/>
                </a:solidFill>
                <a:latin typeface="Metropolis Extra Bold" panose="00000900000000000000" pitchFamily="50" charset="0"/>
                <a:ea typeface="Montserrat ExtraLight"/>
                <a:cs typeface="Montserrat ExtraLight"/>
                <a:sym typeface="Montserrat ExtraLight"/>
              </a:rPr>
              <a:t> son los </a:t>
            </a:r>
            <a:r>
              <a:rPr lang="en-US" sz="2800" dirty="0" err="1">
                <a:solidFill>
                  <a:srgbClr val="154844"/>
                </a:solidFill>
                <a:latin typeface="Metropolis Extra Bold" panose="00000900000000000000" pitchFamily="50" charset="0"/>
                <a:ea typeface="Montserrat ExtraLight"/>
                <a:cs typeface="Montserrat ExtraLight"/>
                <a:sym typeface="Montserrat ExtraLight"/>
              </a:rPr>
              <a:t>aceites</a:t>
            </a:r>
            <a:r>
              <a:rPr lang="en-US" sz="2800" dirty="0">
                <a:solidFill>
                  <a:srgbClr val="154844"/>
                </a:solidFill>
                <a:latin typeface="Metropolis Extra Bold" panose="00000900000000000000" pitchFamily="50" charset="0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lang="en-US" sz="2800" dirty="0" err="1">
                <a:solidFill>
                  <a:srgbClr val="154844"/>
                </a:solidFill>
                <a:latin typeface="Metropolis Extra Bold" panose="00000900000000000000" pitchFamily="50" charset="0"/>
                <a:ea typeface="Montserrat ExtraLight"/>
                <a:cs typeface="Montserrat ExtraLight"/>
                <a:sym typeface="Montserrat ExtraLight"/>
              </a:rPr>
              <a:t>esenciales</a:t>
            </a:r>
            <a:r>
              <a:rPr lang="en-US" sz="2800" dirty="0">
                <a:solidFill>
                  <a:srgbClr val="154844"/>
                </a:solidFill>
                <a:latin typeface="Metropolis Extra Bold" panose="00000900000000000000" pitchFamily="50" charset="0"/>
                <a:ea typeface="Montserrat ExtraLight"/>
                <a:cs typeface="Montserrat ExtraLight"/>
                <a:sym typeface="Montserrat ExtraLight"/>
              </a:rPr>
              <a:t> y </a:t>
            </a:r>
            <a:r>
              <a:rPr lang="en-US" sz="2800" dirty="0" err="1">
                <a:solidFill>
                  <a:srgbClr val="154844"/>
                </a:solidFill>
                <a:latin typeface="Metropolis Extra Bold" panose="00000900000000000000" pitchFamily="50" charset="0"/>
                <a:ea typeface="Montserrat ExtraLight"/>
                <a:cs typeface="Montserrat ExtraLight"/>
                <a:sym typeface="Montserrat ExtraLight"/>
              </a:rPr>
              <a:t>cómo</a:t>
            </a:r>
            <a:r>
              <a:rPr lang="en-US" sz="2800" dirty="0">
                <a:solidFill>
                  <a:srgbClr val="154844"/>
                </a:solidFill>
                <a:latin typeface="Metropolis Extra Bold" panose="00000900000000000000" pitchFamily="50" charset="0"/>
                <a:ea typeface="Montserrat ExtraLight"/>
                <a:cs typeface="Montserrat ExtraLight"/>
                <a:sym typeface="Montserrat ExtraLight"/>
              </a:rPr>
              <a:t> se </a:t>
            </a:r>
            <a:r>
              <a:rPr lang="en-US" sz="2800" dirty="0" err="1">
                <a:solidFill>
                  <a:srgbClr val="154844"/>
                </a:solidFill>
                <a:latin typeface="Metropolis Extra Bold" panose="00000900000000000000" pitchFamily="50" charset="0"/>
                <a:ea typeface="Montserrat ExtraLight"/>
                <a:cs typeface="Montserrat ExtraLight"/>
                <a:sym typeface="Montserrat ExtraLight"/>
              </a:rPr>
              <a:t>usan</a:t>
            </a:r>
            <a:r>
              <a:rPr lang="en-US" sz="2800" dirty="0">
                <a:solidFill>
                  <a:srgbClr val="154844"/>
                </a:solidFill>
                <a:latin typeface="Metropolis Extra Bold" panose="00000900000000000000" pitchFamily="50" charset="0"/>
                <a:ea typeface="Montserrat ExtraLight"/>
                <a:cs typeface="Montserrat ExtraLight"/>
                <a:sym typeface="Montserrat ExtraLight"/>
              </a:rPr>
              <a:t>? (10 a 15 </a:t>
            </a:r>
            <a:r>
              <a:rPr lang="en-US" sz="2800" dirty="0" err="1">
                <a:solidFill>
                  <a:srgbClr val="154844"/>
                </a:solidFill>
                <a:latin typeface="Metropolis Extra Bold" panose="00000900000000000000" pitchFamily="50" charset="0"/>
                <a:ea typeface="Montserrat ExtraLight"/>
                <a:cs typeface="Montserrat ExtraLight"/>
                <a:sym typeface="Montserrat ExtraLight"/>
              </a:rPr>
              <a:t>minutos</a:t>
            </a:r>
            <a:r>
              <a:rPr lang="en-US" sz="2800" dirty="0">
                <a:solidFill>
                  <a:srgbClr val="154844"/>
                </a:solidFill>
                <a:latin typeface="Metropolis Extra Bold" panose="00000900000000000000" pitchFamily="50" charset="0"/>
                <a:ea typeface="Montserrat ExtraLight"/>
                <a:cs typeface="Montserrat ExtraLight"/>
                <a:sym typeface="Montserrat ExtraLight"/>
              </a:rPr>
              <a:t>).</a:t>
            </a:r>
            <a:endParaRPr sz="500" dirty="0">
              <a:solidFill>
                <a:srgbClr val="154844"/>
              </a:solidFill>
              <a:latin typeface="Metropolis Extra Bold" panose="00000900000000000000" pitchFamily="50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DC015CF-8F97-4B2E-B893-E379C3234D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9358" y="0"/>
            <a:ext cx="4302642" cy="6858000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EC85A6D1-DFC2-471E-AFC5-6247D702C2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9377915" y="6245702"/>
            <a:ext cx="2814083" cy="612297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D"/>
        </a:solidFill>
        <a:effectLst/>
      </p:bgPr>
    </p:bg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1455A780-8AFA-4FCF-8304-FCBB7E56DD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7"/>
            <a:ext cx="12192000" cy="6856806"/>
          </a:xfrm>
          <a:prstGeom prst="rect">
            <a:avLst/>
          </a:prstGeom>
        </p:spPr>
      </p:pic>
      <p:sp>
        <p:nvSpPr>
          <p:cNvPr id="411" name="Google Shape;411;p17"/>
          <p:cNvSpPr txBox="1"/>
          <p:nvPr/>
        </p:nvSpPr>
        <p:spPr>
          <a:xfrm>
            <a:off x="680709" y="2711732"/>
            <a:ext cx="10143235" cy="2792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98605" lvl="1" indent="-199303">
              <a:lnSpc>
                <a:spcPct val="188985"/>
              </a:lnSpc>
              <a:buClrTx/>
              <a:buSzPts val="2769"/>
              <a:buFont typeface="Arial"/>
              <a:buChar char="•"/>
            </a:pP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Cuenta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tu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experiencia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 personal TESTIMONIO. </a:t>
            </a:r>
            <a:endParaRPr sz="2400" dirty="0">
              <a:solidFill>
                <a:schemeClr val="bg1">
                  <a:lumMod val="95000"/>
                </a:schemeClr>
              </a:solidFill>
              <a:latin typeface="Raleway" panose="020B0003030101060003" pitchFamily="34" charset="0"/>
            </a:endParaRPr>
          </a:p>
          <a:p>
            <a:pPr marL="398605" lvl="1" indent="-199303">
              <a:lnSpc>
                <a:spcPct val="188985"/>
              </a:lnSpc>
              <a:buClrTx/>
              <a:buSzPts val="2769"/>
              <a:buFont typeface="Arial"/>
              <a:buChar char="•"/>
            </a:pP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Invita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 a 3 personas a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compartir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su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 testimonio.</a:t>
            </a:r>
            <a:endParaRPr sz="2400" dirty="0">
              <a:solidFill>
                <a:schemeClr val="bg1">
                  <a:lumMod val="95000"/>
                </a:schemeClr>
              </a:solidFill>
              <a:latin typeface="Raleway" panose="020B0003030101060003" pitchFamily="34" charset="0"/>
            </a:endParaRPr>
          </a:p>
          <a:p>
            <a:pPr marL="398605" lvl="1" indent="-199303">
              <a:lnSpc>
                <a:spcPct val="188985"/>
              </a:lnSpc>
              <a:buClrTx/>
              <a:buSzPts val="2769"/>
              <a:buFont typeface="Arial"/>
              <a:buChar char="•"/>
            </a:pP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Explica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e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invita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: ¿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Cuáles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son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tus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principales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prioridades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de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bienestar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?</a:t>
            </a:r>
            <a:endParaRPr sz="2400" dirty="0">
              <a:solidFill>
                <a:schemeClr val="bg1">
                  <a:lumMod val="95000"/>
                </a:schemeClr>
              </a:solidFill>
              <a:latin typeface="Raleway" panose="020B0003030101060003" pitchFamily="34" charset="0"/>
            </a:endParaRPr>
          </a:p>
          <a:p>
            <a:pPr marL="398605" lvl="1" indent="-199303">
              <a:lnSpc>
                <a:spcPct val="188985"/>
              </a:lnSpc>
              <a:buClrTx/>
              <a:buSzPts val="2769"/>
              <a:buFont typeface="Arial"/>
              <a:buChar char="•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Dales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tiempo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para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anotar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sus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prioridades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.</a:t>
            </a:r>
            <a:endParaRPr sz="2400" dirty="0">
              <a:solidFill>
                <a:schemeClr val="bg1">
                  <a:lumMod val="95000"/>
                </a:schemeClr>
              </a:solidFill>
              <a:latin typeface="Raleway" panose="020B0003030101060003" pitchFamily="34" charset="0"/>
              <a:ea typeface="Montserrat ExtraLight"/>
              <a:cs typeface="Montserrat ExtraLight"/>
              <a:sym typeface="Montserrat ExtraLight"/>
            </a:endParaRPr>
          </a:p>
        </p:txBody>
      </p:sp>
      <p:sp>
        <p:nvSpPr>
          <p:cNvPr id="412" name="Google Shape;412;p17"/>
          <p:cNvSpPr txBox="1"/>
          <p:nvPr/>
        </p:nvSpPr>
        <p:spPr>
          <a:xfrm>
            <a:off x="850830" y="1398428"/>
            <a:ext cx="8667800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39979"/>
              </a:lnSpc>
            </a:pPr>
            <a:r>
              <a:rPr lang="en-US" sz="4000" dirty="0">
                <a:solidFill>
                  <a:schemeClr val="bg1">
                    <a:lumMod val="95000"/>
                  </a:schemeClr>
                </a:solidFill>
                <a:latin typeface="Metropolis Extra Bold" panose="00000900000000000000" pitchFamily="50" charset="0"/>
                <a:ea typeface="Montserrat ExtraLight"/>
                <a:cs typeface="Montserrat ExtraLight"/>
                <a:sym typeface="Montserrat ExtraLight"/>
              </a:rPr>
              <a:t>3. Testimonios (5 min).</a:t>
            </a:r>
            <a:endParaRPr sz="800" dirty="0">
              <a:solidFill>
                <a:schemeClr val="bg1">
                  <a:lumMod val="95000"/>
                </a:schemeClr>
              </a:solidFill>
              <a:latin typeface="Metropolis Extra Bold" panose="00000900000000000000" pitchFamily="50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D"/>
        </a:solidFill>
        <a:effectLst/>
      </p:bgPr>
    </p:bg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D78098D8-10EF-4704-8108-2880979C7F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27" name="Google Shape;427;p18"/>
          <p:cNvSpPr txBox="1"/>
          <p:nvPr/>
        </p:nvSpPr>
        <p:spPr>
          <a:xfrm>
            <a:off x="440550" y="1641470"/>
            <a:ext cx="7501972" cy="4601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98605" lvl="1" indent="-199303" algn="just">
              <a:buClrTx/>
              <a:buSzPts val="2769"/>
              <a:buFont typeface="Arial"/>
              <a:buChar char="•"/>
            </a:pPr>
            <a:r>
              <a:rPr lang="en-US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Enséñales</a:t>
            </a:r>
            <a:r>
              <a:rPr lang="en-US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lang="en-US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cómo</a:t>
            </a:r>
            <a:r>
              <a:rPr lang="en-US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lang="en-US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pueden</a:t>
            </a:r>
            <a:r>
              <a:rPr lang="en-US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lang="en-US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encontrar</a:t>
            </a:r>
            <a:r>
              <a:rPr lang="en-US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lang="en-US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soluciones</a:t>
            </a:r>
            <a:r>
              <a:rPr lang="en-US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lang="en-US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fácilmente</a:t>
            </a:r>
            <a:r>
              <a:rPr lang="en-US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lang="en-US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ahora</a:t>
            </a:r>
            <a:r>
              <a:rPr lang="en-US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que </a:t>
            </a:r>
            <a:r>
              <a:rPr lang="en-US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entienden</a:t>
            </a:r>
            <a:r>
              <a:rPr lang="en-US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lo que </a:t>
            </a:r>
            <a:r>
              <a:rPr lang="en-US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representa</a:t>
            </a:r>
            <a:r>
              <a:rPr lang="en-US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lang="en-US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cada</a:t>
            </a:r>
            <a:r>
              <a:rPr lang="en-US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lang="en-US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repisa</a:t>
            </a:r>
            <a:r>
              <a:rPr lang="en-US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.</a:t>
            </a:r>
          </a:p>
          <a:p>
            <a:pPr marL="398605" lvl="1" indent="-199303" algn="just">
              <a:buClrTx/>
              <a:buSzPts val="2769"/>
              <a:buFont typeface="Arial"/>
              <a:buChar char="•"/>
            </a:pPr>
            <a:endParaRPr sz="2300" dirty="0">
              <a:solidFill>
                <a:schemeClr val="tx1">
                  <a:lumMod val="65000"/>
                  <a:lumOff val="35000"/>
                </a:schemeClr>
              </a:solidFill>
              <a:latin typeface="Raleway" panose="020B0003030101060003" pitchFamily="34" charset="0"/>
            </a:endParaRPr>
          </a:p>
          <a:p>
            <a:pPr marL="398605" lvl="1" indent="-199303" algn="just">
              <a:buClrTx/>
              <a:buSzPts val="2769"/>
              <a:buFont typeface="Arial"/>
              <a:buChar char="•"/>
            </a:pPr>
            <a:r>
              <a:rPr lang="en-US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lang="en-US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Enséñales</a:t>
            </a:r>
            <a:r>
              <a:rPr lang="en-US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a </a:t>
            </a:r>
            <a:r>
              <a:rPr lang="en-US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usar</a:t>
            </a:r>
            <a:r>
              <a:rPr lang="en-US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la </a:t>
            </a:r>
            <a:r>
              <a:rPr lang="en-US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guía</a:t>
            </a:r>
            <a:r>
              <a:rPr lang="en-US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de </a:t>
            </a:r>
            <a:r>
              <a:rPr lang="en-US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referencia</a:t>
            </a:r>
            <a:r>
              <a:rPr lang="en-US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, </a:t>
            </a:r>
            <a:r>
              <a:rPr lang="en-US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buscando</a:t>
            </a:r>
            <a:r>
              <a:rPr lang="en-US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lang="en-US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alguna</a:t>
            </a:r>
            <a:r>
              <a:rPr lang="en-US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de las </a:t>
            </a:r>
            <a:r>
              <a:rPr lang="en-US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prioridades</a:t>
            </a:r>
            <a:r>
              <a:rPr lang="en-US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lang="en-US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mencionadas</a:t>
            </a:r>
            <a:r>
              <a:rPr lang="en-US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por </a:t>
            </a:r>
            <a:r>
              <a:rPr lang="en-US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alguien</a:t>
            </a:r>
            <a:r>
              <a:rPr lang="en-US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. </a:t>
            </a:r>
          </a:p>
          <a:p>
            <a:pPr marL="398605" lvl="1" indent="-199303" algn="just">
              <a:buClrTx/>
              <a:buSzPts val="2769"/>
              <a:buFont typeface="Arial"/>
              <a:buChar char="•"/>
            </a:pPr>
            <a:endParaRPr sz="2300" dirty="0">
              <a:solidFill>
                <a:schemeClr val="tx1">
                  <a:lumMod val="65000"/>
                  <a:lumOff val="35000"/>
                </a:schemeClr>
              </a:solidFill>
              <a:latin typeface="Raleway" panose="020B0003030101060003" pitchFamily="34" charset="0"/>
            </a:endParaRPr>
          </a:p>
          <a:p>
            <a:pPr marL="398605" lvl="1" indent="-199303" algn="just">
              <a:buClrTx/>
              <a:buSzPts val="2769"/>
              <a:buFont typeface="Arial"/>
              <a:buChar char="•"/>
            </a:pPr>
            <a:r>
              <a:rPr lang="en-US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Ahora</a:t>
            </a:r>
            <a:r>
              <a:rPr lang="en-US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, </a:t>
            </a:r>
            <a:r>
              <a:rPr lang="en-US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enséñales</a:t>
            </a:r>
            <a:r>
              <a:rPr lang="en-US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a </a:t>
            </a:r>
            <a:r>
              <a:rPr lang="en-US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buscar</a:t>
            </a:r>
            <a:r>
              <a:rPr lang="en-US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los </a:t>
            </a:r>
            <a:r>
              <a:rPr lang="en-US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aceites</a:t>
            </a:r>
            <a:r>
              <a:rPr lang="en-US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que les dan </a:t>
            </a:r>
            <a:r>
              <a:rPr lang="en-US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curiosidad</a:t>
            </a:r>
            <a:r>
              <a:rPr lang="en-US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y a </a:t>
            </a:r>
            <a:r>
              <a:rPr lang="en-US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encontrar</a:t>
            </a:r>
            <a:r>
              <a:rPr lang="en-US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lang="en-US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protocolos</a:t>
            </a:r>
            <a:r>
              <a:rPr lang="en-US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. </a:t>
            </a:r>
          </a:p>
          <a:p>
            <a:pPr marL="398605" lvl="1" indent="-199303" algn="just">
              <a:buClrTx/>
              <a:buSzPts val="2769"/>
              <a:buFont typeface="Arial"/>
              <a:buChar char="•"/>
            </a:pPr>
            <a:endParaRPr sz="2300" dirty="0">
              <a:solidFill>
                <a:schemeClr val="tx1">
                  <a:lumMod val="65000"/>
                  <a:lumOff val="35000"/>
                </a:schemeClr>
              </a:solidFill>
              <a:latin typeface="Raleway" panose="020B0003030101060003" pitchFamily="34" charset="0"/>
            </a:endParaRPr>
          </a:p>
          <a:p>
            <a:pPr marL="398605" lvl="1" indent="-199303" algn="just">
              <a:buClrTx/>
              <a:buSzPts val="2769"/>
              <a:buFont typeface="Arial"/>
              <a:buChar char="•"/>
            </a:pPr>
            <a:r>
              <a:rPr lang="en-US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En</a:t>
            </a:r>
            <a:r>
              <a:rPr lang="en-US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lang="en-US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esta</a:t>
            </a:r>
            <a:r>
              <a:rPr lang="en-US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lang="en-US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parte</a:t>
            </a:r>
            <a:r>
              <a:rPr lang="en-US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de la </a:t>
            </a:r>
            <a:r>
              <a:rPr lang="en-US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clase</a:t>
            </a:r>
            <a:r>
              <a:rPr lang="en-US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, </a:t>
            </a:r>
            <a:r>
              <a:rPr lang="en-US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pasa</a:t>
            </a:r>
            <a:r>
              <a:rPr lang="en-US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los </a:t>
            </a:r>
            <a:r>
              <a:rPr lang="en-US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aceites</a:t>
            </a:r>
            <a:r>
              <a:rPr lang="en-US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lang="en-US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sugeridos</a:t>
            </a:r>
            <a:r>
              <a:rPr lang="en-US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y </a:t>
            </a:r>
            <a:r>
              <a:rPr lang="en-US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tú</a:t>
            </a:r>
            <a:r>
              <a:rPr lang="en-US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, u </a:t>
            </a:r>
            <a:r>
              <a:rPr lang="en-US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otra</a:t>
            </a:r>
            <a:r>
              <a:rPr lang="en-US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persona, </a:t>
            </a:r>
            <a:r>
              <a:rPr lang="en-US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pueden</a:t>
            </a:r>
            <a:r>
              <a:rPr lang="en-US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lang="en-US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compartir</a:t>
            </a:r>
            <a:r>
              <a:rPr lang="en-US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lang="en-US" sz="2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brevemente</a:t>
            </a:r>
            <a:r>
              <a:rPr lang="en-US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una </a:t>
            </a:r>
            <a:r>
              <a:rPr lang="en-US" sz="2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historia</a:t>
            </a:r>
            <a:r>
              <a:rPr lang="en-US" sz="2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 de </a:t>
            </a:r>
            <a:r>
              <a:rPr lang="en-US" sz="2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éxito</a:t>
            </a:r>
            <a:r>
              <a:rPr lang="en-US" sz="2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.</a:t>
            </a:r>
            <a:endParaRPr sz="2300" dirty="0">
              <a:solidFill>
                <a:schemeClr val="tx1">
                  <a:lumMod val="65000"/>
                  <a:lumOff val="35000"/>
                </a:schemeClr>
              </a:solidFill>
              <a:latin typeface="Raleway" panose="020B0003030101060003" pitchFamily="34" charset="0"/>
            </a:endParaRPr>
          </a:p>
        </p:txBody>
      </p:sp>
      <p:sp>
        <p:nvSpPr>
          <p:cNvPr id="428" name="Google Shape;428;p18"/>
          <p:cNvSpPr txBox="1"/>
          <p:nvPr/>
        </p:nvSpPr>
        <p:spPr>
          <a:xfrm>
            <a:off x="680177" y="389848"/>
            <a:ext cx="7501973" cy="775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39979"/>
              </a:lnSpc>
            </a:pPr>
            <a:r>
              <a:rPr lang="en-US" sz="3600" dirty="0">
                <a:solidFill>
                  <a:srgbClr val="154844"/>
                </a:solidFill>
                <a:latin typeface="Metropolis Extra Bold" panose="00000900000000000000" pitchFamily="50" charset="0"/>
                <a:ea typeface="Montserrat ExtraLight"/>
                <a:cs typeface="Montserrat ExtraLight"/>
                <a:sym typeface="Montserrat ExtraLight"/>
              </a:rPr>
              <a:t>4. </a:t>
            </a:r>
            <a:r>
              <a:rPr lang="en-US" sz="3600" dirty="0" err="1">
                <a:solidFill>
                  <a:srgbClr val="154844"/>
                </a:solidFill>
                <a:latin typeface="Metropolis Extra Bold" panose="00000900000000000000" pitchFamily="50" charset="0"/>
                <a:ea typeface="Montserrat ExtraLight"/>
                <a:cs typeface="Montserrat ExtraLight"/>
                <a:sym typeface="Montserrat ExtraLight"/>
              </a:rPr>
              <a:t>Descubre</a:t>
            </a:r>
            <a:r>
              <a:rPr lang="en-US" sz="3600" dirty="0">
                <a:solidFill>
                  <a:srgbClr val="154844"/>
                </a:solidFill>
                <a:latin typeface="Metropolis Extra Bold" panose="00000900000000000000" pitchFamily="50" charset="0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lang="en-US" sz="3600" dirty="0" err="1">
                <a:solidFill>
                  <a:srgbClr val="154844"/>
                </a:solidFill>
                <a:latin typeface="Metropolis Extra Bold" panose="00000900000000000000" pitchFamily="50" charset="0"/>
                <a:ea typeface="Montserrat ExtraLight"/>
                <a:cs typeface="Montserrat ExtraLight"/>
                <a:sym typeface="Montserrat ExtraLight"/>
              </a:rPr>
              <a:t>Soluciones</a:t>
            </a:r>
            <a:r>
              <a:rPr lang="en-US" sz="3600" dirty="0">
                <a:solidFill>
                  <a:srgbClr val="154844"/>
                </a:solidFill>
                <a:latin typeface="Metropolis Extra Bold" panose="00000900000000000000" pitchFamily="50" charset="0"/>
                <a:ea typeface="Montserrat ExtraLight"/>
                <a:cs typeface="Montserrat ExtraLight"/>
                <a:sym typeface="Montserrat ExtraLight"/>
              </a:rPr>
              <a:t> (10 min)</a:t>
            </a:r>
            <a:endParaRPr sz="700" dirty="0">
              <a:solidFill>
                <a:srgbClr val="154844"/>
              </a:solidFill>
              <a:latin typeface="Metropolis Extra Bold" panose="00000900000000000000" pitchFamily="50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4BB7576-9A6A-4A55-B8BC-8F28A46E7E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2699" y="0"/>
            <a:ext cx="359733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D"/>
        </a:solidFill>
        <a:effectLst/>
      </p:bgPr>
    </p:bg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B0A214FE-0E4F-41A3-95D8-8B4EC71BD3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0"/>
            <a:ext cx="12191999" cy="6858000"/>
          </a:xfrm>
          <a:prstGeom prst="rect">
            <a:avLst/>
          </a:prstGeom>
        </p:spPr>
      </p:pic>
      <p:sp>
        <p:nvSpPr>
          <p:cNvPr id="443" name="Google Shape;443;p19"/>
          <p:cNvSpPr txBox="1"/>
          <p:nvPr/>
        </p:nvSpPr>
        <p:spPr>
          <a:xfrm>
            <a:off x="531626" y="2637086"/>
            <a:ext cx="6485860" cy="304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70574" lvl="1" indent="-235286" algn="just">
              <a:lnSpc>
                <a:spcPct val="150000"/>
              </a:lnSpc>
              <a:buClrTx/>
              <a:buSzPts val="3268"/>
              <a:buFont typeface="Arial"/>
              <a:buChar char="•"/>
            </a:pP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Explica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 las 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tres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maneras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 de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comprar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: al por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menor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,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como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Cliente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Mayorista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 o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como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Distribuidor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 Independiente.</a:t>
            </a:r>
          </a:p>
          <a:p>
            <a:pPr marL="470574" lvl="1" indent="-235286" algn="just">
              <a:lnSpc>
                <a:spcPct val="150000"/>
              </a:lnSpc>
              <a:buClrTx/>
              <a:buSzPts val="3268"/>
              <a:buFont typeface="Arial"/>
              <a:buChar char="•"/>
            </a:pPr>
            <a:endParaRPr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70574" lvl="1" indent="-235286" algn="just">
              <a:lnSpc>
                <a:spcPct val="150000"/>
              </a:lnSpc>
              <a:buClrTx/>
              <a:buSzPts val="3268"/>
              <a:buFont typeface="Arial"/>
              <a:buChar char="•"/>
            </a:pP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Presenta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 los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diferentes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 kits de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inscripción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 y sus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ventajas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.</a:t>
            </a:r>
            <a:endParaRPr sz="2200" dirty="0">
              <a:solidFill>
                <a:schemeClr val="tx1">
                  <a:lumMod val="75000"/>
                  <a:lumOff val="25000"/>
                </a:schemeClr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</p:txBody>
      </p:sp>
      <p:sp>
        <p:nvSpPr>
          <p:cNvPr id="444" name="Google Shape;444;p19"/>
          <p:cNvSpPr txBox="1"/>
          <p:nvPr/>
        </p:nvSpPr>
        <p:spPr>
          <a:xfrm>
            <a:off x="751055" y="877584"/>
            <a:ext cx="6691732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-US" sz="4000" dirty="0">
                <a:solidFill>
                  <a:srgbClr val="154844"/>
                </a:solidFill>
                <a:latin typeface="Metropolis Extra Bold" panose="00000900000000000000" pitchFamily="50" charset="0"/>
                <a:ea typeface="Montserrat ExtraLight"/>
                <a:cs typeface="Montserrat ExtraLight"/>
                <a:sym typeface="Montserrat ExtraLight"/>
              </a:rPr>
              <a:t>5. Tres </a:t>
            </a:r>
            <a:r>
              <a:rPr lang="en-US" sz="4000" dirty="0" err="1">
                <a:solidFill>
                  <a:srgbClr val="154844"/>
                </a:solidFill>
                <a:latin typeface="Metropolis Extra Bold" panose="00000900000000000000" pitchFamily="50" charset="0"/>
                <a:ea typeface="Montserrat ExtraLight"/>
                <a:cs typeface="Montserrat ExtraLight"/>
                <a:sym typeface="Montserrat ExtraLight"/>
              </a:rPr>
              <a:t>formas</a:t>
            </a:r>
            <a:r>
              <a:rPr lang="en-US" sz="4000" dirty="0">
                <a:solidFill>
                  <a:srgbClr val="154844"/>
                </a:solidFill>
                <a:latin typeface="Metropolis Extra Bold" panose="00000900000000000000" pitchFamily="50" charset="0"/>
                <a:ea typeface="Montserrat ExtraLight"/>
                <a:cs typeface="Montserrat ExtraLight"/>
                <a:sym typeface="Montserrat ExtraLight"/>
              </a:rPr>
              <a:t> de </a:t>
            </a:r>
            <a:r>
              <a:rPr lang="en-US" sz="4000" dirty="0" err="1">
                <a:solidFill>
                  <a:srgbClr val="154844"/>
                </a:solidFill>
                <a:latin typeface="Metropolis Extra Bold" panose="00000900000000000000" pitchFamily="50" charset="0"/>
                <a:ea typeface="Montserrat ExtraLight"/>
                <a:cs typeface="Montserrat ExtraLight"/>
                <a:sym typeface="Montserrat ExtraLight"/>
              </a:rPr>
              <a:t>comprar</a:t>
            </a:r>
            <a:r>
              <a:rPr lang="en-US" sz="4000" dirty="0">
                <a:solidFill>
                  <a:srgbClr val="154844"/>
                </a:solidFill>
                <a:latin typeface="Metropolis Extra Bold" panose="00000900000000000000" pitchFamily="50" charset="0"/>
                <a:ea typeface="Montserrat ExtraLight"/>
                <a:cs typeface="Montserrat ExtraLight"/>
                <a:sym typeface="Montserrat ExtraLight"/>
              </a:rPr>
              <a:t> (8 min).</a:t>
            </a:r>
            <a:endParaRPr sz="800" dirty="0">
              <a:solidFill>
                <a:srgbClr val="154844"/>
              </a:solidFill>
              <a:latin typeface="Metropolis Extra Bold" panose="00000900000000000000" pitchFamily="50" charset="0"/>
            </a:endParaRPr>
          </a:p>
        </p:txBody>
      </p:sp>
      <p:sp>
        <p:nvSpPr>
          <p:cNvPr id="445" name="Google Shape;445;p19"/>
          <p:cNvSpPr txBox="1"/>
          <p:nvPr/>
        </p:nvSpPr>
        <p:spPr>
          <a:xfrm>
            <a:off x="3392133" y="6182951"/>
            <a:ext cx="7683103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lnSpc>
                <a:spcPct val="140000"/>
              </a:lnSpc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**Ten </a:t>
            </a:r>
            <a:r>
              <a:rPr lang="en-US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impresos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los kits de </a:t>
            </a:r>
            <a:r>
              <a:rPr lang="en-US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inscripción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(</a:t>
            </a:r>
            <a:r>
              <a:rPr lang="en-US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varias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lang="en-US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copias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lang="en-US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enmicadas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)</a:t>
            </a:r>
            <a:endParaRPr sz="622" dirty="0">
              <a:solidFill>
                <a:schemeClr val="tx1">
                  <a:lumMod val="65000"/>
                  <a:lumOff val="35000"/>
                </a:schemeClr>
              </a:solidFill>
              <a:latin typeface="Raleway" panose="020B0003030101060003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3C892D6-BAF7-429B-A997-F2BA223CAD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9591" y="1543291"/>
            <a:ext cx="4140783" cy="414078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D"/>
        </a:solid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0FD672D-6FC1-4763-BFB1-CAE1CD2034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7"/>
            <a:ext cx="12192000" cy="6856806"/>
          </a:xfrm>
          <a:prstGeom prst="rect">
            <a:avLst/>
          </a:prstGeom>
        </p:spPr>
      </p:pic>
      <p:sp>
        <p:nvSpPr>
          <p:cNvPr id="120" name="Google Shape;120;p2"/>
          <p:cNvSpPr txBox="1"/>
          <p:nvPr/>
        </p:nvSpPr>
        <p:spPr>
          <a:xfrm>
            <a:off x="677740" y="2393183"/>
            <a:ext cx="6922707" cy="997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5400" b="1" dirty="0">
                <a:solidFill>
                  <a:srgbClr val="154844"/>
                </a:solidFill>
                <a:latin typeface="Metropolis Extra Bold" panose="00000900000000000000" pitchFamily="50" charset="0"/>
                <a:ea typeface="Alata"/>
                <a:cs typeface="Alata"/>
                <a:sym typeface="Alata"/>
              </a:rPr>
              <a:t>¿</a:t>
            </a:r>
            <a:r>
              <a:rPr lang="en-US" sz="5400" b="1" dirty="0" err="1">
                <a:solidFill>
                  <a:srgbClr val="154844"/>
                </a:solidFill>
                <a:latin typeface="Metropolis Extra Bold" panose="00000900000000000000" pitchFamily="50" charset="0"/>
                <a:ea typeface="Alata"/>
                <a:cs typeface="Alata"/>
                <a:sym typeface="Alata"/>
              </a:rPr>
              <a:t>Qué</a:t>
            </a:r>
            <a:r>
              <a:rPr lang="en-US" sz="5400" b="1" dirty="0">
                <a:solidFill>
                  <a:srgbClr val="154844"/>
                </a:solidFill>
                <a:latin typeface="Metropolis Extra Bold" panose="00000900000000000000" pitchFamily="50" charset="0"/>
                <a:ea typeface="Alata"/>
                <a:cs typeface="Alata"/>
                <a:sym typeface="Alata"/>
              </a:rPr>
              <a:t> es vender?</a:t>
            </a:r>
            <a:endParaRPr sz="5400" dirty="0">
              <a:solidFill>
                <a:srgbClr val="154844"/>
              </a:solidFill>
              <a:latin typeface="Metropolis Extra Bold" panose="00000900000000000000" pitchFamily="50" charset="0"/>
            </a:endParaRPr>
          </a:p>
        </p:txBody>
      </p:sp>
      <p:sp>
        <p:nvSpPr>
          <p:cNvPr id="121" name="Google Shape;121;p2"/>
          <p:cNvSpPr txBox="1"/>
          <p:nvPr/>
        </p:nvSpPr>
        <p:spPr>
          <a:xfrm>
            <a:off x="763905" y="3587325"/>
            <a:ext cx="8155457" cy="947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4400" b="1" dirty="0" err="1">
                <a:solidFill>
                  <a:srgbClr val="91AC9D"/>
                </a:solidFill>
                <a:latin typeface="Raleway"/>
              </a:rPr>
              <a:t>Escuchar</a:t>
            </a:r>
            <a:r>
              <a:rPr lang="en-US" sz="4400" b="1" dirty="0">
                <a:solidFill>
                  <a:srgbClr val="91AC9D"/>
                </a:solidFill>
              </a:rPr>
              <a:t> es vender</a:t>
            </a:r>
            <a:endParaRPr sz="900" b="1" dirty="0">
              <a:solidFill>
                <a:srgbClr val="91AC9D"/>
              </a:solidFill>
            </a:endParaRPr>
          </a:p>
        </p:txBody>
      </p:sp>
      <p:pic>
        <p:nvPicPr>
          <p:cNvPr id="16" name="Gráfico 15">
            <a:extLst>
              <a:ext uri="{FF2B5EF4-FFF2-40B4-BE49-F238E27FC236}">
                <a16:creationId xmlns:a16="http://schemas.microsoft.com/office/drawing/2014/main" id="{1D8198CD-A517-4FE3-8737-7BFD4699C1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6138687"/>
            <a:ext cx="2894029" cy="71871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D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>
            <a:extLst>
              <a:ext uri="{FF2B5EF4-FFF2-40B4-BE49-F238E27FC236}">
                <a16:creationId xmlns:a16="http://schemas.microsoft.com/office/drawing/2014/main" id="{DFA07B3E-6B1C-4A90-94D2-202355F3E6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0"/>
            <a:ext cx="12191999" cy="6858000"/>
          </a:xfrm>
          <a:prstGeom prst="rect">
            <a:avLst/>
          </a:prstGeom>
        </p:spPr>
      </p:pic>
      <p:sp>
        <p:nvSpPr>
          <p:cNvPr id="460" name="Google Shape;460;p20"/>
          <p:cNvSpPr txBox="1"/>
          <p:nvPr/>
        </p:nvSpPr>
        <p:spPr>
          <a:xfrm>
            <a:off x="1233603" y="1090416"/>
            <a:ext cx="4401654" cy="2585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39979"/>
              </a:lnSpc>
            </a:pPr>
            <a:r>
              <a:rPr lang="en-US" sz="4000" dirty="0">
                <a:solidFill>
                  <a:srgbClr val="154844"/>
                </a:solidFill>
                <a:latin typeface="Metropolis Extra Bold" panose="00000900000000000000" pitchFamily="50" charset="0"/>
                <a:ea typeface="Montserrat ExtraLight"/>
                <a:cs typeface="Montserrat ExtraLight"/>
                <a:sym typeface="Montserrat ExtraLight"/>
              </a:rPr>
              <a:t>6.- Mi Testimonio PODEROSO</a:t>
            </a:r>
          </a:p>
          <a:p>
            <a:pPr>
              <a:lnSpc>
                <a:spcPct val="139979"/>
              </a:lnSpc>
            </a:pPr>
            <a:r>
              <a:rPr lang="en-US" sz="4000" dirty="0">
                <a:solidFill>
                  <a:srgbClr val="154844"/>
                </a:solidFill>
                <a:latin typeface="Metropolis Extra Bold" panose="00000900000000000000" pitchFamily="50" charset="0"/>
                <a:ea typeface="Montserrat ExtraLight"/>
                <a:cs typeface="Montserrat ExtraLight"/>
                <a:sym typeface="Montserrat ExtraLight"/>
              </a:rPr>
              <a:t>(2 min).</a:t>
            </a:r>
            <a:endParaRPr sz="800" dirty="0">
              <a:solidFill>
                <a:srgbClr val="154844"/>
              </a:solidFill>
              <a:latin typeface="Metropolis Extra Bold" panose="00000900000000000000" pitchFamily="50" charset="0"/>
            </a:endParaRPr>
          </a:p>
        </p:txBody>
      </p:sp>
      <p:sp>
        <p:nvSpPr>
          <p:cNvPr id="461" name="Google Shape;461;p20"/>
          <p:cNvSpPr txBox="1"/>
          <p:nvPr/>
        </p:nvSpPr>
        <p:spPr>
          <a:xfrm>
            <a:off x="1048772" y="4080684"/>
            <a:ext cx="4586485" cy="1396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70574" lvl="1" indent="-235286">
              <a:lnSpc>
                <a:spcPct val="189045"/>
              </a:lnSpc>
              <a:buClr>
                <a:schemeClr val="tx1">
                  <a:lumMod val="65000"/>
                  <a:lumOff val="35000"/>
                </a:schemeClr>
              </a:buClr>
              <a:buSzPts val="3268"/>
              <a:buFont typeface="Arial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Mete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emoción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.</a:t>
            </a:r>
            <a:endParaRPr sz="2400" dirty="0">
              <a:solidFill>
                <a:schemeClr val="tx1">
                  <a:lumMod val="65000"/>
                  <a:lumOff val="35000"/>
                </a:schemeClr>
              </a:solidFill>
              <a:latin typeface="Raleway" panose="020B0003030101060003" pitchFamily="34" charset="0"/>
            </a:endParaRPr>
          </a:p>
          <a:p>
            <a:pPr marL="470574" lvl="1" indent="-235286">
              <a:lnSpc>
                <a:spcPct val="189045"/>
              </a:lnSpc>
              <a:buClr>
                <a:schemeClr val="tx1">
                  <a:lumMod val="65000"/>
                  <a:lumOff val="35000"/>
                </a:schemeClr>
              </a:buClr>
              <a:buSzPts val="3268"/>
              <a:buFont typeface="Arial"/>
              <a:buChar char="•"/>
            </a:pP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Muéstrate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vulnerable.</a:t>
            </a:r>
            <a:endParaRPr sz="2400" dirty="0">
              <a:solidFill>
                <a:schemeClr val="tx1">
                  <a:lumMod val="65000"/>
                  <a:lumOff val="35000"/>
                </a:schemeClr>
              </a:solidFill>
              <a:latin typeface="Raleway" panose="020B0003030101060003" pitchFamily="34" charset="0"/>
              <a:ea typeface="Montserrat ExtraLight"/>
              <a:cs typeface="Montserrat ExtraLight"/>
              <a:sym typeface="Montserrat ExtraLight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FCAC511-1213-4392-B81A-09B7E3F7A1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3209" y="707951"/>
            <a:ext cx="5442097" cy="5442097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D"/>
        </a:solidFill>
        <a:effectLst/>
      </p:bgPr>
    </p:bg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FFC534F8-2CB2-46A6-9A98-F9C40753EB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76" name="Google Shape;476;p21"/>
          <p:cNvSpPr txBox="1"/>
          <p:nvPr/>
        </p:nvSpPr>
        <p:spPr>
          <a:xfrm>
            <a:off x="626271" y="3429000"/>
            <a:ext cx="9708576" cy="2792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98605" lvl="1" indent="-199303" algn="just">
              <a:lnSpc>
                <a:spcPct val="188985"/>
              </a:lnSpc>
              <a:buClrTx/>
              <a:buSzPts val="2769"/>
              <a:buFont typeface="Arial"/>
              <a:buChar char="•"/>
            </a:pP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Identifica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los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tres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tipos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de personas: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Clientes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,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Compartidores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y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Constructores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. </a:t>
            </a:r>
            <a:endParaRPr sz="24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  <a:p>
            <a:pPr marL="398605" lvl="1" indent="-199303" algn="just">
              <a:lnSpc>
                <a:spcPct val="188985"/>
              </a:lnSpc>
              <a:buClrTx/>
              <a:buSzPts val="2769"/>
              <a:buFont typeface="Arial"/>
              <a:buChar char="•"/>
            </a:pP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Comparte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la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misión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de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dōTERRA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® de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cambiar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al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mundo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(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Cō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-Impact Sourcing® y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dōTERRA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Healing Hands®).</a:t>
            </a:r>
            <a:endParaRPr sz="24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  <a:ea typeface="Montserrat ExtraLight"/>
              <a:cs typeface="Montserrat ExtraLight"/>
              <a:sym typeface="Montserrat ExtraLight"/>
            </a:endParaRPr>
          </a:p>
        </p:txBody>
      </p:sp>
      <p:sp>
        <p:nvSpPr>
          <p:cNvPr id="477" name="Google Shape;477;p21"/>
          <p:cNvSpPr txBox="1"/>
          <p:nvPr/>
        </p:nvSpPr>
        <p:spPr>
          <a:xfrm>
            <a:off x="796391" y="2471530"/>
            <a:ext cx="8667800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39979"/>
              </a:lnSpc>
            </a:pPr>
            <a:r>
              <a:rPr lang="en-US" sz="4000" dirty="0">
                <a:solidFill>
                  <a:srgbClr val="154844"/>
                </a:solidFill>
                <a:latin typeface="Metropolis Extra Bold" panose="00000900000000000000" pitchFamily="50" charset="0"/>
                <a:ea typeface="Montserrat ExtraLight"/>
                <a:cs typeface="Montserrat ExtraLight"/>
                <a:sym typeface="Montserrat ExtraLight"/>
              </a:rPr>
              <a:t>7.- </a:t>
            </a:r>
            <a:r>
              <a:rPr lang="en-US" sz="4000" dirty="0" err="1">
                <a:solidFill>
                  <a:srgbClr val="154844"/>
                </a:solidFill>
                <a:latin typeface="Metropolis Extra Bold" panose="00000900000000000000" pitchFamily="50" charset="0"/>
                <a:ea typeface="Montserrat ExtraLight"/>
                <a:cs typeface="Montserrat ExtraLight"/>
                <a:sym typeface="Montserrat ExtraLight"/>
              </a:rPr>
              <a:t>Invita</a:t>
            </a:r>
            <a:r>
              <a:rPr lang="en-US" sz="4000" dirty="0">
                <a:solidFill>
                  <a:srgbClr val="154844"/>
                </a:solidFill>
                <a:latin typeface="Metropolis Extra Bold" panose="00000900000000000000" pitchFamily="50" charset="0"/>
                <a:ea typeface="Montserrat ExtraLight"/>
                <a:cs typeface="Montserrat ExtraLight"/>
                <a:sym typeface="Montserrat ExtraLight"/>
              </a:rPr>
              <a:t> a </a:t>
            </a:r>
            <a:r>
              <a:rPr lang="en-US" sz="4000" dirty="0" err="1">
                <a:solidFill>
                  <a:srgbClr val="154844"/>
                </a:solidFill>
                <a:latin typeface="Metropolis Extra Bold" panose="00000900000000000000" pitchFamily="50" charset="0"/>
                <a:ea typeface="Montserrat ExtraLight"/>
                <a:cs typeface="Montserrat ExtraLight"/>
                <a:sym typeface="Montserrat ExtraLight"/>
              </a:rPr>
              <a:t>cambiar</a:t>
            </a:r>
            <a:r>
              <a:rPr lang="en-US" sz="4000" dirty="0">
                <a:solidFill>
                  <a:srgbClr val="154844"/>
                </a:solidFill>
                <a:latin typeface="Metropolis Extra Bold" panose="00000900000000000000" pitchFamily="50" charset="0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lang="en-US" sz="4000" dirty="0" err="1">
                <a:solidFill>
                  <a:srgbClr val="154844"/>
                </a:solidFill>
                <a:latin typeface="Metropolis Extra Bold" panose="00000900000000000000" pitchFamily="50" charset="0"/>
                <a:ea typeface="Montserrat ExtraLight"/>
                <a:cs typeface="Montserrat ExtraLight"/>
                <a:sym typeface="Montserrat ExtraLight"/>
              </a:rPr>
              <a:t>vidas</a:t>
            </a:r>
            <a:r>
              <a:rPr lang="en-US" sz="4000" dirty="0">
                <a:solidFill>
                  <a:srgbClr val="154844"/>
                </a:solidFill>
                <a:latin typeface="Metropolis Extra Bold" panose="00000900000000000000" pitchFamily="50" charset="0"/>
                <a:ea typeface="Montserrat ExtraLight"/>
                <a:cs typeface="Montserrat ExtraLight"/>
                <a:sym typeface="Montserrat ExtraLight"/>
              </a:rPr>
              <a:t> (5 min).</a:t>
            </a:r>
            <a:endParaRPr sz="800" dirty="0">
              <a:solidFill>
                <a:srgbClr val="154844"/>
              </a:solidFill>
              <a:latin typeface="Metropolis Extra Bold" panose="00000900000000000000" pitchFamily="50" charset="0"/>
            </a:endParaRP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7502DA7C-73EE-4903-BE86-60450DC907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1947" y="636954"/>
            <a:ext cx="1573541" cy="1573541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D"/>
        </a:solidFill>
        <a:effectLst/>
      </p:bgPr>
    </p:bg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138A8F22-BCAB-4424-8049-194DD793A0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0"/>
            <a:ext cx="12191999" cy="6858000"/>
          </a:xfrm>
          <a:prstGeom prst="rect">
            <a:avLst/>
          </a:prstGeom>
        </p:spPr>
      </p:pic>
      <p:sp>
        <p:nvSpPr>
          <p:cNvPr id="492" name="Google Shape;492;p22"/>
          <p:cNvSpPr txBox="1"/>
          <p:nvPr/>
        </p:nvSpPr>
        <p:spPr>
          <a:xfrm>
            <a:off x="723016" y="1746183"/>
            <a:ext cx="5273747" cy="4985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98605" lvl="1" indent="-199303" algn="just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SzPts val="2769"/>
              <a:buFont typeface="Arial"/>
              <a:buChar char="•"/>
            </a:pP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Identifica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los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tres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tipos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de personas: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Clientes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,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Compartidores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y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Constructores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.</a:t>
            </a:r>
          </a:p>
          <a:p>
            <a:pPr marL="398605" lvl="1" indent="-199303" algn="just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SzPts val="2769"/>
              <a:buFont typeface="Arial"/>
              <a:buChar char="•"/>
            </a:pPr>
            <a:endParaRPr sz="24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  <a:p>
            <a:pPr marL="398605" lvl="1" indent="-199303" algn="just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SzPts val="2769"/>
              <a:buFont typeface="Arial"/>
              <a:buChar char="•"/>
            </a:pP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Comparte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la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misión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de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dōTERRA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® de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cambiar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al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mundo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(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Cō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-Impact Sourcing® y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dōTERRA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Healing Hands®).</a:t>
            </a:r>
            <a:endParaRPr sz="24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  <a:p>
            <a:pPr marL="342900" indent="-342900" algn="just"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endParaRPr sz="24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  <a:ea typeface="Montserrat ExtraLight"/>
              <a:cs typeface="Montserrat ExtraLight"/>
              <a:sym typeface="Montserrat ExtraLight"/>
            </a:endParaRPr>
          </a:p>
        </p:txBody>
      </p:sp>
      <p:sp>
        <p:nvSpPr>
          <p:cNvPr id="493" name="Google Shape;493;p22"/>
          <p:cNvSpPr txBox="1"/>
          <p:nvPr/>
        </p:nvSpPr>
        <p:spPr>
          <a:xfrm>
            <a:off x="935891" y="591035"/>
            <a:ext cx="8667719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39979"/>
              </a:lnSpc>
            </a:pPr>
            <a:r>
              <a:rPr lang="en-US" sz="4000" dirty="0">
                <a:solidFill>
                  <a:srgbClr val="154844"/>
                </a:solidFill>
                <a:latin typeface="Metropolis Extra Bold" panose="00000900000000000000" pitchFamily="50" charset="0"/>
                <a:ea typeface="Montserrat ExtraLight"/>
                <a:cs typeface="Montserrat ExtraLight"/>
                <a:sym typeface="Montserrat ExtraLight"/>
              </a:rPr>
              <a:t>8.- Inscribe (5 min).</a:t>
            </a:r>
            <a:endParaRPr sz="800" dirty="0">
              <a:solidFill>
                <a:srgbClr val="154844"/>
              </a:solidFill>
              <a:latin typeface="Metropolis Extra Bold" panose="00000900000000000000" pitchFamily="50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21924D6-D9C9-46AF-B5E4-C79A3062A7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4962" y="1169581"/>
            <a:ext cx="4719970" cy="471997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D"/>
        </a:solidFill>
        <a:effectLst/>
      </p:bgPr>
    </p:bg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>
            <a:extLst>
              <a:ext uri="{FF2B5EF4-FFF2-40B4-BE49-F238E27FC236}">
                <a16:creationId xmlns:a16="http://schemas.microsoft.com/office/drawing/2014/main" id="{D3230185-610B-45F9-9F39-6251799E73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09" name="Google Shape;509;p23"/>
          <p:cNvSpPr txBox="1"/>
          <p:nvPr/>
        </p:nvSpPr>
        <p:spPr>
          <a:xfrm>
            <a:off x="820210" y="2432194"/>
            <a:ext cx="5158827" cy="4001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/>
            <a:r>
              <a:rPr lang="en-US" sz="2000" b="1" dirty="0">
                <a:solidFill>
                  <a:srgbClr val="91AC9D"/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PRESENCIAL</a:t>
            </a:r>
          </a:p>
          <a:p>
            <a:pPr algn="just"/>
            <a:endParaRPr sz="2000" b="1" dirty="0">
              <a:solidFill>
                <a:srgbClr val="91AC9D"/>
              </a:solidFill>
              <a:latin typeface="Raleway" panose="020B0003030101060003" pitchFamily="34" charset="0"/>
            </a:endParaRPr>
          </a:p>
          <a:p>
            <a:pPr marL="283456" lvl="1" indent="-141728" algn="just">
              <a:buClrTx/>
              <a:buSzPts val="1969"/>
              <a:buFont typeface="Arial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Se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busca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retener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a los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invitados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con un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aliciente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.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Alisse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una el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llavero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de 8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viales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.</a:t>
            </a:r>
          </a:p>
          <a:p>
            <a:pPr marL="283456" lvl="1" indent="-141728" algn="just">
              <a:buClrTx/>
              <a:buSzPts val="1969"/>
              <a:buFont typeface="Arial"/>
              <a:buChar char="•"/>
            </a:pPr>
            <a:endParaRPr sz="20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  <a:p>
            <a:pPr marL="283456" lvl="1" indent="-141728" algn="just">
              <a:buClrTx/>
              <a:buSzPts val="1969"/>
              <a:buFont typeface="Arial"/>
              <a:buChar char="•"/>
            </a:pP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Cierre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de los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invitados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.</a:t>
            </a:r>
          </a:p>
          <a:p>
            <a:pPr marL="283456" lvl="1" indent="-141728" algn="just">
              <a:buClrTx/>
              <a:buSzPts val="1969"/>
              <a:buFont typeface="Arial"/>
              <a:buChar char="•"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  <a:ea typeface="Montserrat ExtraLight"/>
              <a:cs typeface="Montserrat ExtraLight"/>
              <a:sym typeface="Montserrat ExtraLight"/>
            </a:endParaRPr>
          </a:p>
          <a:p>
            <a:pPr marL="283456" lvl="1" indent="-141728" algn="just">
              <a:buClrTx/>
              <a:buSzPts val="1969"/>
              <a:buFont typeface="Arial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Se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invita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a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conocer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que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significa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compartir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dōTERRA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y se les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explica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que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después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se les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invitará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a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probar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unos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bocadillos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hechos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con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aceites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.</a:t>
            </a:r>
          </a:p>
          <a:p>
            <a:pPr marL="283456" lvl="1" indent="-141728" algn="just">
              <a:buClr>
                <a:srgbClr val="455D7D"/>
              </a:buClr>
              <a:buSzPts val="1969"/>
              <a:buFont typeface="Arial"/>
              <a:buChar char="•"/>
            </a:pPr>
            <a:endParaRPr sz="20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  <a:p>
            <a:pPr algn="just"/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Serán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20 min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en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total para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apoyar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a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cerrar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.</a:t>
            </a:r>
            <a:endParaRPr sz="20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  <a:ea typeface="Montserrat ExtraLight"/>
              <a:cs typeface="Montserrat ExtraLight"/>
              <a:sym typeface="Montserrat ExtraLight"/>
            </a:endParaRPr>
          </a:p>
        </p:txBody>
      </p:sp>
      <p:sp>
        <p:nvSpPr>
          <p:cNvPr id="510" name="Google Shape;510;p23"/>
          <p:cNvSpPr txBox="1"/>
          <p:nvPr/>
        </p:nvSpPr>
        <p:spPr>
          <a:xfrm>
            <a:off x="820210" y="306572"/>
            <a:ext cx="8667719" cy="947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39979"/>
              </a:lnSpc>
            </a:pPr>
            <a:r>
              <a:rPr lang="en-US" sz="4400" dirty="0">
                <a:solidFill>
                  <a:srgbClr val="154844"/>
                </a:solidFill>
                <a:latin typeface="Metropolis Extra Bold" panose="00000900000000000000" pitchFamily="50" charset="0"/>
                <a:ea typeface="Montserrat ExtraLight"/>
                <a:cs typeface="Montserrat ExtraLight"/>
                <a:sym typeface="Montserrat ExtraLight"/>
              </a:rPr>
              <a:t>TRANSICIÓN</a:t>
            </a:r>
            <a:endParaRPr sz="900" dirty="0">
              <a:solidFill>
                <a:srgbClr val="154844"/>
              </a:solidFill>
              <a:latin typeface="Metropolis Extra Bold" panose="00000900000000000000" pitchFamily="50" charset="0"/>
            </a:endParaRPr>
          </a:p>
        </p:txBody>
      </p:sp>
      <p:sp>
        <p:nvSpPr>
          <p:cNvPr id="511" name="Google Shape;511;p23"/>
          <p:cNvSpPr txBox="1"/>
          <p:nvPr/>
        </p:nvSpPr>
        <p:spPr>
          <a:xfrm>
            <a:off x="7223878" y="2432194"/>
            <a:ext cx="4260713" cy="2769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/>
            <a:r>
              <a:rPr lang="en-US" sz="2000" b="1" dirty="0">
                <a:solidFill>
                  <a:srgbClr val="91AC9D"/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EN LÍNEA</a:t>
            </a:r>
          </a:p>
          <a:p>
            <a:pPr algn="just"/>
            <a:endParaRPr lang="en-US" sz="2000" b="1" dirty="0">
              <a:solidFill>
                <a:srgbClr val="91AC9D"/>
              </a:solidFill>
              <a:latin typeface="Raleway" panose="020B0003030101060003" pitchFamily="34" charset="0"/>
            </a:endParaRPr>
          </a:p>
          <a:p>
            <a:pPr marL="283456" lvl="1" indent="-141728" algn="just">
              <a:buClrTx/>
              <a:buSzPts val="1969"/>
              <a:buFont typeface="Arial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Se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invita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a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quedarse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15 min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más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para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explicarles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que es "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compartir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dōTERRA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“.</a:t>
            </a:r>
          </a:p>
          <a:p>
            <a:pPr marL="283456" lvl="1" indent="-141728" algn="just">
              <a:buClrTx/>
              <a:buSzPts val="1969"/>
              <a:buFont typeface="Arial"/>
              <a:buChar char="•"/>
            </a:pPr>
            <a:endParaRPr sz="20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  <a:p>
            <a:pPr marL="312243" lvl="1" indent="-156121" algn="just">
              <a:buClrTx/>
              <a:buSzPts val="2169"/>
              <a:buFont typeface="Arial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Se les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explica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que al final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habrá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una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rifa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para las personas que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permanezcan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.</a:t>
            </a:r>
            <a:endParaRPr sz="20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F4AA8778-5A8C-4E03-9840-2FCA602C35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0210" y="1382048"/>
            <a:ext cx="1327567" cy="714844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459A84DE-780D-4B79-AADC-0C66E67652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16647" y="996407"/>
            <a:ext cx="1129378" cy="112937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D"/>
        </a:solidFill>
        <a:effectLst/>
      </p:bgPr>
    </p:bg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6FA1C60-FCE6-440F-8F89-FF2FBAF1DA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7"/>
            <a:ext cx="12192000" cy="6856806"/>
          </a:xfrm>
          <a:prstGeom prst="rect">
            <a:avLst/>
          </a:prstGeom>
        </p:spPr>
      </p:pic>
      <p:sp>
        <p:nvSpPr>
          <p:cNvPr id="524" name="Google Shape;524;p24"/>
          <p:cNvSpPr txBox="1"/>
          <p:nvPr/>
        </p:nvSpPr>
        <p:spPr>
          <a:xfrm>
            <a:off x="1368456" y="1680756"/>
            <a:ext cx="9455088" cy="812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400" b="1" dirty="0" err="1">
                <a:solidFill>
                  <a:srgbClr val="154844"/>
                </a:solidFill>
                <a:latin typeface="Metropolis Extra Bold" panose="00000900000000000000" pitchFamily="50" charset="0"/>
                <a:ea typeface="Alata"/>
                <a:cs typeface="Alata"/>
                <a:sym typeface="Alata"/>
              </a:rPr>
              <a:t>Estructura</a:t>
            </a:r>
            <a:r>
              <a:rPr lang="en-US" sz="4400" b="1" dirty="0">
                <a:solidFill>
                  <a:srgbClr val="154844"/>
                </a:solidFill>
                <a:latin typeface="Metropolis Extra Bold" panose="00000900000000000000" pitchFamily="50" charset="0"/>
                <a:ea typeface="Alata"/>
                <a:cs typeface="Alata"/>
                <a:sym typeface="Alata"/>
              </a:rPr>
              <a:t> </a:t>
            </a:r>
            <a:r>
              <a:rPr lang="en-US" sz="4400" b="1" dirty="0" err="1">
                <a:solidFill>
                  <a:srgbClr val="154844"/>
                </a:solidFill>
                <a:latin typeface="Metropolis Extra Bold" panose="00000900000000000000" pitchFamily="50" charset="0"/>
                <a:ea typeface="Alata"/>
                <a:cs typeface="Alata"/>
                <a:sym typeface="Alata"/>
              </a:rPr>
              <a:t>clase</a:t>
            </a:r>
            <a:r>
              <a:rPr lang="en-US" sz="4400" b="1" dirty="0">
                <a:solidFill>
                  <a:srgbClr val="154844"/>
                </a:solidFill>
                <a:latin typeface="Metropolis Extra Bold" panose="00000900000000000000" pitchFamily="50" charset="0"/>
                <a:ea typeface="Alata"/>
                <a:cs typeface="Alata"/>
                <a:sym typeface="Alata"/>
              </a:rPr>
              <a:t> intro de </a:t>
            </a:r>
            <a:r>
              <a:rPr lang="en-US" sz="4400" b="1" dirty="0" err="1">
                <a:solidFill>
                  <a:srgbClr val="154844"/>
                </a:solidFill>
                <a:latin typeface="Metropolis Extra Bold" panose="00000900000000000000" pitchFamily="50" charset="0"/>
                <a:ea typeface="Alata"/>
                <a:cs typeface="Alata"/>
                <a:sym typeface="Alata"/>
              </a:rPr>
              <a:t>negocio</a:t>
            </a:r>
            <a:endParaRPr sz="4400" dirty="0">
              <a:solidFill>
                <a:srgbClr val="154844"/>
              </a:solidFill>
              <a:latin typeface="Metropolis Extra Bold" panose="00000900000000000000" pitchFamily="50" charset="0"/>
            </a:endParaRPr>
          </a:p>
        </p:txBody>
      </p:sp>
      <p:sp>
        <p:nvSpPr>
          <p:cNvPr id="525" name="Google Shape;525;p24"/>
          <p:cNvSpPr txBox="1"/>
          <p:nvPr/>
        </p:nvSpPr>
        <p:spPr>
          <a:xfrm>
            <a:off x="2018271" y="2486523"/>
            <a:ext cx="8155457" cy="775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3600" b="1" dirty="0">
                <a:solidFill>
                  <a:srgbClr val="91AC9D"/>
                </a:solidFill>
                <a:latin typeface="Raleway" panose="020B0003030101060003" pitchFamily="34" charset="0"/>
              </a:rPr>
              <a:t>15 MINUTOS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D"/>
        </a:solidFill>
        <a:effectLst/>
      </p:bgPr>
    </p:bg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573A2881-1A7A-4F7B-8929-80A6A23C65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0"/>
            <a:ext cx="12191999" cy="6858000"/>
          </a:xfrm>
          <a:prstGeom prst="rect">
            <a:avLst/>
          </a:prstGeom>
        </p:spPr>
      </p:pic>
      <p:sp>
        <p:nvSpPr>
          <p:cNvPr id="542" name="Google Shape;542;p25"/>
          <p:cNvSpPr txBox="1"/>
          <p:nvPr/>
        </p:nvSpPr>
        <p:spPr>
          <a:xfrm>
            <a:off x="927285" y="1492320"/>
            <a:ext cx="10364492" cy="4739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/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1.- Es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importante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que hasta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este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momento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solo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haya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pasado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una hora (45 min de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exposición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y 15 min de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apoyo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a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inscripción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).</a:t>
            </a:r>
          </a:p>
          <a:p>
            <a:pPr algn="just"/>
            <a:endParaRPr sz="22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  <a:p>
            <a:pPr algn="just"/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2.- La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explicación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del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negocio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no debe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durar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más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de 20 min.</a:t>
            </a:r>
          </a:p>
          <a:p>
            <a:pPr algn="just"/>
            <a:endParaRPr sz="22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  <a:p>
            <a:pPr algn="just"/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3.-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Necesitarás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:</a:t>
            </a:r>
            <a:endParaRPr sz="22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  <a:p>
            <a:pPr marL="302275" lvl="1" indent="-151138" algn="just">
              <a:buClrTx/>
              <a:buSzPts val="2100"/>
              <a:buFont typeface="Arial"/>
              <a:buChar char="•"/>
            </a:pP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Bocaditos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fáciles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y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rápidos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de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hacer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,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como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: manzanas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salpicadas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con On Guard, Brownies de chocolate con menta… etc.</a:t>
            </a:r>
            <a:endParaRPr sz="22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  <a:p>
            <a:pPr marL="302275" lvl="1" indent="-151138" algn="just">
              <a:buClrTx/>
              <a:buSzPts val="2100"/>
              <a:buFont typeface="Arial"/>
              <a:buChar char="•"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Si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quieres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tener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materiales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de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clase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,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puedes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tener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la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guía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Construye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dōTERRA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.</a:t>
            </a:r>
            <a:endParaRPr sz="22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  <a:p>
            <a:pPr marL="302275" lvl="1" indent="-151138" algn="just">
              <a:buClrTx/>
              <a:buSzPts val="2100"/>
              <a:buFont typeface="Arial"/>
              <a:buChar char="•"/>
            </a:pP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Puedes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presentar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esta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parte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diciendo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lo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siguiente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:</a:t>
            </a:r>
            <a:endParaRPr sz="22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  <a:p>
            <a:pPr algn="just"/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“Para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todos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los que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gustarían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quedarse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y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tener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unos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bocaditos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hechos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con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Aceites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Esenciales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,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en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los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siguientes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15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minutos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tendremos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una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conversación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acerca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de “el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gozo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de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compartir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Aceites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Esenciales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…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esperamos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que la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disfruten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.”</a:t>
            </a:r>
            <a:endParaRPr sz="22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</p:txBody>
      </p:sp>
      <p:sp>
        <p:nvSpPr>
          <p:cNvPr id="543" name="Google Shape;543;p25"/>
          <p:cNvSpPr txBox="1"/>
          <p:nvPr/>
        </p:nvSpPr>
        <p:spPr>
          <a:xfrm>
            <a:off x="927284" y="382250"/>
            <a:ext cx="8667719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39979"/>
              </a:lnSpc>
            </a:pPr>
            <a:r>
              <a:rPr lang="en-US" sz="4000" dirty="0">
                <a:solidFill>
                  <a:srgbClr val="91AC9D"/>
                </a:solidFill>
                <a:latin typeface="Metropolis Extra Bold" panose="00000900000000000000" pitchFamily="50" charset="0"/>
                <a:ea typeface="Montserrat ExtraLight"/>
                <a:cs typeface="Montserrat ExtraLight"/>
                <a:sym typeface="Montserrat ExtraLight"/>
              </a:rPr>
              <a:t>Tips </a:t>
            </a:r>
            <a:r>
              <a:rPr lang="en-US" sz="4000" dirty="0" err="1">
                <a:solidFill>
                  <a:srgbClr val="91AC9D"/>
                </a:solidFill>
                <a:latin typeface="Metropolis Extra Bold" panose="00000900000000000000" pitchFamily="50" charset="0"/>
                <a:ea typeface="Montserrat ExtraLight"/>
                <a:cs typeface="Montserrat ExtraLight"/>
                <a:sym typeface="Montserrat ExtraLight"/>
              </a:rPr>
              <a:t>generales</a:t>
            </a:r>
            <a:endParaRPr sz="800" dirty="0">
              <a:solidFill>
                <a:srgbClr val="91AC9D"/>
              </a:solidFill>
              <a:latin typeface="Metropolis Extra Bold" panose="00000900000000000000" pitchFamily="50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B14D12C8-1041-42D6-837B-67CEA55ECB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63" name="Google Shape;563;p26"/>
          <p:cNvSpPr txBox="1"/>
          <p:nvPr/>
        </p:nvSpPr>
        <p:spPr>
          <a:xfrm>
            <a:off x="1762138" y="410693"/>
            <a:ext cx="8667719" cy="689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39979"/>
              </a:lnSpc>
            </a:pPr>
            <a:r>
              <a:rPr lang="en-US" sz="3200" dirty="0">
                <a:solidFill>
                  <a:srgbClr val="91AC9D"/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TIPS GENERALES</a:t>
            </a:r>
            <a:endParaRPr lang="en-US" sz="622" dirty="0">
              <a:solidFill>
                <a:srgbClr val="91AC9D"/>
              </a:solidFill>
              <a:latin typeface="Raleway" panose="020B0003030101060003" pitchFamily="34" charset="0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96E5234D-57D8-4FC9-B350-F0EA649E2A9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583982" y="3466703"/>
            <a:ext cx="7024035" cy="2537777"/>
          </a:xfrm>
          <a:prstGeom prst="rect">
            <a:avLst/>
          </a:prstGeom>
        </p:spPr>
      </p:pic>
      <p:sp>
        <p:nvSpPr>
          <p:cNvPr id="17" name="TextBox 3">
            <a:extLst>
              <a:ext uri="{FF2B5EF4-FFF2-40B4-BE49-F238E27FC236}">
                <a16:creationId xmlns:a16="http://schemas.microsoft.com/office/drawing/2014/main" id="{336703B8-6BB4-4B82-BFBC-FD4DBA48F1EB}"/>
              </a:ext>
            </a:extLst>
          </p:cNvPr>
          <p:cNvSpPr txBox="1"/>
          <p:nvPr/>
        </p:nvSpPr>
        <p:spPr>
          <a:xfrm>
            <a:off x="1302268" y="1487460"/>
            <a:ext cx="9587461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400" dirty="0">
                <a:solidFill>
                  <a:srgbClr val="154844"/>
                </a:solidFill>
                <a:latin typeface="Metropolis Extra Bold" panose="00000900000000000000" pitchFamily="50" charset="0"/>
              </a:rPr>
              <a:t>¿</a:t>
            </a:r>
            <a:r>
              <a:rPr lang="en-US" sz="4400" dirty="0" err="1">
                <a:solidFill>
                  <a:srgbClr val="154844"/>
                </a:solidFill>
                <a:latin typeface="Metropolis Extra Bold" panose="00000900000000000000" pitchFamily="50" charset="0"/>
              </a:rPr>
              <a:t>Sabes</a:t>
            </a:r>
            <a:r>
              <a:rPr lang="en-US" sz="4400" dirty="0">
                <a:solidFill>
                  <a:srgbClr val="154844"/>
                </a:solidFill>
                <a:latin typeface="Metropolis Extra Bold" panose="00000900000000000000" pitchFamily="50" charset="0"/>
              </a:rPr>
              <a:t> la </a:t>
            </a:r>
            <a:r>
              <a:rPr lang="en-US" sz="4400" dirty="0" err="1">
                <a:solidFill>
                  <a:srgbClr val="154844"/>
                </a:solidFill>
                <a:latin typeface="Metropolis Extra Bold" panose="00000900000000000000" pitchFamily="50" charset="0"/>
              </a:rPr>
              <a:t>diferencia</a:t>
            </a:r>
            <a:endParaRPr lang="en-US" sz="4400" dirty="0">
              <a:solidFill>
                <a:srgbClr val="154844"/>
              </a:solidFill>
              <a:latin typeface="Metropolis Extra Bold" panose="00000900000000000000" pitchFamily="50" charset="0"/>
            </a:endParaRPr>
          </a:p>
          <a:p>
            <a:pPr algn="ctr"/>
            <a:r>
              <a:rPr lang="en-US" sz="4400" dirty="0" err="1">
                <a:solidFill>
                  <a:srgbClr val="154844"/>
                </a:solidFill>
                <a:latin typeface="Metropolis Extra Bold" panose="00000900000000000000" pitchFamily="50" charset="0"/>
              </a:rPr>
              <a:t>ingreso</a:t>
            </a:r>
            <a:r>
              <a:rPr lang="en-US" sz="4400" dirty="0">
                <a:solidFill>
                  <a:srgbClr val="154844"/>
                </a:solidFill>
                <a:latin typeface="Metropolis Extra Bold" panose="00000900000000000000" pitchFamily="50" charset="0"/>
              </a:rPr>
              <a:t> lineal e </a:t>
            </a:r>
            <a:r>
              <a:rPr lang="en-US" sz="4400" dirty="0" err="1">
                <a:solidFill>
                  <a:srgbClr val="154844"/>
                </a:solidFill>
                <a:latin typeface="Metropolis Extra Bold" panose="00000900000000000000" pitchFamily="50" charset="0"/>
              </a:rPr>
              <a:t>ingreso</a:t>
            </a:r>
            <a:r>
              <a:rPr lang="en-US" sz="4400" dirty="0">
                <a:solidFill>
                  <a:srgbClr val="154844"/>
                </a:solidFill>
                <a:latin typeface="Metropolis Extra Bold" panose="00000900000000000000" pitchFamily="50" charset="0"/>
              </a:rPr>
              <a:t> residual?</a:t>
            </a:r>
          </a:p>
        </p:txBody>
      </p:sp>
      <p:pic>
        <p:nvPicPr>
          <p:cNvPr id="18" name="Gráfico 17">
            <a:extLst>
              <a:ext uri="{FF2B5EF4-FFF2-40B4-BE49-F238E27FC236}">
                <a16:creationId xmlns:a16="http://schemas.microsoft.com/office/drawing/2014/main" id="{0433C02A-CC9E-4CDD-80BB-38DA9A72FD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9552018">
            <a:off x="8680167" y="4072496"/>
            <a:ext cx="2096395" cy="1470478"/>
          </a:xfrm>
          <a:prstGeom prst="rect">
            <a:avLst/>
          </a:prstGeom>
        </p:spPr>
      </p:pic>
      <p:pic>
        <p:nvPicPr>
          <p:cNvPr id="19" name="Gráfico 18">
            <a:extLst>
              <a:ext uri="{FF2B5EF4-FFF2-40B4-BE49-F238E27FC236}">
                <a16:creationId xmlns:a16="http://schemas.microsoft.com/office/drawing/2014/main" id="{40B043EE-CE9E-4E17-93E3-4DC7480AFD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661295" flipH="1">
            <a:off x="1285886" y="4333510"/>
            <a:ext cx="1968488" cy="1473082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9DC3C805-3950-411D-848F-3AC2005722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06963220-2A56-428A-8861-C88B834BEFBE}"/>
              </a:ext>
            </a:extLst>
          </p:cNvPr>
          <p:cNvSpPr txBox="1"/>
          <p:nvPr/>
        </p:nvSpPr>
        <p:spPr>
          <a:xfrm>
            <a:off x="94332" y="1256036"/>
            <a:ext cx="11826225" cy="50161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84302" lvl="1" indent="-292151">
              <a:lnSpc>
                <a:spcPct val="150000"/>
              </a:lnSpc>
              <a:buFont typeface="Arial"/>
              <a:buChar char="•"/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</a:rPr>
              <a:t>CPTG: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</a:rPr>
              <a:t>Certificación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</a:rPr>
              <a:t> de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</a:rPr>
              <a:t>pureza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</a:rPr>
              <a:t> de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</a:rPr>
              <a:t>grado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</a:rPr>
              <a:t>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</a:rPr>
              <a:t>comprobado</a:t>
            </a:r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  <a:latin typeface="Raleway"/>
            </a:endParaRPr>
          </a:p>
          <a:p>
            <a:pPr marL="584302" lvl="1" indent="-292151">
              <a:lnSpc>
                <a:spcPct val="150000"/>
              </a:lnSpc>
              <a:buFont typeface="Arial"/>
              <a:buChar char="•"/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</a:rPr>
              <a:t>Altos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</a:rPr>
              <a:t>estándares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</a:rPr>
              <a:t> de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</a:rPr>
              <a:t>calidad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</a:rPr>
              <a:t>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</a:rPr>
              <a:t>en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</a:rPr>
              <a:t> la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</a:rPr>
              <a:t>extracción</a:t>
            </a:r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  <a:latin typeface="Raleway"/>
            </a:endParaRPr>
          </a:p>
          <a:p>
            <a:pPr marL="584302" lvl="1" indent="-292151">
              <a:lnSpc>
                <a:spcPct val="150000"/>
              </a:lnSpc>
              <a:buFont typeface="Arial"/>
              <a:buChar char="•"/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</a:rPr>
              <a:t>Agricultura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</a:rPr>
              <a:t>ecológica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</a:rPr>
              <a:t> y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</a:rPr>
              <a:t>sustentable</a:t>
            </a:r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  <a:latin typeface="Raleway"/>
            </a:endParaRPr>
          </a:p>
          <a:p>
            <a:pPr marL="584302" lvl="1" indent="-292151">
              <a:lnSpc>
                <a:spcPct val="150000"/>
              </a:lnSpc>
              <a:buFont typeface="Arial"/>
              <a:buChar char="•"/>
            </a:pP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</a:rPr>
              <a:t>Conciencia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</a:rPr>
              <a:t> social</a:t>
            </a:r>
          </a:p>
          <a:p>
            <a:pPr marL="584302" lvl="1" indent="-292151">
              <a:lnSpc>
                <a:spcPct val="150000"/>
              </a:lnSpc>
              <a:buFont typeface="Arial"/>
              <a:buChar char="•"/>
            </a:pP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</a:rPr>
              <a:t>Compañía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</a:rPr>
              <a:t>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</a:rPr>
              <a:t>privada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</a:rPr>
              <a:t> con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</a:rPr>
              <a:t>casi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</a:rPr>
              <a:t> 4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</a:rPr>
              <a:t>billones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</a:rPr>
              <a:t> de $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</a:rPr>
              <a:t>en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</a:rPr>
              <a:t>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</a:rPr>
              <a:t>ventas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</a:rPr>
              <a:t> y sin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</a:rPr>
              <a:t>deudas</a:t>
            </a:r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  <a:latin typeface="Raleway"/>
            </a:endParaRPr>
          </a:p>
          <a:p>
            <a:pPr marL="584302" lvl="1" indent="-292151">
              <a:lnSpc>
                <a:spcPct val="150000"/>
              </a:lnSpc>
              <a:buFont typeface="Arial"/>
              <a:buChar char="•"/>
            </a:pP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</a:rPr>
              <a:t>Presencia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</a:rPr>
              <a:t>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</a:rPr>
              <a:t>en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</a:rPr>
              <a:t>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</a:rPr>
              <a:t>más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</a:rPr>
              <a:t> de 120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</a:rPr>
              <a:t>países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</a:rPr>
              <a:t> y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</a:rPr>
              <a:t>más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</a:rPr>
              <a:t> de 4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</a:rPr>
              <a:t>millones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</a:rPr>
              <a:t> de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</a:rPr>
              <a:t>distribuidores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</a:rPr>
              <a:t> a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</a:rPr>
              <a:t>nivel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</a:rPr>
              <a:t>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</a:rPr>
              <a:t>mundial</a:t>
            </a:r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  <a:latin typeface="Raleway"/>
            </a:endParaRPr>
          </a:p>
          <a:p>
            <a:pPr marL="584302" lvl="1" indent="-292151">
              <a:lnSpc>
                <a:spcPct val="150000"/>
              </a:lnSpc>
              <a:buFont typeface="Arial"/>
              <a:buChar char="•"/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</a:rPr>
              <a:t>Plan de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</a:rPr>
              <a:t>Compensación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</a:rPr>
              <a:t>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</a:rPr>
              <a:t>generoso</a:t>
            </a:r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  <a:latin typeface="Raleway"/>
            </a:endParaRPr>
          </a:p>
          <a:p>
            <a:pPr marL="584302" lvl="1" indent="-292151">
              <a:lnSpc>
                <a:spcPct val="150000"/>
              </a:lnSpc>
              <a:buFont typeface="Arial"/>
              <a:buChar char="•"/>
            </a:pP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</a:rPr>
              <a:t>Inversión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</a:rPr>
              <a:t> MÍNIMA</a:t>
            </a:r>
          </a:p>
          <a:p>
            <a:pPr marL="584302" lvl="1" indent="-292151">
              <a:lnSpc>
                <a:spcPct val="150000"/>
              </a:lnSpc>
              <a:buFont typeface="Arial"/>
              <a:buChar char="•"/>
            </a:pP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</a:rPr>
              <a:t>Equipo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</a:rPr>
              <a:t>,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</a:rPr>
              <a:t>apoyo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</a:rPr>
              <a:t> y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</a:rPr>
              <a:t>educación</a:t>
            </a:r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  <a:latin typeface="Raleway"/>
            </a:endParaRPr>
          </a:p>
          <a:p>
            <a:pPr marL="584302" lvl="1" indent="-292151">
              <a:lnSpc>
                <a:spcPct val="150000"/>
              </a:lnSpc>
              <a:buFont typeface="Arial"/>
              <a:buChar char="•"/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</a:rPr>
              <a:t>Alta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</a:rPr>
              <a:t>Retención</a:t>
            </a:r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  <a:latin typeface="Raleway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F7FB11B4-E11D-43F7-B2E3-80D6AD7DC90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973858" y="2178334"/>
            <a:ext cx="1657758" cy="1659833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C1628358-1EBF-4A4E-834A-47207A79467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755160" y="1439660"/>
            <a:ext cx="1966110" cy="786444"/>
          </a:xfrm>
          <a:prstGeom prst="rect">
            <a:avLst/>
          </a:prstGeom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3C2BEB12-23FF-4B85-B965-3EC7FA2E97D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589810" y="2090460"/>
            <a:ext cx="3328894" cy="836385"/>
          </a:xfrm>
          <a:prstGeom prst="rect">
            <a:avLst/>
          </a:prstGeom>
        </p:spPr>
      </p:pic>
      <p:sp>
        <p:nvSpPr>
          <p:cNvPr id="16" name="AutoShape 7">
            <a:extLst>
              <a:ext uri="{FF2B5EF4-FFF2-40B4-BE49-F238E27FC236}">
                <a16:creationId xmlns:a16="http://schemas.microsoft.com/office/drawing/2014/main" id="{61C04640-E7CC-48BD-9106-6E59C22FA339}"/>
              </a:ext>
            </a:extLst>
          </p:cNvPr>
          <p:cNvSpPr/>
          <p:nvPr/>
        </p:nvSpPr>
        <p:spPr>
          <a:xfrm flipV="1">
            <a:off x="6351609" y="2044624"/>
            <a:ext cx="3552410" cy="0"/>
          </a:xfrm>
          <a:prstGeom prst="line">
            <a:avLst/>
          </a:prstGeom>
          <a:ln w="28575" cap="rnd">
            <a:solidFill>
              <a:srgbClr val="88946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 dirty="0"/>
          </a:p>
        </p:txBody>
      </p:sp>
      <p:sp>
        <p:nvSpPr>
          <p:cNvPr id="17" name="AutoShape 7">
            <a:extLst>
              <a:ext uri="{FF2B5EF4-FFF2-40B4-BE49-F238E27FC236}">
                <a16:creationId xmlns:a16="http://schemas.microsoft.com/office/drawing/2014/main" id="{1EF8D2EC-1D2F-42BF-880D-010DEDAA1C1F}"/>
              </a:ext>
            </a:extLst>
          </p:cNvPr>
          <p:cNvSpPr/>
          <p:nvPr/>
        </p:nvSpPr>
        <p:spPr>
          <a:xfrm flipV="1">
            <a:off x="5167467" y="2538488"/>
            <a:ext cx="1679900" cy="0"/>
          </a:xfrm>
          <a:prstGeom prst="line">
            <a:avLst/>
          </a:prstGeom>
          <a:ln w="28575" cap="rnd">
            <a:solidFill>
              <a:srgbClr val="88946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 dirty="0"/>
          </a:p>
        </p:txBody>
      </p:sp>
      <p:sp>
        <p:nvSpPr>
          <p:cNvPr id="18" name="AutoShape 7">
            <a:extLst>
              <a:ext uri="{FF2B5EF4-FFF2-40B4-BE49-F238E27FC236}">
                <a16:creationId xmlns:a16="http://schemas.microsoft.com/office/drawing/2014/main" id="{3835324E-6C2B-480E-9D38-4BDE4AE42BE9}"/>
              </a:ext>
            </a:extLst>
          </p:cNvPr>
          <p:cNvSpPr/>
          <p:nvPr/>
        </p:nvSpPr>
        <p:spPr>
          <a:xfrm flipV="1">
            <a:off x="2971989" y="3039889"/>
            <a:ext cx="6783171" cy="0"/>
          </a:xfrm>
          <a:prstGeom prst="line">
            <a:avLst/>
          </a:prstGeom>
          <a:ln w="28575" cap="rnd">
            <a:solidFill>
              <a:srgbClr val="88946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 dirty="0"/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014D014A-FAEE-4471-980D-6ADACEEF8B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367" y="4373025"/>
            <a:ext cx="5210175" cy="2266950"/>
          </a:xfrm>
          <a:prstGeom prst="rect">
            <a:avLst/>
          </a:prstGeom>
        </p:spPr>
      </p:pic>
      <p:sp>
        <p:nvSpPr>
          <p:cNvPr id="20" name="TextBox 10">
            <a:extLst>
              <a:ext uri="{FF2B5EF4-FFF2-40B4-BE49-F238E27FC236}">
                <a16:creationId xmlns:a16="http://schemas.microsoft.com/office/drawing/2014/main" id="{B0029B1F-1946-434D-9FAE-0BFEE41F6433}"/>
              </a:ext>
            </a:extLst>
          </p:cNvPr>
          <p:cNvSpPr txBox="1"/>
          <p:nvPr/>
        </p:nvSpPr>
        <p:spPr>
          <a:xfrm>
            <a:off x="0" y="-130898"/>
            <a:ext cx="11504428" cy="12160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206"/>
              </a:lnSpc>
              <a:spcBef>
                <a:spcPct val="0"/>
              </a:spcBef>
            </a:pPr>
            <a:r>
              <a:rPr lang="en-US" sz="4400" dirty="0">
                <a:solidFill>
                  <a:srgbClr val="154844"/>
                </a:solidFill>
                <a:latin typeface="Metropolis Extra Bold" panose="00000900000000000000" pitchFamily="50" charset="0"/>
              </a:rPr>
              <a:t>¿Por </a:t>
            </a:r>
            <a:r>
              <a:rPr lang="en-US" sz="4400" dirty="0" err="1">
                <a:solidFill>
                  <a:srgbClr val="154844"/>
                </a:solidFill>
                <a:latin typeface="Metropolis Extra Bold" panose="00000900000000000000" pitchFamily="50" charset="0"/>
              </a:rPr>
              <a:t>qué</a:t>
            </a:r>
            <a:r>
              <a:rPr lang="en-US" sz="4400" dirty="0">
                <a:solidFill>
                  <a:srgbClr val="154844"/>
                </a:solidFill>
                <a:latin typeface="Metropolis Extra Bold" panose="00000900000000000000" pitchFamily="50" charset="0"/>
              </a:rPr>
              <a:t> </a:t>
            </a:r>
            <a:r>
              <a:rPr lang="en-US" sz="4400" dirty="0" err="1">
                <a:solidFill>
                  <a:srgbClr val="154844"/>
                </a:solidFill>
                <a:latin typeface="Metropolis Extra Bold" panose="00000900000000000000" pitchFamily="50" charset="0"/>
              </a:rPr>
              <a:t>dōTERRA</a:t>
            </a:r>
            <a:r>
              <a:rPr lang="en-US" sz="4400" dirty="0">
                <a:solidFill>
                  <a:srgbClr val="154844"/>
                </a:solidFill>
                <a:latin typeface="Metropolis Extra Bold" panose="00000900000000000000" pitchFamily="50" charset="0"/>
              </a:rPr>
              <a:t>?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AF9931AD-AA68-4968-9D87-2022D7FC9B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8" name="Table 2">
            <a:extLst>
              <a:ext uri="{FF2B5EF4-FFF2-40B4-BE49-F238E27FC236}">
                <a16:creationId xmlns:a16="http://schemas.microsoft.com/office/drawing/2014/main" id="{88B3DD1D-AD84-4C1F-A4AC-748A031644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1677279"/>
              </p:ext>
            </p:extLst>
          </p:nvPr>
        </p:nvGraphicFramePr>
        <p:xfrm>
          <a:off x="1348492" y="1553032"/>
          <a:ext cx="9495015" cy="4622617"/>
        </p:xfrm>
        <a:graphic>
          <a:graphicData uri="http://schemas.openxmlformats.org/drawingml/2006/table">
            <a:tbl>
              <a:tblPr/>
              <a:tblGrid>
                <a:gridCol w="23810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97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249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993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71665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Raleway"/>
                        </a:rPr>
                        <a:t>RANGO</a:t>
                      </a:r>
                    </a:p>
                  </a:txBody>
                  <a:tcPr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8946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Raleway"/>
                        </a:rPr>
                        <a:t>HORAS SEMANALES PROMEDIO</a:t>
                      </a:r>
                    </a:p>
                  </a:txBody>
                  <a:tcPr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8946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Raleway"/>
                        </a:rPr>
                        <a:t>MESES PROMEDIO PARA ALCANZAR EL RANGO</a:t>
                      </a:r>
                    </a:p>
                  </a:txBody>
                  <a:tcPr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8946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Raleway"/>
                        </a:rPr>
                        <a:t>MESES </a:t>
                      </a:r>
                    </a:p>
                  </a:txBody>
                  <a:tcPr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8946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7494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 dirty="0" err="1">
                          <a:latin typeface="Raleway"/>
                        </a:rPr>
                        <a:t>Distribuidor</a:t>
                      </a:r>
                      <a:r>
                        <a:rPr lang="en-US" sz="1600" dirty="0">
                          <a:latin typeface="Raleway"/>
                        </a:rPr>
                        <a:t> </a:t>
                      </a:r>
                    </a:p>
                    <a:p>
                      <a:pPr algn="ctr"/>
                      <a:r>
                        <a:rPr lang="en-US" sz="1600" dirty="0" err="1">
                          <a:latin typeface="Raleway"/>
                        </a:rPr>
                        <a:t>Gerente</a:t>
                      </a:r>
                      <a:r>
                        <a:rPr lang="en-US" sz="1600" dirty="0">
                          <a:latin typeface="Raleway"/>
                        </a:rPr>
                        <a:t> </a:t>
                      </a:r>
                      <a:r>
                        <a:rPr lang="en-US" sz="1600" dirty="0" err="1">
                          <a:latin typeface="Raleway"/>
                        </a:rPr>
                        <a:t>Ejecutivo</a:t>
                      </a:r>
                      <a:endParaRPr lang="en-US" sz="1600" dirty="0">
                        <a:latin typeface="Raleway"/>
                      </a:endParaRPr>
                    </a:p>
                    <a:p>
                      <a:pPr algn="ctr"/>
                      <a:r>
                        <a:rPr lang="en-US" sz="1600" dirty="0">
                          <a:solidFill>
                            <a:srgbClr val="000000"/>
                          </a:solidFill>
                          <a:latin typeface="Raleway"/>
                        </a:rPr>
                        <a:t>Elite</a:t>
                      </a:r>
                    </a:p>
                  </a:txBody>
                  <a:tcPr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CC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Raleway"/>
                        </a:rPr>
                        <a:t>de 8 a 20 horas</a:t>
                      </a:r>
                      <a:endParaRPr lang="en-US" sz="1600" dirty="0">
                        <a:latin typeface="Raleway"/>
                      </a:endParaRPr>
                    </a:p>
                  </a:txBody>
                  <a:tcPr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CC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Raleway"/>
                        </a:rPr>
                        <a:t>1-6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latin typeface="Raleway"/>
                        </a:rPr>
                        <a:t>meses</a:t>
                      </a:r>
                      <a:endParaRPr lang="en-US" sz="1600" dirty="0">
                        <a:latin typeface="Raleway"/>
                      </a:endParaRPr>
                    </a:p>
                  </a:txBody>
                  <a:tcPr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CC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Raleway"/>
                        </a:rPr>
                        <a:t>$300</a:t>
                      </a:r>
                      <a:endParaRPr lang="en-US" sz="1600" dirty="0">
                        <a:latin typeface="Raleway"/>
                      </a:endParaRPr>
                    </a:p>
                  </a:txBody>
                  <a:tcPr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CC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9144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Raleway"/>
                        </a:rPr>
                        <a:t>Premier</a:t>
                      </a:r>
                      <a:endParaRPr lang="en-US" sz="1600" dirty="0">
                        <a:latin typeface="Raleway"/>
                      </a:endParaRPr>
                    </a:p>
                  </a:txBody>
                  <a:tcPr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Raleway"/>
                        </a:rPr>
                        <a:t>15 horas</a:t>
                      </a:r>
                      <a:endParaRPr lang="en-US" sz="1600" dirty="0">
                        <a:latin typeface="Raleway"/>
                      </a:endParaRPr>
                    </a:p>
                  </a:txBody>
                  <a:tcPr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Raleway"/>
                        </a:rPr>
                        <a:t>3-12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latin typeface="Raleway"/>
                        </a:rPr>
                        <a:t>meses</a:t>
                      </a:r>
                      <a:endParaRPr lang="en-US" sz="1600" dirty="0">
                        <a:latin typeface="Raleway"/>
                      </a:endParaRPr>
                    </a:p>
                  </a:txBody>
                  <a:tcPr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Raleway"/>
                        </a:rPr>
                        <a:t>$800</a:t>
                      </a:r>
                      <a:endParaRPr lang="en-US" sz="1600" dirty="0">
                        <a:latin typeface="Raleway"/>
                      </a:endParaRPr>
                    </a:p>
                  </a:txBody>
                  <a:tcPr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7627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Raleway"/>
                        </a:rPr>
                        <a:t>Plata</a:t>
                      </a:r>
                      <a:endParaRPr lang="en-US" sz="1600" dirty="0">
                        <a:latin typeface="Raleway"/>
                      </a:endParaRPr>
                    </a:p>
                  </a:txBody>
                  <a:tcPr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CC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Raleway"/>
                        </a:rPr>
                        <a:t>25 horas</a:t>
                      </a:r>
                      <a:endParaRPr lang="en-US" sz="1600" dirty="0">
                        <a:latin typeface="Raleway"/>
                      </a:endParaRPr>
                    </a:p>
                  </a:txBody>
                  <a:tcPr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CC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Raleway"/>
                        </a:rPr>
                        <a:t>12-18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latin typeface="Raleway"/>
                        </a:rPr>
                        <a:t>meses</a:t>
                      </a:r>
                      <a:endParaRPr lang="en-US" sz="1600" dirty="0">
                        <a:latin typeface="Raleway"/>
                      </a:endParaRPr>
                    </a:p>
                  </a:txBody>
                  <a:tcPr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CC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Raleway"/>
                        </a:rPr>
                        <a:t>$1,300-$2,200</a:t>
                      </a:r>
                      <a:endParaRPr lang="en-US" sz="1600" dirty="0">
                        <a:latin typeface="Raleway"/>
                      </a:endParaRPr>
                    </a:p>
                  </a:txBody>
                  <a:tcPr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CC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307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Raleway"/>
                        </a:rPr>
                        <a:t>Oro</a:t>
                      </a:r>
                      <a:endParaRPr lang="en-US" sz="1600" dirty="0">
                        <a:latin typeface="Raleway"/>
                      </a:endParaRPr>
                    </a:p>
                  </a:txBody>
                  <a:tcPr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Raleway"/>
                        </a:rPr>
                        <a:t>30-40 horas</a:t>
                      </a:r>
                      <a:endParaRPr lang="en-US" sz="1600" dirty="0">
                        <a:latin typeface="Raleway"/>
                      </a:endParaRPr>
                    </a:p>
                  </a:txBody>
                  <a:tcPr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Raleway"/>
                        </a:rPr>
                        <a:t>18-24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latin typeface="Raleway"/>
                        </a:rPr>
                        <a:t>meses</a:t>
                      </a:r>
                      <a:endParaRPr lang="en-US" sz="1600" dirty="0">
                        <a:latin typeface="Raleway"/>
                      </a:endParaRPr>
                    </a:p>
                  </a:txBody>
                  <a:tcPr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Raleway"/>
                        </a:rPr>
                        <a:t>$3,500-$4,800</a:t>
                      </a:r>
                      <a:endParaRPr lang="en-US" sz="1600" dirty="0">
                        <a:latin typeface="Raleway"/>
                      </a:endParaRPr>
                    </a:p>
                  </a:txBody>
                  <a:tcPr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307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 dirty="0" err="1">
                          <a:solidFill>
                            <a:srgbClr val="000000"/>
                          </a:solidFill>
                          <a:latin typeface="Raleway"/>
                        </a:rPr>
                        <a:t>Platino</a:t>
                      </a:r>
                      <a:endParaRPr lang="en-US" sz="1600" dirty="0">
                        <a:latin typeface="Raleway"/>
                      </a:endParaRPr>
                    </a:p>
                  </a:txBody>
                  <a:tcPr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CC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Raleway"/>
                        </a:rPr>
                        <a:t>30-40 horas</a:t>
                      </a:r>
                      <a:endParaRPr lang="en-US" sz="1600" dirty="0">
                        <a:latin typeface="Raleway"/>
                      </a:endParaRPr>
                    </a:p>
                  </a:txBody>
                  <a:tcPr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CC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Raleway"/>
                        </a:rPr>
                        <a:t>24-38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latin typeface="Raleway"/>
                        </a:rPr>
                        <a:t>meses</a:t>
                      </a:r>
                      <a:endParaRPr lang="en-US" sz="1600" dirty="0">
                        <a:latin typeface="Raleway"/>
                      </a:endParaRPr>
                    </a:p>
                  </a:txBody>
                  <a:tcPr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CC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Raleway"/>
                        </a:rPr>
                        <a:t>$6,000-$9,400</a:t>
                      </a:r>
                      <a:endParaRPr lang="en-US" sz="1600" dirty="0">
                        <a:latin typeface="Raleway"/>
                      </a:endParaRPr>
                    </a:p>
                  </a:txBody>
                  <a:tcPr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CC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4594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Raleway"/>
                        </a:rPr>
                        <a:t>Diamante</a:t>
                      </a:r>
                      <a:endParaRPr lang="en-US" sz="1600" dirty="0">
                        <a:latin typeface="Raleway"/>
                      </a:endParaRPr>
                    </a:p>
                  </a:txBody>
                  <a:tcPr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Raleway"/>
                        </a:rPr>
                        <a:t>40-60 horas</a:t>
                      </a:r>
                      <a:endParaRPr lang="en-US" sz="1600" dirty="0">
                        <a:latin typeface="Raleway"/>
                      </a:endParaRPr>
                    </a:p>
                  </a:txBody>
                  <a:tcPr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Raleway"/>
                        </a:rPr>
                        <a:t>38-42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latin typeface="Raleway"/>
                        </a:rPr>
                        <a:t>meses</a:t>
                      </a:r>
                      <a:endParaRPr lang="en-US" sz="1600" dirty="0">
                        <a:latin typeface="Raleway"/>
                      </a:endParaRPr>
                    </a:p>
                  </a:txBody>
                  <a:tcPr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Raleway"/>
                        </a:rPr>
                        <a:t>$8,500-16,400</a:t>
                      </a:r>
                      <a:endParaRPr lang="en-US" sz="1600" dirty="0">
                        <a:latin typeface="Raleway"/>
                      </a:endParaRPr>
                    </a:p>
                  </a:txBody>
                  <a:tcPr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1562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Raleway"/>
                        </a:rPr>
                        <a:t>Diamante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latin typeface="Raleway"/>
                        </a:rPr>
                        <a:t>azul</a:t>
                      </a:r>
                      <a:endParaRPr lang="en-US" sz="1600" dirty="0">
                        <a:latin typeface="Raleway"/>
                      </a:endParaRPr>
                    </a:p>
                  </a:txBody>
                  <a:tcPr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CC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Raleway"/>
                        </a:rPr>
                        <a:t>30-40 horas</a:t>
                      </a:r>
                      <a:endParaRPr lang="en-US" sz="1600" dirty="0">
                        <a:latin typeface="Raleway"/>
                      </a:endParaRPr>
                    </a:p>
                  </a:txBody>
                  <a:tcPr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CC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Raleway"/>
                        </a:rPr>
                        <a:t>42-58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latin typeface="Raleway"/>
                        </a:rPr>
                        <a:t>meses</a:t>
                      </a:r>
                      <a:endParaRPr lang="en-US" sz="1600" dirty="0">
                        <a:latin typeface="Raleway"/>
                      </a:endParaRPr>
                    </a:p>
                  </a:txBody>
                  <a:tcPr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CC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Raleway"/>
                        </a:rPr>
                        <a:t>$22,00-$37,700</a:t>
                      </a:r>
                      <a:endParaRPr lang="en-US" sz="1600" dirty="0">
                        <a:latin typeface="Raleway"/>
                      </a:endParaRPr>
                    </a:p>
                  </a:txBody>
                  <a:tcPr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CC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3078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Raleway"/>
                        </a:rPr>
                        <a:t>Diamante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latin typeface="Raleway"/>
                        </a:rPr>
                        <a:t>presidencial</a:t>
                      </a:r>
                      <a:endParaRPr lang="en-US" sz="1600" dirty="0">
                        <a:latin typeface="Raleway"/>
                      </a:endParaRPr>
                    </a:p>
                  </a:txBody>
                  <a:tcPr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Raleway"/>
                        </a:rPr>
                        <a:t>20-30 horas</a:t>
                      </a:r>
                      <a:endParaRPr lang="en-US" sz="1600">
                        <a:latin typeface="Raleway"/>
                      </a:endParaRPr>
                    </a:p>
                  </a:txBody>
                  <a:tcPr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Raleway"/>
                        </a:rPr>
                        <a:t>+58 meses (5 años)</a:t>
                      </a:r>
                      <a:endParaRPr lang="en-US" sz="1600">
                        <a:latin typeface="Raleway"/>
                      </a:endParaRPr>
                    </a:p>
                  </a:txBody>
                  <a:tcPr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Raleway"/>
                        </a:rPr>
                        <a:t>$60,000-$110,00</a:t>
                      </a:r>
                      <a:endParaRPr lang="en-US" sz="1600" dirty="0">
                        <a:latin typeface="Raleway"/>
                      </a:endParaRPr>
                    </a:p>
                  </a:txBody>
                  <a:tcPr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9" name="TextBox 3">
            <a:extLst>
              <a:ext uri="{FF2B5EF4-FFF2-40B4-BE49-F238E27FC236}">
                <a16:creationId xmlns:a16="http://schemas.microsoft.com/office/drawing/2014/main" id="{3F026516-FAC7-46DF-B1A2-1FF63ADC03F6}"/>
              </a:ext>
            </a:extLst>
          </p:cNvPr>
          <p:cNvSpPr txBox="1"/>
          <p:nvPr/>
        </p:nvSpPr>
        <p:spPr>
          <a:xfrm>
            <a:off x="1970285" y="-245237"/>
            <a:ext cx="8251430" cy="1341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458"/>
              </a:lnSpc>
              <a:spcBef>
                <a:spcPct val="0"/>
              </a:spcBef>
            </a:pPr>
            <a:r>
              <a:rPr lang="en-US" sz="4400" dirty="0">
                <a:solidFill>
                  <a:srgbClr val="154844"/>
                </a:solidFill>
                <a:latin typeface="Metropolis Extra Bold" panose="00000900000000000000" pitchFamily="50" charset="0"/>
              </a:rPr>
              <a:t>RANGOS Y SALARIOS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D"/>
        </a:solidFill>
        <a:effectLst/>
      </p:bgPr>
    </p:bg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30C01B33-70F6-4EB9-9D9F-20FC0BC8F5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7"/>
            <a:ext cx="12192000" cy="6856806"/>
          </a:xfrm>
          <a:prstGeom prst="rect">
            <a:avLst/>
          </a:prstGeom>
        </p:spPr>
      </p:pic>
      <p:sp>
        <p:nvSpPr>
          <p:cNvPr id="15" name="TextBox 3">
            <a:extLst>
              <a:ext uri="{FF2B5EF4-FFF2-40B4-BE49-F238E27FC236}">
                <a16:creationId xmlns:a16="http://schemas.microsoft.com/office/drawing/2014/main" id="{48282DF1-E220-480E-ADBA-66C70DBFBC7E}"/>
              </a:ext>
            </a:extLst>
          </p:cNvPr>
          <p:cNvSpPr txBox="1"/>
          <p:nvPr/>
        </p:nvSpPr>
        <p:spPr>
          <a:xfrm>
            <a:off x="1098698" y="2574816"/>
            <a:ext cx="9994604" cy="13043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206"/>
              </a:lnSpc>
              <a:spcBef>
                <a:spcPct val="0"/>
              </a:spcBef>
            </a:pPr>
            <a:r>
              <a:rPr lang="en-US" sz="6600" dirty="0">
                <a:solidFill>
                  <a:srgbClr val="CDC8A9"/>
                </a:solidFill>
                <a:latin typeface="Metropolis Extra Bold" panose="00000900000000000000" pitchFamily="50" charset="0"/>
              </a:rPr>
              <a:t>HISTORIAS DE ÉXITO</a:t>
            </a:r>
          </a:p>
        </p:txBody>
      </p:sp>
      <p:pic>
        <p:nvPicPr>
          <p:cNvPr id="16" name="Gráfico 15">
            <a:extLst>
              <a:ext uri="{FF2B5EF4-FFF2-40B4-BE49-F238E27FC236}">
                <a16:creationId xmlns:a16="http://schemas.microsoft.com/office/drawing/2014/main" id="{9E75F239-05B3-49C1-8C0B-92974727D1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23047" y="4154637"/>
            <a:ext cx="1345905" cy="134590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D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>
            <a:extLst>
              <a:ext uri="{FF2B5EF4-FFF2-40B4-BE49-F238E27FC236}">
                <a16:creationId xmlns:a16="http://schemas.microsoft.com/office/drawing/2014/main" id="{BA96A12B-4A9E-4A9E-A583-F8CCD7BE7B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0" name="Google Shape;140;p3"/>
          <p:cNvSpPr txBox="1"/>
          <p:nvPr/>
        </p:nvSpPr>
        <p:spPr>
          <a:xfrm>
            <a:off x="1060512" y="1586971"/>
            <a:ext cx="6922707" cy="633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430" b="1" dirty="0">
                <a:solidFill>
                  <a:srgbClr val="154844"/>
                </a:solidFill>
                <a:latin typeface="Metropolis Extra Bold" panose="00000900000000000000" pitchFamily="50" charset="0"/>
                <a:ea typeface="Alata"/>
                <a:cs typeface="Alata"/>
                <a:sym typeface="Alata"/>
              </a:rPr>
              <a:t>El doctor de la </a:t>
            </a:r>
            <a:r>
              <a:rPr lang="en-US" sz="3430" b="1" dirty="0" err="1">
                <a:solidFill>
                  <a:srgbClr val="154844"/>
                </a:solidFill>
                <a:latin typeface="Metropolis Extra Bold" panose="00000900000000000000" pitchFamily="50" charset="0"/>
                <a:ea typeface="Alata"/>
                <a:cs typeface="Alata"/>
                <a:sym typeface="Alata"/>
              </a:rPr>
              <a:t>venta</a:t>
            </a:r>
            <a:r>
              <a:rPr lang="en-US" sz="3430" b="1" dirty="0">
                <a:solidFill>
                  <a:srgbClr val="154844"/>
                </a:solidFill>
                <a:latin typeface="Metropolis Extra Bold" panose="00000900000000000000" pitchFamily="50" charset="0"/>
                <a:ea typeface="Alata"/>
                <a:cs typeface="Alata"/>
                <a:sym typeface="Alata"/>
              </a:rPr>
              <a:t> </a:t>
            </a:r>
            <a:endParaRPr sz="622" dirty="0">
              <a:solidFill>
                <a:srgbClr val="154844"/>
              </a:solidFill>
              <a:latin typeface="Metropolis Extra Bold" panose="00000900000000000000" pitchFamily="50" charset="0"/>
            </a:endParaRPr>
          </a:p>
        </p:txBody>
      </p:sp>
      <p:sp>
        <p:nvSpPr>
          <p:cNvPr id="141" name="Google Shape;141;p3"/>
          <p:cNvSpPr txBox="1"/>
          <p:nvPr/>
        </p:nvSpPr>
        <p:spPr>
          <a:xfrm>
            <a:off x="1050648" y="4194465"/>
            <a:ext cx="8155457" cy="689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3200" b="1" dirty="0" err="1">
                <a:solidFill>
                  <a:srgbClr val="91AC9D"/>
                </a:solidFill>
                <a:latin typeface="Raleway"/>
              </a:rPr>
              <a:t>Requiere</a:t>
            </a:r>
            <a:r>
              <a:rPr lang="en-US" sz="3200" b="1" dirty="0">
                <a:solidFill>
                  <a:srgbClr val="91AC9D"/>
                </a:solidFill>
                <a:latin typeface="Raleway"/>
              </a:rPr>
              <a:t> </a:t>
            </a:r>
            <a:r>
              <a:rPr lang="en-US" sz="3200" b="1" dirty="0" err="1">
                <a:solidFill>
                  <a:srgbClr val="91AC9D"/>
                </a:solidFill>
                <a:latin typeface="Raleway"/>
              </a:rPr>
              <a:t>práctica</a:t>
            </a:r>
            <a:endParaRPr sz="622" b="1" dirty="0">
              <a:solidFill>
                <a:srgbClr val="91AC9D"/>
              </a:solidFill>
              <a:latin typeface="Raleway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63EB7FC-618F-4950-B1D4-D5CD3F87CE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864811"/>
            <a:ext cx="5128377" cy="5128377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289A11D0-0A87-4E9C-BCBD-3650AA01DD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0512" y="2537351"/>
            <a:ext cx="1453083" cy="1441709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D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>
            <a:extLst>
              <a:ext uri="{FF2B5EF4-FFF2-40B4-BE49-F238E27FC236}">
                <a16:creationId xmlns:a16="http://schemas.microsoft.com/office/drawing/2014/main" id="{91F603B4-9B2A-4134-987F-CB2EFA91CA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7"/>
            <a:ext cx="12192000" cy="6856806"/>
          </a:xfrm>
          <a:prstGeom prst="rect">
            <a:avLst/>
          </a:prstGeom>
        </p:spPr>
      </p:pic>
      <p:sp>
        <p:nvSpPr>
          <p:cNvPr id="17" name="TextBox 5">
            <a:extLst>
              <a:ext uri="{FF2B5EF4-FFF2-40B4-BE49-F238E27FC236}">
                <a16:creationId xmlns:a16="http://schemas.microsoft.com/office/drawing/2014/main" id="{06874799-1AEC-4509-B835-B748ABBEACEB}"/>
              </a:ext>
            </a:extLst>
          </p:cNvPr>
          <p:cNvSpPr txBox="1"/>
          <p:nvPr/>
        </p:nvSpPr>
        <p:spPr>
          <a:xfrm>
            <a:off x="1251983" y="1905506"/>
            <a:ext cx="6496943" cy="3046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Metropolis Extra Bold" panose="00000900000000000000" pitchFamily="50" charset="0"/>
              </a:rPr>
              <a:t>¿</a:t>
            </a:r>
            <a:r>
              <a:rPr lang="en-US" sz="6600" dirty="0" err="1">
                <a:solidFill>
                  <a:schemeClr val="bg1"/>
                </a:solidFill>
                <a:latin typeface="Metropolis Extra Bold" panose="00000900000000000000" pitchFamily="50" charset="0"/>
              </a:rPr>
              <a:t>Quieres</a:t>
            </a:r>
            <a:r>
              <a:rPr lang="en-US" sz="6600" dirty="0">
                <a:solidFill>
                  <a:schemeClr val="bg1"/>
                </a:solidFill>
                <a:latin typeface="Metropolis Extra Bold" panose="00000900000000000000" pitchFamily="50" charset="0"/>
              </a:rPr>
              <a:t> ser</a:t>
            </a:r>
          </a:p>
          <a:p>
            <a:r>
              <a:rPr lang="en-US" sz="6600" dirty="0">
                <a:solidFill>
                  <a:srgbClr val="154844"/>
                </a:solidFill>
                <a:latin typeface="Metropolis Extra Bold" panose="00000900000000000000" pitchFamily="50" charset="0"/>
              </a:rPr>
              <a:t>ANFITRIÓN</a:t>
            </a:r>
          </a:p>
          <a:p>
            <a:r>
              <a:rPr lang="en-US" sz="6600" dirty="0">
                <a:solidFill>
                  <a:schemeClr val="bg1"/>
                </a:solidFill>
                <a:latin typeface="Metropolis Extra Bold" panose="00000900000000000000" pitchFamily="50" charset="0"/>
              </a:rPr>
              <a:t>de una </a:t>
            </a:r>
            <a:r>
              <a:rPr lang="en-US" sz="6600" dirty="0" err="1">
                <a:solidFill>
                  <a:schemeClr val="bg1"/>
                </a:solidFill>
                <a:latin typeface="Metropolis Extra Bold" panose="00000900000000000000" pitchFamily="50" charset="0"/>
              </a:rPr>
              <a:t>clase</a:t>
            </a:r>
            <a:r>
              <a:rPr lang="en-US" sz="6600" dirty="0">
                <a:solidFill>
                  <a:schemeClr val="bg1"/>
                </a:solidFill>
                <a:latin typeface="Metropolis Extra Bold" panose="00000900000000000000" pitchFamily="50" charset="0"/>
              </a:rPr>
              <a:t>?</a:t>
            </a:r>
          </a:p>
        </p:txBody>
      </p:sp>
      <p:pic>
        <p:nvPicPr>
          <p:cNvPr id="18" name="Gráfico 17">
            <a:extLst>
              <a:ext uri="{FF2B5EF4-FFF2-40B4-BE49-F238E27FC236}">
                <a16:creationId xmlns:a16="http://schemas.microsoft.com/office/drawing/2014/main" id="{9E7B2483-FE50-4682-9647-2B2063FF0E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28253" y="4952494"/>
            <a:ext cx="1050616" cy="1596752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D"/>
        </a:solidFill>
        <a:effectLst/>
      </p:bgPr>
    </p:bg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5DE77D1-7EC6-40DA-95A3-9DAA4EA999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6806"/>
          </a:xfrm>
          <a:prstGeom prst="rect">
            <a:avLst/>
          </a:prstGeom>
        </p:spPr>
      </p:pic>
      <p:sp>
        <p:nvSpPr>
          <p:cNvPr id="627" name="Google Shape;627;p31"/>
          <p:cNvSpPr txBox="1"/>
          <p:nvPr/>
        </p:nvSpPr>
        <p:spPr>
          <a:xfrm>
            <a:off x="1762140" y="3729319"/>
            <a:ext cx="8667719" cy="947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39979"/>
              </a:lnSpc>
            </a:pPr>
            <a:r>
              <a:rPr lang="en-US" sz="4400" dirty="0">
                <a:solidFill>
                  <a:schemeClr val="bg1"/>
                </a:solidFill>
                <a:latin typeface="Metropolis Extra Bold" panose="00000900000000000000" pitchFamily="50" charset="0"/>
                <a:ea typeface="Montserrat ExtraLight"/>
                <a:cs typeface="Montserrat ExtraLight"/>
                <a:sym typeface="Montserrat ExtraLight"/>
              </a:rPr>
              <a:t>A QUIEN MUESTRE INTERÉS </a:t>
            </a:r>
            <a:endParaRPr sz="900" dirty="0">
              <a:solidFill>
                <a:schemeClr val="bg1"/>
              </a:solidFill>
              <a:latin typeface="Metropolis Extra Bold" panose="00000900000000000000" pitchFamily="50" charset="0"/>
            </a:endParaRP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A4C7C0BF-C26B-4CC5-9B63-EDD7D599B7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84350" y="1722422"/>
            <a:ext cx="1223299" cy="125126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D"/>
        </a:solidFill>
        <a:effectLst/>
      </p:bgPr>
    </p:bg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EEBB8C8D-8521-4C4C-B751-0931AFC442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0"/>
            <a:ext cx="12191999" cy="6858000"/>
          </a:xfrm>
          <a:prstGeom prst="rect">
            <a:avLst/>
          </a:prstGeom>
        </p:spPr>
      </p:pic>
      <p:sp>
        <p:nvSpPr>
          <p:cNvPr id="642" name="Google Shape;642;p32"/>
          <p:cNvSpPr txBox="1"/>
          <p:nvPr/>
        </p:nvSpPr>
        <p:spPr>
          <a:xfrm>
            <a:off x="1028455" y="1255005"/>
            <a:ext cx="9859285" cy="5118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>
              <a:lnSpc>
                <a:spcPct val="189000"/>
              </a:lnSpc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1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Foro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chat, Telegram,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whats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. </a:t>
            </a:r>
            <a:endParaRPr sz="22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  <a:p>
            <a:pPr algn="just">
              <a:lnSpc>
                <a:spcPct val="189000"/>
              </a:lnSpc>
            </a:pP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Puede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ser uno a uno o a un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grupo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.</a:t>
            </a:r>
            <a:endParaRPr sz="22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  <a:p>
            <a:pPr algn="just">
              <a:lnSpc>
                <a:spcPct val="189000"/>
              </a:lnSpc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Grabar videos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cortos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.</a:t>
            </a:r>
            <a:endParaRPr sz="22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  <a:p>
            <a:pPr algn="just">
              <a:lnSpc>
                <a:spcPct val="189000"/>
              </a:lnSpc>
            </a:pP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Misma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estructura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de la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clase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de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soluciones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naturales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pero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más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concisa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.</a:t>
            </a:r>
            <a:endParaRPr sz="22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  <a:p>
            <a:pPr algn="just">
              <a:lnSpc>
                <a:spcPct val="189000"/>
              </a:lnSpc>
            </a:pP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Imágenes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predeterminadas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.</a:t>
            </a:r>
            <a:endParaRPr sz="22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  <a:p>
            <a:pPr algn="just">
              <a:lnSpc>
                <a:spcPct val="189000"/>
              </a:lnSpc>
            </a:pP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Textos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cortos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.</a:t>
            </a:r>
            <a:endParaRPr sz="22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  <a:p>
            <a:pPr algn="just">
              <a:lnSpc>
                <a:spcPct val="189000"/>
              </a:lnSpc>
            </a:pP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Notas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de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voz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personalizadas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(para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dar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seguimiento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al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avance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).|</a:t>
            </a:r>
            <a:endParaRPr sz="22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</a:endParaRPr>
          </a:p>
          <a:p>
            <a:pPr algn="just">
              <a:lnSpc>
                <a:spcPct val="189000"/>
              </a:lnSpc>
            </a:pP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Espacio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para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preguntas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y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respuestas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.</a:t>
            </a:r>
            <a:endParaRPr sz="22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003030101060003" pitchFamily="34" charset="0"/>
              <a:ea typeface="Montserrat ExtraLight"/>
              <a:cs typeface="Montserrat ExtraLight"/>
              <a:sym typeface="Montserrat ExtraLight"/>
            </a:endParaRPr>
          </a:p>
        </p:txBody>
      </p:sp>
      <p:sp>
        <p:nvSpPr>
          <p:cNvPr id="643" name="Google Shape;643;p32"/>
          <p:cNvSpPr txBox="1"/>
          <p:nvPr/>
        </p:nvSpPr>
        <p:spPr>
          <a:xfrm>
            <a:off x="1028456" y="243255"/>
            <a:ext cx="8667800" cy="947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39979"/>
              </a:lnSpc>
            </a:pPr>
            <a:r>
              <a:rPr lang="en-US" sz="4400" dirty="0" err="1">
                <a:solidFill>
                  <a:srgbClr val="154844"/>
                </a:solidFill>
                <a:latin typeface="Metropolis Extra Bold" panose="00000900000000000000" pitchFamily="50" charset="0"/>
                <a:ea typeface="Montserrat ExtraLight"/>
                <a:cs typeface="Montserrat ExtraLight"/>
                <a:sym typeface="Montserrat ExtraLight"/>
              </a:rPr>
              <a:t>Innovación</a:t>
            </a:r>
            <a:endParaRPr sz="900" dirty="0">
              <a:solidFill>
                <a:srgbClr val="154844"/>
              </a:solidFill>
              <a:latin typeface="Metropolis Extra Bold" panose="00000900000000000000" pitchFamily="50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D"/>
        </a:solidFill>
        <a:effectLst/>
      </p:bgPr>
    </p:bg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5D40EB2-49B3-4821-AEC7-F059AAE78F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7"/>
            <a:ext cx="12192000" cy="6856806"/>
          </a:xfrm>
          <a:prstGeom prst="rect">
            <a:avLst/>
          </a:prstGeom>
        </p:spPr>
      </p:pic>
      <p:sp>
        <p:nvSpPr>
          <p:cNvPr id="652" name="Google Shape;652;p33"/>
          <p:cNvSpPr txBox="1"/>
          <p:nvPr/>
        </p:nvSpPr>
        <p:spPr>
          <a:xfrm>
            <a:off x="702520" y="1564623"/>
            <a:ext cx="5060321" cy="2127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72874" lvl="1" indent="-285750" algn="just">
              <a:lnSpc>
                <a:spcPct val="144000"/>
              </a:lnSpc>
              <a:buClrTx/>
              <a:buSzPts val="2600"/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chemeClr val="bg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Guía</a:t>
            </a:r>
            <a:r>
              <a:rPr lang="en-US" sz="2400" b="1" dirty="0">
                <a:solidFill>
                  <a:schemeClr val="bg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construir</a:t>
            </a:r>
            <a:r>
              <a:rPr lang="en-US" sz="2400" b="1" dirty="0">
                <a:solidFill>
                  <a:schemeClr val="bg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 el </a:t>
            </a:r>
            <a:r>
              <a:rPr lang="en-US" sz="2400" b="1" dirty="0" err="1">
                <a:solidFill>
                  <a:schemeClr val="bg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negocio</a:t>
            </a:r>
            <a:r>
              <a:rPr lang="en-US" sz="2400" b="1" dirty="0">
                <a:solidFill>
                  <a:schemeClr val="bg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.</a:t>
            </a:r>
            <a:endParaRPr sz="2400" b="1" dirty="0">
              <a:solidFill>
                <a:schemeClr val="bg1"/>
              </a:solidFill>
            </a:endParaRPr>
          </a:p>
          <a:p>
            <a:pPr marL="472874" lvl="1" indent="-285750" algn="just">
              <a:lnSpc>
                <a:spcPct val="144000"/>
              </a:lnSpc>
              <a:buClrTx/>
              <a:buSzPts val="2600"/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chemeClr val="bg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Guía</a:t>
            </a:r>
            <a:r>
              <a:rPr lang="en-US" sz="2400" b="1" dirty="0">
                <a:solidFill>
                  <a:schemeClr val="bg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 de la </a:t>
            </a:r>
            <a:r>
              <a:rPr lang="en-US" sz="2400" b="1" dirty="0" err="1">
                <a:solidFill>
                  <a:schemeClr val="bg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clase</a:t>
            </a:r>
            <a:r>
              <a:rPr lang="en-US" sz="2400" b="1" dirty="0">
                <a:solidFill>
                  <a:schemeClr val="bg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.</a:t>
            </a:r>
            <a:endParaRPr sz="2400" b="1" dirty="0">
              <a:solidFill>
                <a:schemeClr val="bg1"/>
              </a:solidFill>
            </a:endParaRPr>
          </a:p>
          <a:p>
            <a:pPr marL="472874" lvl="1" indent="-285750" algn="just">
              <a:lnSpc>
                <a:spcPct val="144000"/>
              </a:lnSpc>
              <a:buClrTx/>
              <a:buSzPts val="2600"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Kits de </a:t>
            </a:r>
            <a:r>
              <a:rPr lang="en-US" sz="2400" b="1" dirty="0" err="1">
                <a:solidFill>
                  <a:schemeClr val="bg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inscripción</a:t>
            </a:r>
            <a:r>
              <a:rPr lang="en-US" sz="2400" b="1" dirty="0">
                <a:solidFill>
                  <a:schemeClr val="bg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 de </a:t>
            </a:r>
            <a:r>
              <a:rPr lang="en-US" sz="2400" b="1" dirty="0" err="1">
                <a:solidFill>
                  <a:schemeClr val="bg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varios</a:t>
            </a:r>
            <a:r>
              <a:rPr lang="en-US" sz="2400" b="1" dirty="0">
                <a:solidFill>
                  <a:schemeClr val="bg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países</a:t>
            </a:r>
            <a:r>
              <a:rPr lang="en-US" sz="2400" b="1" dirty="0">
                <a:solidFill>
                  <a:schemeClr val="bg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.</a:t>
            </a:r>
            <a:endParaRPr sz="2400" b="1" dirty="0">
              <a:solidFill>
                <a:schemeClr val="bg1"/>
              </a:solidFill>
            </a:endParaRPr>
          </a:p>
        </p:txBody>
      </p:sp>
      <p:sp>
        <p:nvSpPr>
          <p:cNvPr id="655" name="Google Shape;655;p33"/>
          <p:cNvSpPr txBox="1"/>
          <p:nvPr/>
        </p:nvSpPr>
        <p:spPr>
          <a:xfrm>
            <a:off x="993196" y="356735"/>
            <a:ext cx="8331054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4000" dirty="0" err="1">
                <a:solidFill>
                  <a:srgbClr val="154844"/>
                </a:solidFill>
                <a:latin typeface="Metropolis Extra Bold" panose="00000900000000000000" pitchFamily="50" charset="0"/>
                <a:ea typeface="Montserrat ExtraLight"/>
                <a:cs typeface="Montserrat ExtraLight"/>
                <a:sym typeface="Montserrat ExtraLight"/>
              </a:rPr>
              <a:t>Materiales</a:t>
            </a:r>
            <a:r>
              <a:rPr lang="en-US" sz="4000" dirty="0">
                <a:solidFill>
                  <a:srgbClr val="154844"/>
                </a:solidFill>
                <a:latin typeface="Metropolis Extra Bold" panose="00000900000000000000" pitchFamily="50" charset="0"/>
                <a:ea typeface="Montserrat ExtraLight"/>
                <a:cs typeface="Montserrat ExtraLight"/>
                <a:sym typeface="Montserrat ExtraLight"/>
              </a:rPr>
              <a:t> a </a:t>
            </a:r>
            <a:r>
              <a:rPr lang="en-US" sz="4000" dirty="0" err="1">
                <a:solidFill>
                  <a:srgbClr val="154844"/>
                </a:solidFill>
                <a:latin typeface="Metropolis Extra Bold" panose="00000900000000000000" pitchFamily="50" charset="0"/>
                <a:ea typeface="Montserrat ExtraLight"/>
                <a:cs typeface="Montserrat ExtraLight"/>
                <a:sym typeface="Montserrat ExtraLight"/>
              </a:rPr>
              <a:t>incluir</a:t>
            </a:r>
            <a:r>
              <a:rPr lang="en-US" sz="4000" dirty="0">
                <a:solidFill>
                  <a:srgbClr val="154844"/>
                </a:solidFill>
                <a:latin typeface="Metropolis Extra Bold" panose="00000900000000000000" pitchFamily="50" charset="0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lang="en-US" sz="4000" dirty="0" err="1">
                <a:solidFill>
                  <a:srgbClr val="154844"/>
                </a:solidFill>
                <a:latin typeface="Metropolis Extra Bold" panose="00000900000000000000" pitchFamily="50" charset="0"/>
                <a:ea typeface="Montserrat ExtraLight"/>
                <a:cs typeface="Montserrat ExtraLight"/>
                <a:sym typeface="Montserrat ExtraLight"/>
              </a:rPr>
              <a:t>en</a:t>
            </a:r>
            <a:r>
              <a:rPr lang="en-US" sz="4000" dirty="0">
                <a:solidFill>
                  <a:srgbClr val="154844"/>
                </a:solidFill>
                <a:latin typeface="Metropolis Extra Bold" panose="00000900000000000000" pitchFamily="50" charset="0"/>
                <a:ea typeface="Montserrat ExtraLight"/>
                <a:cs typeface="Montserrat ExtraLight"/>
                <a:sym typeface="Montserrat ExtraLight"/>
              </a:rPr>
              <a:t> el drive</a:t>
            </a:r>
            <a:endParaRPr sz="4000" dirty="0">
              <a:solidFill>
                <a:srgbClr val="154844"/>
              </a:solidFill>
              <a:latin typeface="Metropolis Extra Bold" panose="00000900000000000000" pitchFamily="50" charset="0"/>
            </a:endParaRPr>
          </a:p>
        </p:txBody>
      </p:sp>
      <p:sp>
        <p:nvSpPr>
          <p:cNvPr id="13" name="Google Shape;652;p33">
            <a:extLst>
              <a:ext uri="{FF2B5EF4-FFF2-40B4-BE49-F238E27FC236}">
                <a16:creationId xmlns:a16="http://schemas.microsoft.com/office/drawing/2014/main" id="{8047888F-E6FA-402A-80A1-20BE3C604006}"/>
              </a:ext>
            </a:extLst>
          </p:cNvPr>
          <p:cNvSpPr txBox="1"/>
          <p:nvPr/>
        </p:nvSpPr>
        <p:spPr>
          <a:xfrm>
            <a:off x="6578006" y="1564623"/>
            <a:ext cx="4698813" cy="1595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72874" lvl="1" indent="-285750">
              <a:lnSpc>
                <a:spcPct val="144000"/>
              </a:lnSpc>
              <a:buClrTx/>
              <a:buSzPts val="2600"/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chemeClr val="bg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Guía</a:t>
            </a:r>
            <a:r>
              <a:rPr lang="en-US" sz="2400" b="1" dirty="0">
                <a:solidFill>
                  <a:schemeClr val="bg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 de la A </a:t>
            </a:r>
            <a:r>
              <a:rPr lang="en-US" sz="2400" b="1" dirty="0" err="1">
                <a:solidFill>
                  <a:schemeClr val="bg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a</a:t>
            </a:r>
            <a:r>
              <a:rPr lang="en-US" sz="2400" b="1" dirty="0">
                <a:solidFill>
                  <a:schemeClr val="bg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 la Z.</a:t>
            </a:r>
            <a:endParaRPr sz="2400" b="1" dirty="0">
              <a:solidFill>
                <a:schemeClr val="bg1"/>
              </a:solidFill>
            </a:endParaRPr>
          </a:p>
          <a:p>
            <a:pPr marL="472874" lvl="1" indent="-285750">
              <a:lnSpc>
                <a:spcPct val="144000"/>
              </a:lnSpc>
              <a:buClrTx/>
              <a:buSzPts val="2600"/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chemeClr val="bg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Guía</a:t>
            </a:r>
            <a:r>
              <a:rPr lang="en-US" sz="2400" b="1" dirty="0">
                <a:solidFill>
                  <a:schemeClr val="bg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Soluciones</a:t>
            </a:r>
            <a:r>
              <a:rPr lang="en-US" sz="2400" b="1" dirty="0">
                <a:solidFill>
                  <a:schemeClr val="bg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 naturales.</a:t>
            </a:r>
            <a:endParaRPr sz="2400" b="1" dirty="0">
              <a:solidFill>
                <a:schemeClr val="bg1"/>
              </a:solidFill>
            </a:endParaRPr>
          </a:p>
          <a:p>
            <a:pPr marL="472874" lvl="1" indent="-285750">
              <a:lnSpc>
                <a:spcPct val="144000"/>
              </a:lnSpc>
              <a:buClrTx/>
              <a:buSzPts val="2600"/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chemeClr val="bg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Guía</a:t>
            </a:r>
            <a:r>
              <a:rPr lang="en-US" sz="2400" b="1" dirty="0">
                <a:solidFill>
                  <a:schemeClr val="bg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construye</a:t>
            </a:r>
            <a:r>
              <a:rPr lang="en-US" sz="2400" b="1" dirty="0">
                <a:solidFill>
                  <a:schemeClr val="bg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.</a:t>
            </a:r>
            <a:endParaRPr sz="2400" b="1" dirty="0">
              <a:solidFill>
                <a:schemeClr val="bg1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D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>
            <a:extLst>
              <a:ext uri="{FF2B5EF4-FFF2-40B4-BE49-F238E27FC236}">
                <a16:creationId xmlns:a16="http://schemas.microsoft.com/office/drawing/2014/main" id="{1D08256A-00E1-4B11-A1D3-84696709D6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3" name="Google Shape;163;p4"/>
          <p:cNvSpPr txBox="1"/>
          <p:nvPr/>
        </p:nvSpPr>
        <p:spPr>
          <a:xfrm>
            <a:off x="941880" y="1067978"/>
            <a:ext cx="4488644" cy="1354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-US" sz="4400" dirty="0" err="1">
                <a:solidFill>
                  <a:srgbClr val="154844"/>
                </a:solidFill>
                <a:latin typeface="Metropolis Extra Bold" panose="00000900000000000000" pitchFamily="50" charset="0"/>
                <a:ea typeface="Alata"/>
                <a:cs typeface="Alata"/>
                <a:sym typeface="Alata"/>
              </a:rPr>
              <a:t>Tipos</a:t>
            </a:r>
            <a:r>
              <a:rPr lang="en-US" sz="4400" dirty="0">
                <a:solidFill>
                  <a:srgbClr val="154844"/>
                </a:solidFill>
                <a:latin typeface="Metropolis Extra Bold" panose="00000900000000000000" pitchFamily="50" charset="0"/>
                <a:ea typeface="Alata"/>
                <a:cs typeface="Alata"/>
                <a:sym typeface="Alata"/>
              </a:rPr>
              <a:t> de </a:t>
            </a:r>
            <a:r>
              <a:rPr lang="en-US" sz="4400" dirty="0" err="1">
                <a:solidFill>
                  <a:srgbClr val="154844"/>
                </a:solidFill>
                <a:latin typeface="Metropolis Extra Bold" panose="00000900000000000000" pitchFamily="50" charset="0"/>
                <a:ea typeface="Alata"/>
                <a:cs typeface="Alata"/>
                <a:sym typeface="Alata"/>
              </a:rPr>
              <a:t>presentaciones</a:t>
            </a:r>
            <a:endParaRPr sz="4400" dirty="0">
              <a:solidFill>
                <a:srgbClr val="154844"/>
              </a:solidFill>
              <a:latin typeface="Metropolis Extra Bold" panose="00000900000000000000" pitchFamily="50" charset="0"/>
            </a:endParaRPr>
          </a:p>
        </p:txBody>
      </p:sp>
      <p:sp>
        <p:nvSpPr>
          <p:cNvPr id="164" name="Google Shape;164;p4"/>
          <p:cNvSpPr txBox="1"/>
          <p:nvPr/>
        </p:nvSpPr>
        <p:spPr>
          <a:xfrm>
            <a:off x="941879" y="3202941"/>
            <a:ext cx="5448288" cy="2215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/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  <a:ea typeface="Montserrat ExtraLight"/>
                <a:cs typeface="Montserrat ExtraLight"/>
                <a:sym typeface="Montserrat ExtraLight"/>
              </a:rPr>
              <a:t>Después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  <a:ea typeface="Montserrat ExtraLight"/>
                <a:cs typeface="Montserrat ExtraLight"/>
                <a:sym typeface="Montserrat ExtraLight"/>
              </a:rPr>
              <a:t> de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  <a:ea typeface="Montserrat ExtraLight"/>
                <a:cs typeface="Montserrat ExtraLight"/>
                <a:sym typeface="Montserrat ExtraLight"/>
              </a:rPr>
              <a:t>tener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  <a:ea typeface="Montserrat ExtraLight"/>
                <a:cs typeface="Montserrat ExtraLight"/>
                <a:sym typeface="Montserrat ExtraLight"/>
              </a:rPr>
              <a:t> una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  <a:ea typeface="Montserrat ExtraLight"/>
                <a:cs typeface="Montserrat ExtraLight"/>
                <a:sym typeface="Montserrat ExtraLight"/>
              </a:rPr>
              <a:t>experiencia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  <a:ea typeface="Montserrat ExtraLight"/>
                <a:cs typeface="Montserrat ExtraLight"/>
                <a:sym typeface="Montserrat ExtraLight"/>
              </a:rPr>
              <a:t>positiva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  <a:ea typeface="Montserrat ExtraLight"/>
                <a:cs typeface="Montserrat ExtraLight"/>
                <a:sym typeface="Montserrat ExtraLight"/>
              </a:rPr>
              <a:t> con los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  <a:ea typeface="Montserrat ExtraLight"/>
                <a:cs typeface="Montserrat ExtraLight"/>
                <a:sym typeface="Montserrat ExtraLight"/>
              </a:rPr>
              <a:t>productos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  <a:ea typeface="Montserrat ExtraLight"/>
                <a:cs typeface="Montserrat ExtraLight"/>
                <a:sym typeface="Montserrat ExtraLight"/>
              </a:rPr>
              <a:t> de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  <a:ea typeface="Montserrat ExtraLight"/>
                <a:cs typeface="Montserrat ExtraLight"/>
                <a:sym typeface="Montserrat ExtraLight"/>
              </a:rPr>
              <a:t>dōTERRA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  <a:ea typeface="Montserrat ExtraLight"/>
                <a:cs typeface="Montserrat ExtraLight"/>
                <a:sym typeface="Montserrat ExtraLight"/>
              </a:rPr>
              <a:t>invitamos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  <a:ea typeface="Montserrat ExtraLight"/>
                <a:cs typeface="Montserrat ExtraLight"/>
                <a:sym typeface="Montserrat ExtraLight"/>
              </a:rPr>
              <a:t> a que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  <a:ea typeface="Montserrat ExtraLight"/>
                <a:cs typeface="Montserrat ExtraLight"/>
                <a:sym typeface="Montserrat ExtraLight"/>
              </a:rPr>
              <a:t>tengan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  <a:ea typeface="Montserrat ExtraLight"/>
                <a:cs typeface="Montserrat ExtraLight"/>
                <a:sym typeface="Montserrat ExtraLight"/>
              </a:rPr>
              <a:t> una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  <a:ea typeface="Montserrat ExtraLight"/>
                <a:cs typeface="Montserrat ExtraLight"/>
                <a:sym typeface="Montserrat ExtraLight"/>
              </a:rPr>
              <a:t>visión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  <a:ea typeface="Montserrat ExtraLight"/>
                <a:cs typeface="Montserrat ExtraLight"/>
                <a:sym typeface="Montserrat ExtraLight"/>
              </a:rPr>
              <a:t> de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  <a:ea typeface="Montserrat ExtraLight"/>
                <a:cs typeface="Montserrat ExtraLight"/>
                <a:sym typeface="Montserrat ExtraLight"/>
              </a:rPr>
              <a:t>cómo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  <a:ea typeface="Montserrat ExtraLight"/>
                <a:cs typeface="Montserrat ExtraLight"/>
                <a:sym typeface="Montserrat ExtraLight"/>
              </a:rPr>
              <a:t>estos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  <a:ea typeface="Montserrat ExtraLight"/>
                <a:cs typeface="Montserrat ExtraLight"/>
                <a:sym typeface="Montserrat ExtraLight"/>
              </a:rPr>
              <a:t>productos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  <a:ea typeface="Montserrat ExtraLight"/>
                <a:cs typeface="Montserrat ExtraLight"/>
                <a:sym typeface="Montserrat ExtraLight"/>
              </a:rPr>
              <a:t> 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  <a:ea typeface="Montserrat ExtraLight"/>
                <a:cs typeface="Montserrat ExtraLight"/>
                <a:sym typeface="Montserrat ExtraLight"/>
              </a:rPr>
              <a:t>cambian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  <a:ea typeface="Montserrat ExtraLight"/>
                <a:cs typeface="Montserrat ExtraLight"/>
                <a:sym typeface="Montserrat ExtraLight"/>
              </a:rPr>
              <a:t> la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  <a:ea typeface="Montserrat ExtraLight"/>
                <a:cs typeface="Montserrat ExtraLight"/>
                <a:sym typeface="Montserrat ExtraLight"/>
              </a:rPr>
              <a:t>vida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  <a:ea typeface="Montserrat ExtraLight"/>
                <a:cs typeface="Montserrat ExtraLight"/>
                <a:sym typeface="Montserrat ExtraLight"/>
              </a:rPr>
              <a:t> y las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  <a:ea typeface="Montserrat ExtraLight"/>
                <a:cs typeface="Montserrat ExtraLight"/>
                <a:sym typeface="Montserrat ExtraLight"/>
              </a:rPr>
              <a:t>oportunidades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  <a:ea typeface="Montserrat ExtraLight"/>
                <a:cs typeface="Montserrat ExtraLight"/>
                <a:sym typeface="Montserrat ExtraLight"/>
              </a:rPr>
              <a:t> para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  <a:ea typeface="Montserrat ExtraLight"/>
                <a:cs typeface="Montserrat ExtraLight"/>
                <a:sym typeface="Montserrat ExtraLight"/>
              </a:rPr>
              <a:t>generar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  <a:ea typeface="Montserrat ExtraLight"/>
                <a:cs typeface="Montserrat ExtraLight"/>
                <a:sym typeface="Montserrat ExtraLight"/>
              </a:rPr>
              <a:t>ingresos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  <a:ea typeface="Montserrat ExtraLight"/>
                <a:cs typeface="Montserrat ExtraLight"/>
                <a:sym typeface="Montserrat ExtraLight"/>
              </a:rPr>
              <a:t> que les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  <a:ea typeface="Montserrat ExtraLight"/>
                <a:cs typeface="Montserrat ExtraLight"/>
                <a:sym typeface="Montserrat ExtraLight"/>
              </a:rPr>
              <a:t>ofrece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  <a:ea typeface="Montserrat ExtraLight"/>
                <a:cs typeface="Montserrat ExtraLight"/>
                <a:sym typeface="Montserrat ExtraLight"/>
              </a:rPr>
              <a:t>dōTERRA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  <a:ea typeface="Montserrat ExtraLight"/>
                <a:cs typeface="Montserrat ExtraLight"/>
                <a:sym typeface="Montserrat ExtraLight"/>
              </a:rPr>
              <a:t>.</a:t>
            </a:r>
            <a:endParaRPr sz="800" dirty="0">
              <a:solidFill>
                <a:schemeClr val="tx1">
                  <a:lumMod val="65000"/>
                  <a:lumOff val="35000"/>
                </a:schemeClr>
              </a:solidFill>
              <a:latin typeface="Raleway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0C16610-3D4A-47D5-B5AB-F2201BA7BC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2046" y="1757627"/>
            <a:ext cx="4149026" cy="414902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D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n 30">
            <a:extLst>
              <a:ext uri="{FF2B5EF4-FFF2-40B4-BE49-F238E27FC236}">
                <a16:creationId xmlns:a16="http://schemas.microsoft.com/office/drawing/2014/main" id="{D744AB26-B19C-4794-8EEC-9652E7E342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83" name="Google Shape;183;p5"/>
          <p:cNvCxnSpPr>
            <a:cxnSpLocks/>
          </p:cNvCxnSpPr>
          <p:nvPr/>
        </p:nvCxnSpPr>
        <p:spPr>
          <a:xfrm>
            <a:off x="2053929" y="4454258"/>
            <a:ext cx="8498338" cy="1"/>
          </a:xfrm>
          <a:prstGeom prst="straightConnector1">
            <a:avLst/>
          </a:prstGeom>
          <a:noFill/>
          <a:ln w="47625" cap="flat" cmpd="sng">
            <a:solidFill>
              <a:srgbClr val="C59E7A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84" name="Google Shape;184;p5"/>
          <p:cNvCxnSpPr>
            <a:cxnSpLocks/>
          </p:cNvCxnSpPr>
          <p:nvPr/>
        </p:nvCxnSpPr>
        <p:spPr>
          <a:xfrm>
            <a:off x="6095999" y="1632098"/>
            <a:ext cx="0" cy="4956308"/>
          </a:xfrm>
          <a:prstGeom prst="straightConnector1">
            <a:avLst/>
          </a:prstGeom>
          <a:noFill/>
          <a:ln w="47625" cap="flat" cmpd="sng">
            <a:solidFill>
              <a:srgbClr val="C59E7A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87" name="Google Shape;187;p5"/>
          <p:cNvSpPr/>
          <p:nvPr/>
        </p:nvSpPr>
        <p:spPr>
          <a:xfrm>
            <a:off x="3618492" y="4660125"/>
            <a:ext cx="1928282" cy="1928281"/>
          </a:xfrm>
          <a:prstGeom prst="ellipse">
            <a:avLst/>
          </a:prstGeom>
          <a:blipFill rotWithShape="1">
            <a:blip r:embed="rId4">
              <a:alphaModFix/>
            </a:blip>
            <a:stretch>
              <a:fillRect l="-24998" r="-24998"/>
            </a:stretch>
          </a:blipFill>
          <a:ln>
            <a:noFill/>
          </a:ln>
        </p:spPr>
        <p:txBody>
          <a:bodyPr/>
          <a:lstStyle/>
          <a:p>
            <a:endParaRPr lang="es-MX" dirty="0"/>
          </a:p>
        </p:txBody>
      </p:sp>
      <p:sp>
        <p:nvSpPr>
          <p:cNvPr id="188" name="Google Shape;188;p5"/>
          <p:cNvSpPr txBox="1"/>
          <p:nvPr/>
        </p:nvSpPr>
        <p:spPr>
          <a:xfrm>
            <a:off x="3324862" y="1607532"/>
            <a:ext cx="264701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en-US" sz="2400" b="1" dirty="0">
                <a:solidFill>
                  <a:srgbClr val="91AC9D"/>
                </a:solidFill>
                <a:latin typeface="Raleway"/>
                <a:ea typeface="Montserrat"/>
                <a:cs typeface="Montserrat"/>
                <a:sym typeface="Montserrat"/>
              </a:rPr>
              <a:t>Uno a uno</a:t>
            </a:r>
            <a:endParaRPr sz="2400" b="1" dirty="0">
              <a:solidFill>
                <a:srgbClr val="91AC9D"/>
              </a:solidFill>
              <a:latin typeface="Raleway"/>
            </a:endParaRPr>
          </a:p>
        </p:txBody>
      </p:sp>
      <p:sp>
        <p:nvSpPr>
          <p:cNvPr id="189" name="Google Shape;189;p5"/>
          <p:cNvSpPr txBox="1"/>
          <p:nvPr/>
        </p:nvSpPr>
        <p:spPr>
          <a:xfrm>
            <a:off x="6908411" y="1415403"/>
            <a:ext cx="2858559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en-US" sz="2400" b="1" dirty="0" err="1">
                <a:solidFill>
                  <a:srgbClr val="91AC9D"/>
                </a:solidFill>
                <a:latin typeface="Raleway"/>
                <a:ea typeface="Montserrat"/>
                <a:cs typeface="Montserrat"/>
                <a:sym typeface="Montserrat"/>
              </a:rPr>
              <a:t>Clase</a:t>
            </a:r>
            <a:r>
              <a:rPr lang="en-US" sz="2400" b="1" dirty="0">
                <a:solidFill>
                  <a:srgbClr val="91AC9D"/>
                </a:solidFill>
                <a:latin typeface="Raleway"/>
                <a:ea typeface="Montserrat"/>
                <a:cs typeface="Montserrat"/>
                <a:sym typeface="Montserrat"/>
              </a:rPr>
              <a:t> para </a:t>
            </a:r>
            <a:r>
              <a:rPr lang="en-US" sz="2400" b="1" dirty="0" err="1">
                <a:solidFill>
                  <a:srgbClr val="91AC9D"/>
                </a:solidFill>
                <a:latin typeface="Raleway"/>
                <a:ea typeface="Montserrat"/>
                <a:cs typeface="Montserrat"/>
                <a:sym typeface="Montserrat"/>
              </a:rPr>
              <a:t>varias</a:t>
            </a:r>
            <a:r>
              <a:rPr lang="en-US" sz="2400" b="1" dirty="0">
                <a:solidFill>
                  <a:srgbClr val="91AC9D"/>
                </a:solidFill>
                <a:latin typeface="Raleway"/>
                <a:ea typeface="Montserrat"/>
                <a:cs typeface="Montserrat"/>
                <a:sym typeface="Montserrat"/>
              </a:rPr>
              <a:t> personas</a:t>
            </a:r>
            <a:endParaRPr sz="2400" b="1" dirty="0">
              <a:solidFill>
                <a:srgbClr val="91AC9D"/>
              </a:solidFill>
              <a:latin typeface="Raleway"/>
            </a:endParaRPr>
          </a:p>
        </p:txBody>
      </p:sp>
      <p:sp>
        <p:nvSpPr>
          <p:cNvPr id="190" name="Google Shape;190;p5"/>
          <p:cNvSpPr txBox="1"/>
          <p:nvPr/>
        </p:nvSpPr>
        <p:spPr>
          <a:xfrm>
            <a:off x="2053929" y="324966"/>
            <a:ext cx="8084141" cy="812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400" dirty="0" err="1">
                <a:solidFill>
                  <a:srgbClr val="154844"/>
                </a:solidFill>
                <a:latin typeface="Metropolis Extra Bold" panose="00000900000000000000" pitchFamily="50" charset="0"/>
                <a:ea typeface="Alata"/>
                <a:cs typeface="Alata"/>
                <a:sym typeface="Alata"/>
              </a:rPr>
              <a:t>Opciones</a:t>
            </a:r>
            <a:r>
              <a:rPr lang="en-US" sz="4400" dirty="0">
                <a:solidFill>
                  <a:srgbClr val="154844"/>
                </a:solidFill>
                <a:latin typeface="Metropolis Extra Bold" panose="00000900000000000000" pitchFamily="50" charset="0"/>
                <a:ea typeface="Alata"/>
                <a:cs typeface="Alata"/>
                <a:sym typeface="Alata"/>
              </a:rPr>
              <a:t> de </a:t>
            </a:r>
            <a:r>
              <a:rPr lang="en-US" sz="4400" dirty="0" err="1">
                <a:solidFill>
                  <a:srgbClr val="154844"/>
                </a:solidFill>
                <a:latin typeface="Metropolis Extra Bold" panose="00000900000000000000" pitchFamily="50" charset="0"/>
                <a:ea typeface="Alata"/>
                <a:cs typeface="Alata"/>
                <a:sym typeface="Alata"/>
              </a:rPr>
              <a:t>presentación</a:t>
            </a:r>
            <a:endParaRPr sz="900" dirty="0">
              <a:solidFill>
                <a:srgbClr val="154844"/>
              </a:solidFill>
              <a:latin typeface="Metropolis Extra Bold" panose="00000900000000000000" pitchFamily="50" charset="0"/>
            </a:endParaRPr>
          </a:p>
        </p:txBody>
      </p:sp>
      <p:sp>
        <p:nvSpPr>
          <p:cNvPr id="191" name="Google Shape;191;p5"/>
          <p:cNvSpPr txBox="1"/>
          <p:nvPr/>
        </p:nvSpPr>
        <p:spPr>
          <a:xfrm>
            <a:off x="418447" y="2846124"/>
            <a:ext cx="297356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en-US" sz="2400" b="1" dirty="0" err="1">
                <a:solidFill>
                  <a:srgbClr val="91AC9D"/>
                </a:solidFill>
                <a:latin typeface="Raleway"/>
                <a:ea typeface="Montserrat"/>
                <a:cs typeface="Montserrat"/>
                <a:sym typeface="Montserrat"/>
              </a:rPr>
              <a:t>Presencial</a:t>
            </a:r>
            <a:endParaRPr sz="2400" b="1" dirty="0">
              <a:solidFill>
                <a:srgbClr val="91AC9D"/>
              </a:solidFill>
              <a:latin typeface="Raleway"/>
            </a:endParaRPr>
          </a:p>
        </p:txBody>
      </p:sp>
      <p:sp>
        <p:nvSpPr>
          <p:cNvPr id="192" name="Google Shape;192;p5"/>
          <p:cNvSpPr txBox="1"/>
          <p:nvPr/>
        </p:nvSpPr>
        <p:spPr>
          <a:xfrm>
            <a:off x="721437" y="5344333"/>
            <a:ext cx="223192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en-US" sz="2400" b="1" dirty="0" err="1">
                <a:solidFill>
                  <a:srgbClr val="91AC9D"/>
                </a:solidFill>
                <a:latin typeface="Raleway"/>
                <a:ea typeface="Montserrat ExtraLight"/>
                <a:cs typeface="Montserrat ExtraLight"/>
                <a:sym typeface="Montserrat ExtraLight"/>
              </a:rPr>
              <a:t>En</a:t>
            </a:r>
            <a:r>
              <a:rPr lang="en-US" sz="2400" b="1" dirty="0">
                <a:solidFill>
                  <a:srgbClr val="91AC9D"/>
                </a:solidFill>
                <a:latin typeface="Raleway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lang="en-US" sz="2400" b="1" dirty="0" err="1">
                <a:solidFill>
                  <a:srgbClr val="91AC9D"/>
                </a:solidFill>
                <a:latin typeface="Raleway"/>
                <a:ea typeface="Montserrat ExtraLight"/>
                <a:cs typeface="Montserrat ExtraLight"/>
                <a:sym typeface="Montserrat ExtraLight"/>
              </a:rPr>
              <a:t>línea</a:t>
            </a:r>
            <a:r>
              <a:rPr lang="en-US" sz="2400" b="1" dirty="0">
                <a:solidFill>
                  <a:srgbClr val="91AC9D"/>
                </a:solidFill>
                <a:latin typeface="Raleway"/>
                <a:ea typeface="Montserrat ExtraLight"/>
                <a:cs typeface="Montserrat ExtraLight"/>
                <a:sym typeface="Montserrat ExtraLight"/>
              </a:rPr>
              <a:t> </a:t>
            </a:r>
            <a:endParaRPr sz="2400" b="1" dirty="0">
              <a:solidFill>
                <a:srgbClr val="91AC9D"/>
              </a:solidFill>
              <a:latin typeface="Raleway"/>
            </a:endParaRPr>
          </a:p>
        </p:txBody>
      </p:sp>
      <p:sp>
        <p:nvSpPr>
          <p:cNvPr id="195" name="Google Shape;195;p5"/>
          <p:cNvSpPr/>
          <p:nvPr/>
        </p:nvSpPr>
        <p:spPr>
          <a:xfrm>
            <a:off x="3618492" y="2297569"/>
            <a:ext cx="1928282" cy="1928281"/>
          </a:xfrm>
          <a:prstGeom prst="ellipse">
            <a:avLst/>
          </a:prstGeom>
          <a:blipFill rotWithShape="1">
            <a:blip r:embed="rId5">
              <a:alphaModFix/>
            </a:blip>
            <a:stretch>
              <a:fillRect l="-25134" r="-25135"/>
            </a:stretch>
          </a:blipFill>
          <a:ln>
            <a:noFill/>
          </a:ln>
        </p:spPr>
      </p:sp>
      <p:sp>
        <p:nvSpPr>
          <p:cNvPr id="198" name="Google Shape;198;p5"/>
          <p:cNvSpPr/>
          <p:nvPr/>
        </p:nvSpPr>
        <p:spPr>
          <a:xfrm>
            <a:off x="7236984" y="2320692"/>
            <a:ext cx="1928282" cy="1928281"/>
          </a:xfrm>
          <a:prstGeom prst="ellipse">
            <a:avLst/>
          </a:prstGeom>
          <a:blipFill rotWithShape="1">
            <a:blip r:embed="rId6">
              <a:alphaModFix/>
            </a:blip>
            <a:stretch>
              <a:fillRect l="-40415" r="-40415"/>
            </a:stretch>
          </a:blipFill>
          <a:ln>
            <a:noFill/>
          </a:ln>
        </p:spPr>
      </p:sp>
      <p:sp>
        <p:nvSpPr>
          <p:cNvPr id="201" name="Google Shape;201;p5"/>
          <p:cNvSpPr/>
          <p:nvPr/>
        </p:nvSpPr>
        <p:spPr>
          <a:xfrm>
            <a:off x="7236983" y="4660707"/>
            <a:ext cx="1928282" cy="1928281"/>
          </a:xfrm>
          <a:prstGeom prst="ellipse">
            <a:avLst/>
          </a:prstGeom>
          <a:blipFill rotWithShape="1">
            <a:blip r:embed="rId7">
              <a:alphaModFix/>
            </a:blip>
            <a:stretch>
              <a:fillRect l="-25138" r="-25138"/>
            </a:stretch>
          </a:blipFill>
          <a:ln>
            <a:noFill/>
          </a:ln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D"/>
        </a:solidFill>
        <a:effectLst/>
      </p:bgPr>
    </p:bg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3706F260-421D-44FB-99F5-0358FA6F62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0" name="Google Shape;220;p6"/>
          <p:cNvSpPr txBox="1"/>
          <p:nvPr/>
        </p:nvSpPr>
        <p:spPr>
          <a:xfrm>
            <a:off x="914626" y="1946350"/>
            <a:ext cx="6517532" cy="1595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82801" lvl="1" indent="-191401" algn="just">
              <a:lnSpc>
                <a:spcPct val="144001"/>
              </a:lnSpc>
              <a:buClr>
                <a:srgbClr val="455D7D"/>
              </a:buClr>
              <a:buSzPts val="2659"/>
              <a:buFont typeface="Arial"/>
              <a:buChar char="•"/>
            </a:pP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Clase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Intro </a:t>
            </a:r>
            <a:endParaRPr sz="2400" dirty="0">
              <a:solidFill>
                <a:schemeClr val="tx1">
                  <a:lumMod val="65000"/>
                  <a:lumOff val="35000"/>
                </a:schemeClr>
              </a:solidFill>
              <a:latin typeface="Raleway" panose="020B0003030101060003" pitchFamily="34" charset="0"/>
            </a:endParaRPr>
          </a:p>
          <a:p>
            <a:pPr algn="just">
              <a:lnSpc>
                <a:spcPct val="144001"/>
              </a:lnSpc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         "</a:t>
            </a:r>
            <a:r>
              <a:rPr lang="en-US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Soluciones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 Naturales" y "</a:t>
            </a:r>
            <a:r>
              <a:rPr lang="en-US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Comparte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 el</a:t>
            </a:r>
          </a:p>
          <a:p>
            <a:pPr algn="just">
              <a:lnSpc>
                <a:spcPct val="144001"/>
              </a:lnSpc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          </a:t>
            </a:r>
            <a:r>
              <a:rPr lang="en-US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Negocio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“.</a:t>
            </a:r>
            <a:endParaRPr sz="2400" dirty="0">
              <a:solidFill>
                <a:schemeClr val="tx1">
                  <a:lumMod val="65000"/>
                  <a:lumOff val="35000"/>
                </a:schemeClr>
              </a:solidFill>
              <a:latin typeface="Raleway" panose="020B0003030101060003" pitchFamily="34" charset="0"/>
            </a:endParaRPr>
          </a:p>
        </p:txBody>
      </p:sp>
      <p:sp>
        <p:nvSpPr>
          <p:cNvPr id="221" name="Google Shape;221;p6"/>
          <p:cNvSpPr txBox="1"/>
          <p:nvPr/>
        </p:nvSpPr>
        <p:spPr>
          <a:xfrm>
            <a:off x="914626" y="701437"/>
            <a:ext cx="6922707" cy="812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400" dirty="0" err="1">
                <a:solidFill>
                  <a:srgbClr val="154844"/>
                </a:solidFill>
                <a:latin typeface="Metropolis Extra Bold" panose="00000900000000000000" pitchFamily="50" charset="0"/>
                <a:ea typeface="Alata"/>
                <a:cs typeface="Alata"/>
                <a:sym typeface="Alata"/>
              </a:rPr>
              <a:t>Tipos</a:t>
            </a:r>
            <a:r>
              <a:rPr lang="en-US" sz="4400" dirty="0">
                <a:solidFill>
                  <a:srgbClr val="154844"/>
                </a:solidFill>
                <a:latin typeface="Metropolis Extra Bold" panose="00000900000000000000" pitchFamily="50" charset="0"/>
                <a:ea typeface="Alata"/>
                <a:cs typeface="Alata"/>
                <a:sym typeface="Alata"/>
              </a:rPr>
              <a:t> de </a:t>
            </a:r>
            <a:r>
              <a:rPr lang="en-US" sz="4400" dirty="0" err="1">
                <a:solidFill>
                  <a:srgbClr val="154844"/>
                </a:solidFill>
                <a:latin typeface="Metropolis Extra Bold" panose="00000900000000000000" pitchFamily="50" charset="0"/>
                <a:ea typeface="Alata"/>
                <a:cs typeface="Alata"/>
                <a:sym typeface="Alata"/>
              </a:rPr>
              <a:t>Clase</a:t>
            </a:r>
            <a:endParaRPr sz="900" dirty="0">
              <a:solidFill>
                <a:srgbClr val="154844"/>
              </a:solidFill>
              <a:latin typeface="Metropolis Extra Bold" panose="00000900000000000000" pitchFamily="50" charset="0"/>
            </a:endParaRPr>
          </a:p>
        </p:txBody>
      </p:sp>
      <p:sp>
        <p:nvSpPr>
          <p:cNvPr id="222" name="Google Shape;222;p6"/>
          <p:cNvSpPr txBox="1"/>
          <p:nvPr/>
        </p:nvSpPr>
        <p:spPr>
          <a:xfrm>
            <a:off x="914626" y="3943721"/>
            <a:ext cx="8718472" cy="2127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5457" lvl="1" indent="-172728" algn="just">
              <a:lnSpc>
                <a:spcPct val="144000"/>
              </a:lnSpc>
              <a:buClr>
                <a:srgbClr val="455D7D"/>
              </a:buClr>
              <a:buSzPts val="2400"/>
              <a:buFont typeface="Arial"/>
              <a:buChar char="•"/>
            </a:pP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Clase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Negocio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</a:t>
            </a:r>
            <a:endParaRPr sz="2400" dirty="0">
              <a:solidFill>
                <a:schemeClr val="tx1">
                  <a:lumMod val="65000"/>
                  <a:lumOff val="35000"/>
                </a:schemeClr>
              </a:solidFill>
              <a:latin typeface="Raleway" panose="020B0003030101060003" pitchFamily="34" charset="0"/>
            </a:endParaRPr>
          </a:p>
          <a:p>
            <a:pPr algn="just">
              <a:lnSpc>
                <a:spcPct val="144000"/>
              </a:lnSpc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          "</a:t>
            </a:r>
            <a:r>
              <a:rPr lang="en-US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Emprende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 con </a:t>
            </a:r>
            <a:r>
              <a:rPr lang="en-US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Propósito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“.</a:t>
            </a:r>
            <a:endParaRPr sz="2400" dirty="0">
              <a:solidFill>
                <a:schemeClr val="tx1">
                  <a:lumMod val="65000"/>
                  <a:lumOff val="35000"/>
                </a:schemeClr>
              </a:solidFill>
              <a:latin typeface="Raleway" panose="020B0003030101060003" pitchFamily="34" charset="0"/>
            </a:endParaRPr>
          </a:p>
          <a:p>
            <a:pPr marL="345457" lvl="1" indent="-172728" algn="just">
              <a:lnSpc>
                <a:spcPct val="144000"/>
              </a:lnSpc>
              <a:buClr>
                <a:srgbClr val="455D7D"/>
              </a:buClr>
              <a:buSzPts val="2400"/>
              <a:buFont typeface="Arial"/>
              <a:buChar char="•"/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Plan de </a:t>
            </a:r>
            <a:r>
              <a:rPr lang="en-US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compensación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.</a:t>
            </a:r>
            <a:endParaRPr sz="2400" dirty="0">
              <a:solidFill>
                <a:schemeClr val="tx1">
                  <a:lumMod val="65000"/>
                  <a:lumOff val="35000"/>
                </a:schemeClr>
              </a:solidFill>
              <a:latin typeface="Raleway" panose="020B0003030101060003" pitchFamily="34" charset="0"/>
            </a:endParaRPr>
          </a:p>
          <a:p>
            <a:pPr marL="345457" lvl="1" indent="-172728" algn="just">
              <a:lnSpc>
                <a:spcPct val="144000"/>
              </a:lnSpc>
              <a:buClr>
                <a:srgbClr val="455D7D"/>
              </a:buClr>
              <a:buSzPts val="2400"/>
              <a:buFont typeface="Arial"/>
              <a:buChar char="•"/>
            </a:pPr>
            <a:r>
              <a:rPr lang="en-US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Clases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 de </a:t>
            </a:r>
            <a:r>
              <a:rPr lang="en-US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educación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 continua y </a:t>
            </a:r>
            <a:r>
              <a:rPr lang="en-US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temáticas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"/>
                <a:cs typeface="Montserrat"/>
                <a:sym typeface="Montserrat"/>
              </a:rPr>
              <a:t>.</a:t>
            </a:r>
            <a:endParaRPr sz="2400" dirty="0">
              <a:solidFill>
                <a:schemeClr val="tx1">
                  <a:lumMod val="65000"/>
                  <a:lumOff val="35000"/>
                </a:schemeClr>
              </a:solidFill>
              <a:latin typeface="Raleway" panose="020B0003030101060003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F61BB26-60D0-442B-B514-84901651C3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4712" y="616373"/>
            <a:ext cx="3838976" cy="585949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D"/>
        </a:solidFill>
        <a:effectLst/>
      </p:bgPr>
    </p:bg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EFFD79C9-B4CC-46B8-9F6B-2A3C1BE163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0"/>
            <a:ext cx="12191999" cy="6858000"/>
          </a:xfrm>
          <a:prstGeom prst="rect">
            <a:avLst/>
          </a:prstGeom>
        </p:spPr>
      </p:pic>
      <p:sp>
        <p:nvSpPr>
          <p:cNvPr id="241" name="Google Shape;241;p7"/>
          <p:cNvSpPr txBox="1"/>
          <p:nvPr/>
        </p:nvSpPr>
        <p:spPr>
          <a:xfrm>
            <a:off x="861463" y="713243"/>
            <a:ext cx="6922707" cy="812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400" dirty="0">
                <a:solidFill>
                  <a:srgbClr val="154844"/>
                </a:solidFill>
                <a:latin typeface="Metropolis Extra Bold" panose="00000900000000000000" pitchFamily="50" charset="0"/>
                <a:ea typeface="Alata"/>
                <a:cs typeface="Alata"/>
                <a:sym typeface="Alata"/>
              </a:rPr>
              <a:t>Tips </a:t>
            </a:r>
            <a:r>
              <a:rPr lang="en-US" sz="4400" dirty="0" err="1">
                <a:solidFill>
                  <a:srgbClr val="154844"/>
                </a:solidFill>
                <a:latin typeface="Metropolis Extra Bold" panose="00000900000000000000" pitchFamily="50" charset="0"/>
                <a:ea typeface="Alata"/>
                <a:cs typeface="Alata"/>
                <a:sym typeface="Alata"/>
              </a:rPr>
              <a:t>generales</a:t>
            </a:r>
            <a:endParaRPr sz="900" dirty="0">
              <a:solidFill>
                <a:srgbClr val="154844"/>
              </a:solidFill>
              <a:latin typeface="Metropolis Extra Bold" panose="00000900000000000000" pitchFamily="50" charset="0"/>
            </a:endParaRPr>
          </a:p>
        </p:txBody>
      </p:sp>
      <p:sp>
        <p:nvSpPr>
          <p:cNvPr id="242" name="Google Shape;242;p7"/>
          <p:cNvSpPr txBox="1"/>
          <p:nvPr/>
        </p:nvSpPr>
        <p:spPr>
          <a:xfrm>
            <a:off x="861463" y="1974370"/>
            <a:ext cx="7416282" cy="3554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5457" lvl="1" indent="-172728">
              <a:lnSpc>
                <a:spcPct val="150000"/>
              </a:lnSpc>
              <a:buClrTx/>
              <a:buSzPts val="2400"/>
              <a:buFont typeface="Arial"/>
              <a:buChar char="•"/>
            </a:pP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Escucha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.</a:t>
            </a:r>
            <a:endParaRPr sz="2200" dirty="0">
              <a:solidFill>
                <a:schemeClr val="tx1">
                  <a:lumMod val="65000"/>
                  <a:lumOff val="35000"/>
                </a:schemeClr>
              </a:solidFill>
              <a:latin typeface="Raleway" panose="020B0003030101060003" pitchFamily="34" charset="0"/>
            </a:endParaRPr>
          </a:p>
          <a:p>
            <a:pPr marL="345457" lvl="1" indent="-172728">
              <a:lnSpc>
                <a:spcPct val="150000"/>
              </a:lnSpc>
              <a:buClrTx/>
              <a:buSzPts val="2400"/>
              <a:buFont typeface="Arial"/>
              <a:buChar char="•"/>
            </a:pP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Conoce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lo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básico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.</a:t>
            </a:r>
            <a:endParaRPr sz="2200" dirty="0">
              <a:solidFill>
                <a:schemeClr val="tx1">
                  <a:lumMod val="65000"/>
                  <a:lumOff val="35000"/>
                </a:schemeClr>
              </a:solidFill>
              <a:latin typeface="Raleway" panose="020B0003030101060003" pitchFamily="34" charset="0"/>
            </a:endParaRPr>
          </a:p>
          <a:p>
            <a:pPr marL="345457" lvl="1" indent="-172728">
              <a:lnSpc>
                <a:spcPct val="150000"/>
              </a:lnSpc>
              <a:buClrTx/>
              <a:buSzPts val="2400"/>
              <a:buFont typeface="Arial"/>
              <a:buChar char="•"/>
            </a:pP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Habla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con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fluidez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.</a:t>
            </a:r>
            <a:endParaRPr sz="2200" dirty="0">
              <a:solidFill>
                <a:schemeClr val="tx1">
                  <a:lumMod val="65000"/>
                  <a:lumOff val="35000"/>
                </a:schemeClr>
              </a:solidFill>
              <a:latin typeface="Raleway" panose="020B0003030101060003" pitchFamily="34" charset="0"/>
            </a:endParaRPr>
          </a:p>
          <a:p>
            <a:pPr marL="345457" lvl="1" indent="-172728">
              <a:lnSpc>
                <a:spcPct val="150000"/>
              </a:lnSpc>
              <a:buClrTx/>
              <a:buSzPts val="2400"/>
              <a:buFont typeface="Arial"/>
              <a:buChar char="•"/>
            </a:pP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Sé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empático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con los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demás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.</a:t>
            </a:r>
            <a:endParaRPr sz="2200" dirty="0">
              <a:solidFill>
                <a:schemeClr val="tx1">
                  <a:lumMod val="65000"/>
                  <a:lumOff val="35000"/>
                </a:schemeClr>
              </a:solidFill>
              <a:latin typeface="Raleway" panose="020B0003030101060003" pitchFamily="34" charset="0"/>
            </a:endParaRPr>
          </a:p>
          <a:p>
            <a:pPr marL="345457" lvl="1" indent="-172728">
              <a:lnSpc>
                <a:spcPct val="150000"/>
              </a:lnSpc>
              <a:buClrTx/>
              <a:buSzPts val="2400"/>
              <a:buFont typeface="Arial"/>
              <a:buChar char="•"/>
            </a:pP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Cuida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tu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lenguaje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corporal. </a:t>
            </a:r>
            <a:endParaRPr sz="2200" dirty="0">
              <a:solidFill>
                <a:schemeClr val="tx1">
                  <a:lumMod val="65000"/>
                  <a:lumOff val="35000"/>
                </a:schemeClr>
              </a:solidFill>
              <a:latin typeface="Raleway" panose="020B0003030101060003" pitchFamily="34" charset="0"/>
            </a:endParaRPr>
          </a:p>
          <a:p>
            <a:pPr marL="345457" lvl="1" indent="-172728">
              <a:lnSpc>
                <a:spcPct val="150000"/>
              </a:lnSpc>
              <a:buClrTx/>
              <a:buSzPts val="2400"/>
              <a:buFont typeface="Arial"/>
              <a:buChar char="•"/>
            </a:pP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Clase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participativa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e interactive. </a:t>
            </a:r>
            <a:endParaRPr sz="2200" dirty="0">
              <a:solidFill>
                <a:schemeClr val="tx1">
                  <a:lumMod val="65000"/>
                  <a:lumOff val="35000"/>
                </a:schemeClr>
              </a:solidFill>
              <a:latin typeface="Raleway" panose="020B0003030101060003" pitchFamily="34" charset="0"/>
            </a:endParaRPr>
          </a:p>
          <a:p>
            <a:pPr marL="345457" lvl="1" indent="-172728">
              <a:lnSpc>
                <a:spcPct val="150000"/>
              </a:lnSpc>
              <a:buClrTx/>
              <a:buSzPts val="2400"/>
              <a:buFont typeface="Arial"/>
              <a:buChar char="•"/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La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clase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debe ser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sencilla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y duplicable. </a:t>
            </a:r>
            <a:endParaRPr sz="2200" dirty="0">
              <a:solidFill>
                <a:schemeClr val="tx1">
                  <a:lumMod val="65000"/>
                  <a:lumOff val="35000"/>
                </a:schemeClr>
              </a:solidFill>
              <a:latin typeface="Raleway" panose="020B0003030101060003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E7C0C84-1B78-499F-BC7D-8F2414DA8B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7404" y="897195"/>
            <a:ext cx="5063609" cy="506360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D"/>
        </a:solid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>
            <a:extLst>
              <a:ext uri="{FF2B5EF4-FFF2-40B4-BE49-F238E27FC236}">
                <a16:creationId xmlns:a16="http://schemas.microsoft.com/office/drawing/2014/main" id="{A1388539-822C-44D9-9BDA-E47CEAA4D4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62" name="Google Shape;262;p8"/>
          <p:cNvSpPr txBox="1"/>
          <p:nvPr/>
        </p:nvSpPr>
        <p:spPr>
          <a:xfrm>
            <a:off x="861463" y="1214900"/>
            <a:ext cx="5645663" cy="44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5457" indent="-172728" algn="just">
              <a:lnSpc>
                <a:spcPct val="150000"/>
              </a:lnSpc>
              <a:buClrTx/>
              <a:buSzPts val="2400"/>
              <a:buFont typeface="Arial"/>
              <a:buChar char="•"/>
            </a:pPr>
            <a:r>
              <a:rPr lang="es-MX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Compartan testimonio.</a:t>
            </a:r>
            <a:endParaRPr lang="es-MX" sz="2200" dirty="0">
              <a:solidFill>
                <a:schemeClr val="tx1">
                  <a:lumMod val="65000"/>
                  <a:lumOff val="35000"/>
                </a:schemeClr>
              </a:solidFill>
              <a:latin typeface="Raleway" panose="020B0003030101060003" pitchFamily="34" charset="0"/>
            </a:endParaRPr>
          </a:p>
          <a:p>
            <a:pPr marL="345457" lvl="1" indent="-172728" algn="just">
              <a:lnSpc>
                <a:spcPct val="150000"/>
              </a:lnSpc>
              <a:buClrTx/>
              <a:buSzPts val="2400"/>
              <a:buFont typeface="Arial"/>
              <a:buChar char="•"/>
            </a:pPr>
            <a:r>
              <a:rPr lang="es-MX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Tener apoyo  de 1 a 4.</a:t>
            </a:r>
            <a:endParaRPr lang="es-MX" sz="2200" dirty="0">
              <a:solidFill>
                <a:schemeClr val="tx1">
                  <a:lumMod val="65000"/>
                  <a:lumOff val="35000"/>
                </a:schemeClr>
              </a:solidFill>
              <a:latin typeface="Raleway" panose="020B0003030101060003" pitchFamily="34" charset="0"/>
            </a:endParaRPr>
          </a:p>
          <a:p>
            <a:pPr marL="345457" lvl="1" indent="-172728" algn="just">
              <a:lnSpc>
                <a:spcPct val="144000"/>
              </a:lnSpc>
              <a:buClrTx/>
              <a:buSzPts val="2400"/>
              <a:buFont typeface="Arial"/>
              <a:buChar char="•"/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No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dependas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de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tu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Up line,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este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es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tu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negocio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. </a:t>
            </a:r>
            <a:endParaRPr sz="2200" dirty="0">
              <a:solidFill>
                <a:schemeClr val="tx1">
                  <a:lumMod val="65000"/>
                  <a:lumOff val="35000"/>
                </a:schemeClr>
              </a:solidFill>
              <a:latin typeface="Raleway" panose="020B0003030101060003" pitchFamily="34" charset="0"/>
            </a:endParaRPr>
          </a:p>
          <a:p>
            <a:pPr marL="345457" lvl="1" indent="-172728" algn="just">
              <a:lnSpc>
                <a:spcPct val="144000"/>
              </a:lnSpc>
              <a:buClrTx/>
              <a:buSzPts val="2400"/>
              <a:buFont typeface="Arial"/>
              <a:buChar char="•"/>
            </a:pP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Puede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no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llegar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nadie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o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menos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de las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esperadas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.</a:t>
            </a:r>
            <a:endParaRPr sz="2200" dirty="0">
              <a:solidFill>
                <a:schemeClr val="tx1">
                  <a:lumMod val="65000"/>
                  <a:lumOff val="35000"/>
                </a:schemeClr>
              </a:solidFill>
              <a:latin typeface="Raleway" panose="020B0003030101060003" pitchFamily="34" charset="0"/>
            </a:endParaRPr>
          </a:p>
          <a:p>
            <a:pPr marL="345457" lvl="1" indent="-172728" algn="just">
              <a:lnSpc>
                <a:spcPct val="144000"/>
              </a:lnSpc>
              <a:buClrTx/>
              <a:buSzPts val="2400"/>
              <a:buFont typeface="Arial"/>
              <a:buChar char="•"/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La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práctica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hace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al maestro. </a:t>
            </a:r>
            <a:endParaRPr sz="2200" dirty="0">
              <a:solidFill>
                <a:schemeClr val="tx1">
                  <a:lumMod val="65000"/>
                  <a:lumOff val="35000"/>
                </a:schemeClr>
              </a:solidFill>
              <a:latin typeface="Raleway" panose="020B0003030101060003" pitchFamily="34" charset="0"/>
            </a:endParaRPr>
          </a:p>
          <a:p>
            <a:pPr marL="345457" lvl="1" indent="-172728" algn="just">
              <a:lnSpc>
                <a:spcPct val="144000"/>
              </a:lnSpc>
              <a:buClrTx/>
              <a:buSzPts val="2400"/>
              <a:buFont typeface="Arial"/>
              <a:buChar char="•"/>
            </a:pP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Cada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persona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tiene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su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tiempo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, es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posible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que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nadie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se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inscriba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en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tu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clase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.</a:t>
            </a:r>
            <a:endParaRPr sz="2200" dirty="0">
              <a:solidFill>
                <a:schemeClr val="tx1">
                  <a:lumMod val="65000"/>
                  <a:lumOff val="35000"/>
                </a:schemeClr>
              </a:solidFill>
              <a:latin typeface="Raleway" panose="020B0003030101060003" pitchFamily="34" charset="0"/>
              <a:ea typeface="Montserrat ExtraLight"/>
              <a:cs typeface="Montserrat ExtraLight"/>
              <a:sym typeface="Montserrat ExtraLight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C924AEF-6F7D-497E-BBA4-45CBD1959F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4072" y="1053509"/>
            <a:ext cx="4750981" cy="475098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D"/>
        </a:solidFill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EA8B588-4CDD-454C-A279-8B8F0F8737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7"/>
            <a:ext cx="12192000" cy="6856806"/>
          </a:xfrm>
          <a:prstGeom prst="rect">
            <a:avLst/>
          </a:prstGeom>
        </p:spPr>
      </p:pic>
      <p:sp>
        <p:nvSpPr>
          <p:cNvPr id="281" name="Google Shape;281;p9"/>
          <p:cNvSpPr txBox="1"/>
          <p:nvPr/>
        </p:nvSpPr>
        <p:spPr>
          <a:xfrm>
            <a:off x="853020" y="1293396"/>
            <a:ext cx="6922707" cy="886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800" dirty="0">
                <a:solidFill>
                  <a:schemeClr val="bg1"/>
                </a:solidFill>
                <a:latin typeface="Metropolis Extra Bold" panose="00000900000000000000" pitchFamily="50" charset="0"/>
                <a:ea typeface="Alata"/>
                <a:cs typeface="Alata"/>
                <a:sym typeface="Alata"/>
              </a:rPr>
              <a:t>Lo que </a:t>
            </a:r>
            <a:r>
              <a:rPr lang="en-US" sz="4800" dirty="0" err="1">
                <a:solidFill>
                  <a:schemeClr val="bg1"/>
                </a:solidFill>
                <a:latin typeface="Metropolis Extra Bold" panose="00000900000000000000" pitchFamily="50" charset="0"/>
                <a:ea typeface="Alata"/>
                <a:cs typeface="Alata"/>
                <a:sym typeface="Alata"/>
              </a:rPr>
              <a:t>crees</a:t>
            </a:r>
            <a:r>
              <a:rPr lang="en-US" sz="4800" dirty="0">
                <a:solidFill>
                  <a:schemeClr val="bg1"/>
                </a:solidFill>
                <a:latin typeface="Metropolis Extra Bold" panose="00000900000000000000" pitchFamily="50" charset="0"/>
                <a:ea typeface="Alata"/>
                <a:cs typeface="Alata"/>
                <a:sym typeface="Alata"/>
              </a:rPr>
              <a:t> lo </a:t>
            </a:r>
            <a:r>
              <a:rPr lang="en-US" sz="4800" dirty="0" err="1">
                <a:solidFill>
                  <a:schemeClr val="bg1"/>
                </a:solidFill>
                <a:latin typeface="Metropolis Extra Bold" panose="00000900000000000000" pitchFamily="50" charset="0"/>
                <a:ea typeface="Alata"/>
                <a:cs typeface="Alata"/>
                <a:sym typeface="Alata"/>
              </a:rPr>
              <a:t>creas</a:t>
            </a:r>
            <a:endParaRPr sz="1000" dirty="0">
              <a:solidFill>
                <a:schemeClr val="bg1"/>
              </a:solidFill>
              <a:latin typeface="Metropolis Extra Bold" panose="00000900000000000000" pitchFamily="50" charset="0"/>
            </a:endParaRPr>
          </a:p>
        </p:txBody>
      </p:sp>
      <p:sp>
        <p:nvSpPr>
          <p:cNvPr id="282" name="Google Shape;282;p9"/>
          <p:cNvSpPr txBox="1"/>
          <p:nvPr/>
        </p:nvSpPr>
        <p:spPr>
          <a:xfrm>
            <a:off x="443634" y="2487134"/>
            <a:ext cx="8742896" cy="3722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8479" lvl="1" indent="-285750" algn="just">
              <a:lnSpc>
                <a:spcPct val="144000"/>
              </a:lnSpc>
              <a:buClrTx/>
              <a:buSzPts val="24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Ten </a:t>
            </a:r>
            <a:r>
              <a:rPr lang="en-US" sz="2400" dirty="0" err="1">
                <a:solidFill>
                  <a:schemeClr val="bg1"/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objetivos</a:t>
            </a:r>
            <a:r>
              <a:rPr lang="en-US" sz="2400" dirty="0">
                <a:solidFill>
                  <a:schemeClr val="bg1"/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claros.</a:t>
            </a:r>
            <a:endParaRPr lang="en-US" sz="2400" dirty="0">
              <a:solidFill>
                <a:schemeClr val="bg1"/>
              </a:solidFill>
              <a:latin typeface="Raleway" panose="020B0003030101060003" pitchFamily="34" charset="0"/>
              <a:ea typeface="Montserrat ExtraLight"/>
            </a:endParaRPr>
          </a:p>
          <a:p>
            <a:pPr marL="458479" lvl="1" indent="-285750" algn="just">
              <a:lnSpc>
                <a:spcPct val="144000"/>
              </a:lnSpc>
              <a:buClrTx/>
              <a:buSzPts val="2400"/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bg1"/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Visualiza</a:t>
            </a:r>
            <a:r>
              <a:rPr lang="en-US" sz="2400" dirty="0">
                <a:solidFill>
                  <a:schemeClr val="bg1"/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y da </a:t>
            </a:r>
            <a:r>
              <a:rPr lang="en-US" sz="2400" dirty="0" err="1">
                <a:solidFill>
                  <a:schemeClr val="bg1"/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órdenes</a:t>
            </a:r>
            <a:r>
              <a:rPr lang="en-US" sz="2400" dirty="0">
                <a:solidFill>
                  <a:schemeClr val="bg1"/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a </a:t>
            </a:r>
            <a:r>
              <a:rPr lang="en-US" sz="2400" dirty="0" err="1">
                <a:solidFill>
                  <a:schemeClr val="bg1"/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tu</a:t>
            </a:r>
            <a:r>
              <a:rPr lang="en-US" sz="2400" dirty="0">
                <a:solidFill>
                  <a:schemeClr val="bg1"/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cerebro</a:t>
            </a:r>
            <a:r>
              <a:rPr lang="en-US" sz="2400" dirty="0">
                <a:solidFill>
                  <a:schemeClr val="bg1"/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:</a:t>
            </a:r>
            <a:endParaRPr sz="2400" dirty="0">
              <a:solidFill>
                <a:schemeClr val="bg1"/>
              </a:solidFill>
              <a:latin typeface="Raleway" panose="020B0003030101060003" pitchFamily="34" charset="0"/>
            </a:endParaRPr>
          </a:p>
          <a:p>
            <a:pPr marL="746361" lvl="2" indent="-285750" algn="just">
              <a:lnSpc>
                <a:spcPct val="144000"/>
              </a:lnSpc>
              <a:buClrTx/>
              <a:buSzPts val="2400"/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"Soy </a:t>
            </a:r>
            <a:r>
              <a:rPr lang="en-US" sz="2400" dirty="0" err="1">
                <a:solidFill>
                  <a:schemeClr val="bg1"/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buenísima</a:t>
            </a:r>
            <a:r>
              <a:rPr lang="en-US" sz="2400" dirty="0">
                <a:solidFill>
                  <a:schemeClr val="bg1"/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dando</a:t>
            </a:r>
            <a:r>
              <a:rPr lang="en-US" sz="2400" dirty="0">
                <a:solidFill>
                  <a:schemeClr val="bg1"/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clases</a:t>
            </a:r>
            <a:r>
              <a:rPr lang="en-US" sz="2400" dirty="0">
                <a:solidFill>
                  <a:schemeClr val="bg1"/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de </a:t>
            </a:r>
            <a:r>
              <a:rPr lang="en-US" sz="2400" dirty="0" err="1">
                <a:solidFill>
                  <a:schemeClr val="bg1"/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aceites</a:t>
            </a:r>
            <a:r>
              <a:rPr lang="en-US" sz="2400" dirty="0">
                <a:solidFill>
                  <a:schemeClr val="bg1"/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esenciales</a:t>
            </a:r>
            <a:r>
              <a:rPr lang="en-US" sz="2400" dirty="0">
                <a:solidFill>
                  <a:schemeClr val="bg1"/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“.</a:t>
            </a:r>
            <a:endParaRPr sz="2400" dirty="0">
              <a:solidFill>
                <a:schemeClr val="bg1"/>
              </a:solidFill>
              <a:latin typeface="Raleway" panose="020B0003030101060003" pitchFamily="34" charset="0"/>
            </a:endParaRPr>
          </a:p>
          <a:p>
            <a:pPr marL="746361" lvl="2" indent="-285750" algn="just">
              <a:lnSpc>
                <a:spcPct val="144000"/>
              </a:lnSpc>
              <a:buClrTx/>
              <a:buSzPts val="2400"/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"Lo que </a:t>
            </a:r>
            <a:r>
              <a:rPr lang="en-US" sz="2400" dirty="0" err="1">
                <a:solidFill>
                  <a:schemeClr val="bg1"/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estoy</a:t>
            </a:r>
            <a:r>
              <a:rPr lang="en-US" sz="2400" dirty="0">
                <a:solidFill>
                  <a:schemeClr val="bg1"/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compartiendo</a:t>
            </a:r>
            <a:r>
              <a:rPr lang="en-US" sz="2400" dirty="0">
                <a:solidFill>
                  <a:schemeClr val="bg1"/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puede</a:t>
            </a:r>
            <a:r>
              <a:rPr lang="en-US" sz="2400" dirty="0">
                <a:solidFill>
                  <a:schemeClr val="bg1"/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cambiar</a:t>
            </a:r>
            <a:r>
              <a:rPr lang="en-US" sz="2400" dirty="0">
                <a:solidFill>
                  <a:schemeClr val="bg1"/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la </a:t>
            </a:r>
            <a:r>
              <a:rPr lang="en-US" sz="2400" dirty="0" err="1">
                <a:solidFill>
                  <a:schemeClr val="bg1"/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vida</a:t>
            </a:r>
            <a:r>
              <a:rPr lang="en-US" sz="2400" dirty="0">
                <a:solidFill>
                  <a:schemeClr val="bg1"/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de los que </a:t>
            </a:r>
            <a:r>
              <a:rPr lang="en-US" sz="2400" dirty="0" err="1">
                <a:solidFill>
                  <a:schemeClr val="bg1"/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están</a:t>
            </a:r>
            <a:r>
              <a:rPr lang="en-US" sz="2400" dirty="0">
                <a:solidFill>
                  <a:schemeClr val="bg1"/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aquí</a:t>
            </a:r>
            <a:r>
              <a:rPr lang="en-US" sz="2400" dirty="0">
                <a:solidFill>
                  <a:schemeClr val="bg1"/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ya</a:t>
            </a:r>
            <a:r>
              <a:rPr lang="en-US" sz="2400" dirty="0">
                <a:solidFill>
                  <a:schemeClr val="bg1"/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sea por el </a:t>
            </a:r>
            <a:r>
              <a:rPr lang="en-US" sz="2400" dirty="0" err="1">
                <a:solidFill>
                  <a:schemeClr val="bg1"/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producto</a:t>
            </a:r>
            <a:r>
              <a:rPr lang="en-US" sz="2400" dirty="0">
                <a:solidFill>
                  <a:schemeClr val="bg1"/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o el </a:t>
            </a:r>
            <a:r>
              <a:rPr lang="en-US" sz="2400" dirty="0" err="1">
                <a:solidFill>
                  <a:schemeClr val="bg1"/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negocio</a:t>
            </a:r>
            <a:r>
              <a:rPr lang="en-US" sz="2400" dirty="0">
                <a:solidFill>
                  <a:schemeClr val="bg1"/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“.</a:t>
            </a:r>
            <a:endParaRPr sz="2400" dirty="0">
              <a:solidFill>
                <a:schemeClr val="bg1"/>
              </a:solidFill>
              <a:latin typeface="Raleway" panose="020B0003030101060003" pitchFamily="34" charset="0"/>
            </a:endParaRPr>
          </a:p>
          <a:p>
            <a:pPr marL="746361" lvl="2" indent="-285750" algn="just">
              <a:lnSpc>
                <a:spcPct val="144000"/>
              </a:lnSpc>
              <a:buClrTx/>
              <a:buSzPts val="2400"/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"Las personas que </a:t>
            </a:r>
            <a:r>
              <a:rPr lang="en-US" sz="2400" dirty="0" err="1">
                <a:solidFill>
                  <a:schemeClr val="bg1"/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vinieron</a:t>
            </a:r>
            <a:r>
              <a:rPr lang="en-US" sz="2400" dirty="0">
                <a:solidFill>
                  <a:schemeClr val="bg1"/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son las que </a:t>
            </a:r>
            <a:r>
              <a:rPr lang="en-US" sz="2400" dirty="0" err="1">
                <a:solidFill>
                  <a:schemeClr val="bg1"/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tenían</a:t>
            </a:r>
            <a:r>
              <a:rPr lang="en-US" sz="2400" dirty="0">
                <a:solidFill>
                  <a:schemeClr val="bg1"/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 que </a:t>
            </a:r>
            <a:r>
              <a:rPr lang="en-US" sz="2400" dirty="0" err="1">
                <a:solidFill>
                  <a:schemeClr val="bg1"/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estar</a:t>
            </a:r>
            <a:r>
              <a:rPr lang="en-US" sz="2400" dirty="0">
                <a:solidFill>
                  <a:schemeClr val="bg1"/>
                </a:solidFill>
                <a:latin typeface="Raleway" panose="020B0003030101060003" pitchFamily="34" charset="0"/>
                <a:ea typeface="Montserrat ExtraLight"/>
                <a:cs typeface="Montserrat ExtraLight"/>
                <a:sym typeface="Montserrat ExtraLight"/>
              </a:rPr>
              <a:t>“.</a:t>
            </a:r>
            <a:endParaRPr sz="2400" dirty="0">
              <a:solidFill>
                <a:schemeClr val="bg1"/>
              </a:solidFill>
              <a:latin typeface="Raleway" panose="020B0003030101060003" pitchFamily="34" charset="0"/>
            </a:endParaRPr>
          </a:p>
          <a:p>
            <a:pPr algn="just">
              <a:lnSpc>
                <a:spcPct val="144000"/>
              </a:lnSpc>
            </a:pPr>
            <a:endParaRPr sz="2400" dirty="0">
              <a:solidFill>
                <a:schemeClr val="bg1"/>
              </a:solidFill>
              <a:latin typeface="Raleway" panose="020B0003030101060003" pitchFamily="34" charset="0"/>
              <a:ea typeface="Montserrat ExtraLight"/>
              <a:cs typeface="Montserrat ExtraLight"/>
              <a:sym typeface="Montserrat ExtraLigh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2121</Words>
  <Application>Microsoft Office PowerPoint</Application>
  <PresentationFormat>Panorámica</PresentationFormat>
  <Paragraphs>304</Paragraphs>
  <Slides>33</Slides>
  <Notes>33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40" baseType="lpstr">
      <vt:lpstr>Raleway</vt:lpstr>
      <vt:lpstr>Calibri</vt:lpstr>
      <vt:lpstr>Wingdings</vt:lpstr>
      <vt:lpstr>Montserrat ExtraLight</vt:lpstr>
      <vt:lpstr>Metropolis Extra Bold</vt:lpstr>
      <vt:lpstr>Arial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Mas Simple</dc:creator>
  <cp:lastModifiedBy>Mariana Juárez</cp:lastModifiedBy>
  <cp:revision>8</cp:revision>
  <dcterms:created xsi:type="dcterms:W3CDTF">2006-08-16T00:00:00Z</dcterms:created>
  <dcterms:modified xsi:type="dcterms:W3CDTF">2022-11-04T15:34:17Z</dcterms:modified>
</cp:coreProperties>
</file>