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3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3" roundtripDataSignature="AMtx7mgEN+h8o4biBHdUVkqOmXqym8E/p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1AC9D"/>
    <a:srgbClr val="154844"/>
    <a:srgbClr val="CDD9D2"/>
    <a:srgbClr val="88946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60" d="100"/>
          <a:sy n="60" d="100"/>
        </p:scale>
        <p:origin x="884" y="1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customschemas.google.com/relationships/presentationmetadata" Target="meta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189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0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255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0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30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MX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9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MX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40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40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MX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MX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32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2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MX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3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3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33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MX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34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34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34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34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34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MX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3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MX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MX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7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37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3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3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MX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38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8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38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3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3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MX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2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MX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sv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svg"/><Relationship Id="rId5" Type="http://schemas.openxmlformats.org/officeDocument/2006/relationships/image" Target="../media/image35.png"/><Relationship Id="rId4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svg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E223E9F-92A0-4EF9-86E8-92F6948732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7"/>
            <a:ext cx="12192000" cy="6856806"/>
          </a:xfrm>
          <a:prstGeom prst="rect">
            <a:avLst/>
          </a:prstGeom>
        </p:spPr>
      </p:pic>
      <p:sp>
        <p:nvSpPr>
          <p:cNvPr id="84" name="Google Shape;84;p1"/>
          <p:cNvSpPr txBox="1">
            <a:spLocks noGrp="1"/>
          </p:cNvSpPr>
          <p:nvPr>
            <p:ph type="ctrTitle"/>
          </p:nvPr>
        </p:nvSpPr>
        <p:spPr>
          <a:xfrm>
            <a:off x="520915" y="2484925"/>
            <a:ext cx="5830189" cy="188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lang="es-MX" dirty="0">
                <a:solidFill>
                  <a:schemeClr val="bg1"/>
                </a:solidFill>
                <a:latin typeface="Metropolis Extra Bold" panose="00000900000000000000" pitchFamily="50" charset="0"/>
              </a:rPr>
              <a:t>EMPODERA A TUS LÍDERES</a:t>
            </a:r>
          </a:p>
        </p:txBody>
      </p:sp>
      <p:sp>
        <p:nvSpPr>
          <p:cNvPr id="85" name="Google Shape;85;p1"/>
          <p:cNvSpPr txBox="1">
            <a:spLocks noGrp="1"/>
          </p:cNvSpPr>
          <p:nvPr>
            <p:ph type="subTitle" idx="1"/>
          </p:nvPr>
        </p:nvSpPr>
        <p:spPr>
          <a:xfrm>
            <a:off x="520915" y="4700500"/>
            <a:ext cx="5283537" cy="1066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MX" sz="2800" dirty="0">
                <a:solidFill>
                  <a:schemeClr val="bg1"/>
                </a:solidFill>
                <a:latin typeface="Raleway" panose="020B0003030101060003" pitchFamily="34" charset="0"/>
              </a:rPr>
              <a:t>Apoyo y Educación para </a:t>
            </a:r>
            <a:r>
              <a:rPr lang="en-MX" sz="2800">
                <a:solidFill>
                  <a:schemeClr val="bg1"/>
                </a:solidFill>
                <a:latin typeface="Raleway" panose="020B0003030101060003" pitchFamily="34" charset="0"/>
              </a:rPr>
              <a:t>Distribuidores Independientes</a:t>
            </a:r>
            <a:r>
              <a:rPr lang="es-MX" sz="2800" dirty="0">
                <a:solidFill>
                  <a:schemeClr val="bg1"/>
                </a:solidFill>
                <a:latin typeface="Raleway" panose="020B0003030101060003" pitchFamily="34" charset="0"/>
              </a:rPr>
              <a:t>.</a:t>
            </a:r>
            <a:r>
              <a:rPr lang="en-MX" sz="2800" dirty="0">
                <a:solidFill>
                  <a:schemeClr val="bg1"/>
                </a:solidFill>
                <a:latin typeface="Raleway" panose="020B0003030101060003" pitchFamily="34" charset="0"/>
              </a:rPr>
              <a:t> </a:t>
            </a:r>
            <a:endParaRPr sz="2800" dirty="0">
              <a:solidFill>
                <a:schemeClr val="bg1"/>
              </a:solidFill>
              <a:latin typeface="Raleway" panose="020B0003030101060003" pitchFamily="34" charset="0"/>
            </a:endParaRPr>
          </a:p>
        </p:txBody>
      </p:sp>
      <p:pic>
        <p:nvPicPr>
          <p:cNvPr id="7" name="Gráfico 6">
            <a:extLst>
              <a:ext uri="{FF2B5EF4-FFF2-40B4-BE49-F238E27FC236}">
                <a16:creationId xmlns:a16="http://schemas.microsoft.com/office/drawing/2014/main" id="{5F2844FE-A5D1-47BF-8352-A171245B10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20914" y="589945"/>
            <a:ext cx="2639513" cy="1567555"/>
          </a:xfrm>
          <a:prstGeom prst="rect">
            <a:avLst/>
          </a:prstGeom>
        </p:spPr>
      </p:pic>
      <p:pic>
        <p:nvPicPr>
          <p:cNvPr id="8" name="Gráfico 7">
            <a:extLst>
              <a:ext uri="{FF2B5EF4-FFF2-40B4-BE49-F238E27FC236}">
                <a16:creationId xmlns:a16="http://schemas.microsoft.com/office/drawing/2014/main" id="{09476485-D488-450F-B732-9A2CA40F820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20915" y="5862824"/>
            <a:ext cx="6132872" cy="106683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A1449061-389B-474D-8D43-1B7DA93504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7"/>
            <a:ext cx="12192000" cy="6856806"/>
          </a:xfrm>
          <a:prstGeom prst="rect">
            <a:avLst/>
          </a:prstGeom>
        </p:spPr>
      </p:pic>
      <p:sp>
        <p:nvSpPr>
          <p:cNvPr id="141" name="Google Shape;141;p10"/>
          <p:cNvSpPr txBox="1">
            <a:spLocks noGrp="1"/>
          </p:cNvSpPr>
          <p:nvPr>
            <p:ph type="title"/>
          </p:nvPr>
        </p:nvSpPr>
        <p:spPr>
          <a:xfrm>
            <a:off x="1676400" y="3027263"/>
            <a:ext cx="8839200" cy="2160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n-MX" dirty="0">
                <a:solidFill>
                  <a:schemeClr val="bg1"/>
                </a:solidFill>
                <a:latin typeface="Metropolis Extra Bold" panose="00000900000000000000" pitchFamily="50" charset="0"/>
              </a:rPr>
              <a:t>Apoyo y Educación a DI según el camino que escogieron de parte del mentor.</a:t>
            </a:r>
            <a:br>
              <a:rPr lang="en-MX" dirty="0">
                <a:solidFill>
                  <a:schemeClr val="bg1"/>
                </a:solidFill>
                <a:latin typeface="Metropolis Extra Bold" panose="00000900000000000000" pitchFamily="50" charset="0"/>
              </a:rPr>
            </a:br>
            <a:r>
              <a:rPr lang="en-MX" dirty="0">
                <a:solidFill>
                  <a:srgbClr val="CDD9D2"/>
                </a:solidFill>
                <a:latin typeface="Metropolis Extra Bold" panose="00000900000000000000" pitchFamily="50" charset="0"/>
              </a:rPr>
              <a:t>Líder Plata+</a:t>
            </a:r>
            <a:endParaRPr dirty="0">
              <a:solidFill>
                <a:srgbClr val="CDD9D2"/>
              </a:solidFill>
              <a:latin typeface="Metropolis Extra Bold" panose="00000900000000000000" pitchFamily="50" charset="0"/>
            </a:endParaRPr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39B409BA-5B76-4525-900D-F212DA23A2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659908" y="1054060"/>
            <a:ext cx="872183" cy="1325563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1E86B22B-B8A8-4BD9-B2DE-6055D50FF3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6" name="Google Shape;146;p11"/>
          <p:cNvSpPr txBox="1">
            <a:spLocks noGrp="1"/>
          </p:cNvSpPr>
          <p:nvPr>
            <p:ph type="title"/>
          </p:nvPr>
        </p:nvSpPr>
        <p:spPr>
          <a:xfrm>
            <a:off x="838200" y="244820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MX" dirty="0">
                <a:solidFill>
                  <a:srgbClr val="154844"/>
                </a:solidFill>
                <a:latin typeface="Metropolis Extra Bold" panose="00000900000000000000" pitchFamily="50" charset="0"/>
              </a:rPr>
              <a:t>Camino 1</a:t>
            </a:r>
            <a:endParaRPr dirty="0">
              <a:solidFill>
                <a:srgbClr val="154844"/>
              </a:solidFill>
              <a:latin typeface="Metropolis Extra Bold" panose="00000900000000000000" pitchFamily="50" charset="0"/>
            </a:endParaRPr>
          </a:p>
        </p:txBody>
      </p:sp>
      <p:sp>
        <p:nvSpPr>
          <p:cNvPr id="147" name="Google Shape;147;p11"/>
          <p:cNvSpPr txBox="1">
            <a:spLocks noGrp="1"/>
          </p:cNvSpPr>
          <p:nvPr>
            <p:ph type="body" idx="1"/>
          </p:nvPr>
        </p:nvSpPr>
        <p:spPr>
          <a:xfrm>
            <a:off x="838200" y="1381539"/>
            <a:ext cx="10515600" cy="4795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MX" sz="2400" dirty="0">
                <a:latin typeface="Raleway" panose="020B0003030101060003" pitchFamily="34" charset="0"/>
              </a:rPr>
              <a:t>Requisitos: Orden mínima de 100+ PV en el LRP (preferiblemente 125+PV antes del día 15 del mes) </a:t>
            </a:r>
            <a:endParaRPr sz="2400" dirty="0">
              <a:latin typeface="Raleway" panose="020B0003030101060003" pitchFamily="34" charset="0"/>
            </a:endParaRPr>
          </a:p>
          <a:p>
            <a:pPr marL="228600" lvl="0" indent="-228600" algn="just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MX" sz="2400" dirty="0">
                <a:latin typeface="Raleway" panose="020B0003030101060003" pitchFamily="34" charset="0"/>
              </a:rPr>
              <a:t>Rango y expectativa de tiempo:</a:t>
            </a:r>
            <a:endParaRPr sz="2400" dirty="0">
              <a:latin typeface="Raleway" panose="020B0003030101060003" pitchFamily="34" charset="0"/>
            </a:endParaRPr>
          </a:p>
          <a:p>
            <a:pPr marL="685800" lvl="1" indent="-228600" algn="just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MX" dirty="0">
                <a:latin typeface="Raleway" panose="020B0003030101060003" pitchFamily="34" charset="0"/>
              </a:rPr>
              <a:t>Élite (+6 meses)</a:t>
            </a:r>
            <a:endParaRPr dirty="0">
              <a:latin typeface="Raleway" panose="020B0003030101060003" pitchFamily="34" charset="0"/>
            </a:endParaRPr>
          </a:p>
          <a:p>
            <a:pPr marL="228600" lvl="0" indent="-228600" algn="just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MX" sz="2400" dirty="0">
                <a:latin typeface="Raleway" panose="020B0003030101060003" pitchFamily="34" charset="0"/>
              </a:rPr>
              <a:t>Horas de trabajo semanal: 3-5 horas</a:t>
            </a:r>
            <a:endParaRPr sz="2400" dirty="0">
              <a:latin typeface="Raleway" panose="020B0003030101060003" pitchFamily="34" charset="0"/>
            </a:endParaRPr>
          </a:p>
          <a:p>
            <a:pPr marL="228600" lvl="0" indent="-228600" algn="just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MX" sz="2400" dirty="0">
                <a:latin typeface="Raleway" panose="020B0003030101060003" pitchFamily="34" charset="0"/>
              </a:rPr>
              <a:t>Ingreso aprox. $300 (Élite)</a:t>
            </a:r>
            <a:endParaRPr sz="2400" dirty="0">
              <a:latin typeface="Raleway" panose="020B0003030101060003" pitchFamily="34" charset="0"/>
            </a:endParaRPr>
          </a:p>
          <a:p>
            <a:pPr marL="228600" lvl="0" indent="-228600" algn="just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MX" sz="2400" dirty="0">
                <a:latin typeface="Raleway" panose="020B0003030101060003" pitchFamily="34" charset="0"/>
              </a:rPr>
              <a:t>Actividades requeridas: </a:t>
            </a:r>
            <a:endParaRPr sz="2400" dirty="0">
              <a:latin typeface="Raleway" panose="020B0003030101060003" pitchFamily="34" charset="0"/>
            </a:endParaRPr>
          </a:p>
          <a:p>
            <a:pPr marL="685800" lvl="1" indent="-228600" algn="just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MX" dirty="0">
                <a:latin typeface="Raleway" panose="020B0003030101060003" pitchFamily="34" charset="0"/>
              </a:rPr>
              <a:t>Lleva prospectos a las clases de sus uplines</a:t>
            </a:r>
            <a:endParaRPr dirty="0">
              <a:latin typeface="Raleway" panose="020B0003030101060003" pitchFamily="34" charset="0"/>
            </a:endParaRPr>
          </a:p>
          <a:p>
            <a:pPr marL="685800" lvl="1" indent="-228600" algn="just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MX" dirty="0">
                <a:latin typeface="Raleway" panose="020B0003030101060003" pitchFamily="34" charset="0"/>
              </a:rPr>
              <a:t>Inscribe (para resultados rápidos, mínimo 4 al mes)</a:t>
            </a:r>
            <a:endParaRPr dirty="0">
              <a:latin typeface="Raleway" panose="020B0003030101060003" pitchFamily="34" charset="0"/>
            </a:endParaRPr>
          </a:p>
          <a:p>
            <a:pPr marL="685800" lvl="1" indent="-228600" algn="just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MX" dirty="0">
                <a:latin typeface="Raleway" panose="020B0003030101060003" pitchFamily="34" charset="0"/>
              </a:rPr>
              <a:t>Los agrega a las plataformas educativas de sus uplines</a:t>
            </a:r>
            <a:endParaRPr dirty="0">
              <a:latin typeface="Raleway" panose="020B0003030101060003" pitchFamily="34" charset="0"/>
            </a:endParaRPr>
          </a:p>
          <a:p>
            <a:pPr marL="685800" lvl="1" indent="-228600" algn="just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MX" dirty="0">
                <a:latin typeface="Raleway" panose="020B0003030101060003" pitchFamily="34" charset="0"/>
              </a:rPr>
              <a:t>Seguimiento ocasional con sus inscritos</a:t>
            </a:r>
            <a:endParaRPr dirty="0">
              <a:latin typeface="Raleway" panose="020B0003030101060003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C0674502-8AC4-48DF-B136-210B70145B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867986">
            <a:off x="7528083" y="2288233"/>
            <a:ext cx="4210501" cy="3336209"/>
          </a:xfrm>
          <a:prstGeom prst="rect">
            <a:avLst/>
          </a:prstGeom>
        </p:spPr>
      </p:pic>
      <p:pic>
        <p:nvPicPr>
          <p:cNvPr id="7" name="Gráfico 6">
            <a:extLst>
              <a:ext uri="{FF2B5EF4-FFF2-40B4-BE49-F238E27FC236}">
                <a16:creationId xmlns:a16="http://schemas.microsoft.com/office/drawing/2014/main" id="{1D061F2C-6F13-4A12-B2E2-8FE02628EE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V="1">
            <a:off x="9266131" y="2308525"/>
            <a:ext cx="2263260" cy="1337816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97C4139C-7C81-42DC-90B1-926A58277B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2" name="Google Shape;152;p12"/>
          <p:cNvSpPr txBox="1">
            <a:spLocks noGrp="1"/>
          </p:cNvSpPr>
          <p:nvPr>
            <p:ph type="title"/>
          </p:nvPr>
        </p:nvSpPr>
        <p:spPr>
          <a:xfrm>
            <a:off x="838200" y="6803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MX" dirty="0">
                <a:solidFill>
                  <a:srgbClr val="154844"/>
                </a:solidFill>
                <a:latin typeface="Metropolis Extra Bold" panose="00000900000000000000" pitchFamily="50" charset="0"/>
              </a:rPr>
              <a:t>Apoyo a DI Camino 1</a:t>
            </a:r>
            <a:endParaRPr dirty="0">
              <a:solidFill>
                <a:srgbClr val="154844"/>
              </a:solidFill>
              <a:latin typeface="Metropolis Extra Bold" panose="00000900000000000000" pitchFamily="50" charset="0"/>
            </a:endParaRPr>
          </a:p>
        </p:txBody>
      </p:sp>
      <p:sp>
        <p:nvSpPr>
          <p:cNvPr id="153" name="Google Shape;153;p12"/>
          <p:cNvSpPr txBox="1">
            <a:spLocks noGrp="1"/>
          </p:cNvSpPr>
          <p:nvPr>
            <p:ph type="body" idx="1"/>
          </p:nvPr>
        </p:nvSpPr>
        <p:spPr>
          <a:xfrm>
            <a:off x="838200" y="1225777"/>
            <a:ext cx="10515600" cy="1781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 pitchFamily="34" charset="0"/>
              <a:buChar char="•"/>
            </a:pPr>
            <a:r>
              <a:rPr lang="en-MX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</a:rPr>
              <a:t>Invitarlos a registrarse a este curso (solo debe ver 4 módulos)</a:t>
            </a:r>
            <a:endParaRPr sz="2000" dirty="0">
              <a:solidFill>
                <a:schemeClr val="tx1">
                  <a:lumMod val="75000"/>
                  <a:lumOff val="25000"/>
                </a:schemeClr>
              </a:solidFill>
              <a:latin typeface="Raleway" panose="020B0003030101060003" pitchFamily="34" charset="0"/>
            </a:endParaRPr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</a:pPr>
            <a:r>
              <a:rPr lang="en-MX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</a:rPr>
              <a:t>Preparar </a:t>
            </a:r>
            <a:endParaRPr sz="2000" dirty="0">
              <a:solidFill>
                <a:schemeClr val="tx1">
                  <a:lumMod val="75000"/>
                  <a:lumOff val="25000"/>
                </a:schemeClr>
              </a:solidFill>
              <a:latin typeface="Raleway" panose="020B0003030101060003" pitchFamily="34" charset="0"/>
            </a:endParaRPr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</a:pPr>
            <a:r>
              <a:rPr lang="en-MX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</a:rPr>
              <a:t>Invitar</a:t>
            </a:r>
            <a:endParaRPr sz="2000" dirty="0">
              <a:solidFill>
                <a:schemeClr val="tx1">
                  <a:lumMod val="75000"/>
                  <a:lumOff val="25000"/>
                </a:schemeClr>
              </a:solidFill>
              <a:latin typeface="Raleway" panose="020B0003030101060003" pitchFamily="34" charset="0"/>
            </a:endParaRPr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</a:pPr>
            <a:r>
              <a:rPr lang="en-MX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</a:rPr>
              <a:t>Inscribir</a:t>
            </a:r>
            <a:endParaRPr sz="2000" dirty="0">
              <a:solidFill>
                <a:schemeClr val="tx1">
                  <a:lumMod val="75000"/>
                  <a:lumOff val="25000"/>
                </a:schemeClr>
              </a:solidFill>
              <a:latin typeface="Raleway" panose="020B0003030101060003" pitchFamily="34" charset="0"/>
            </a:endParaRPr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</a:pPr>
            <a:r>
              <a:rPr lang="en-MX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</a:rPr>
              <a:t>Semana de Bienestar</a:t>
            </a:r>
            <a:endParaRPr sz="2000" dirty="0">
              <a:solidFill>
                <a:schemeClr val="tx1">
                  <a:lumMod val="75000"/>
                  <a:lumOff val="25000"/>
                </a:schemeClr>
              </a:solidFill>
              <a:latin typeface="Raleway" panose="020B0003030101060003" pitchFamily="34" charset="0"/>
            </a:endParaRPr>
          </a:p>
        </p:txBody>
      </p:sp>
      <p:sp>
        <p:nvSpPr>
          <p:cNvPr id="154" name="Google Shape;154;p12"/>
          <p:cNvSpPr txBox="1"/>
          <p:nvPr/>
        </p:nvSpPr>
        <p:spPr>
          <a:xfrm>
            <a:off x="838200" y="3007178"/>
            <a:ext cx="10515600" cy="20932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22860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MX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Calibri"/>
                <a:cs typeface="Calibri"/>
                <a:sym typeface="Calibri"/>
              </a:rPr>
              <a:t>Acompañarlos en las actividades correspondientes para su camino en cada módulo. </a:t>
            </a:r>
            <a:endParaRPr sz="2000" dirty="0">
              <a:solidFill>
                <a:schemeClr val="tx1">
                  <a:lumMod val="75000"/>
                  <a:lumOff val="25000"/>
                </a:schemeClr>
              </a:solidFill>
              <a:latin typeface="Raleway" panose="020B0003030101060003" pitchFamily="34" charset="0"/>
            </a:endParaRPr>
          </a:p>
          <a:p>
            <a:pPr marL="228600" marR="0" lvl="0" indent="-22860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MX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Calibri"/>
                <a:cs typeface="Calibri"/>
                <a:sym typeface="Calibri"/>
              </a:rPr>
              <a:t>Asegurarte que entiendan el BIR y BP3</a:t>
            </a:r>
            <a:endParaRPr sz="2000" dirty="0">
              <a:solidFill>
                <a:schemeClr val="tx1">
                  <a:lumMod val="75000"/>
                  <a:lumOff val="25000"/>
                </a:schemeClr>
              </a:solidFill>
              <a:latin typeface="Raleway" panose="020B0003030101060003" pitchFamily="34" charset="0"/>
            </a:endParaRPr>
          </a:p>
          <a:p>
            <a:pPr marL="228600" marR="0" lvl="0" indent="-22860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MX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Calibri"/>
                <a:cs typeface="Calibri"/>
                <a:sym typeface="Calibri"/>
              </a:rPr>
              <a:t>Estar pendiente de sus colocaciones</a:t>
            </a:r>
            <a:endParaRPr sz="2000" dirty="0">
              <a:solidFill>
                <a:schemeClr val="tx1">
                  <a:lumMod val="75000"/>
                  <a:lumOff val="25000"/>
                </a:schemeClr>
              </a:solidFill>
              <a:latin typeface="Raleway" panose="020B0003030101060003" pitchFamily="34" charset="0"/>
              <a:ea typeface="Calibri"/>
              <a:cs typeface="Calibri"/>
              <a:sym typeface="Calibri"/>
            </a:endParaRPr>
          </a:p>
          <a:p>
            <a:pPr marL="228600" marR="0" lvl="0" indent="-22860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MX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Calibri"/>
                <a:cs typeface="Calibri"/>
                <a:sym typeface="Calibri"/>
              </a:rPr>
              <a:t>Proveerles la agenda de clases para sus prospectos (clase intro y negocio)</a:t>
            </a:r>
            <a:endParaRPr sz="2000" dirty="0">
              <a:solidFill>
                <a:schemeClr val="tx1">
                  <a:lumMod val="75000"/>
                  <a:lumOff val="25000"/>
                </a:schemeClr>
              </a:solidFill>
              <a:latin typeface="Raleway" panose="020B0003030101060003" pitchFamily="34" charset="0"/>
            </a:endParaRPr>
          </a:p>
          <a:p>
            <a:pPr marL="228600" marR="0" lvl="0" indent="-22860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MX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Calibri"/>
                <a:cs typeface="Calibri"/>
                <a:sym typeface="Calibri"/>
              </a:rPr>
              <a:t>Apoyo y seguimiento de sus nuevos miembros (agregarlos al WhatsApp, registrarlos en tu comunidad educativa, darles Consulta de Bienestar, apoyar con incentivos)</a:t>
            </a:r>
            <a:endParaRPr sz="2000" dirty="0">
              <a:solidFill>
                <a:schemeClr val="tx1">
                  <a:lumMod val="75000"/>
                  <a:lumOff val="25000"/>
                </a:schemeClr>
              </a:solidFill>
              <a:latin typeface="Raleway" panose="020B0003030101060003" pitchFamily="34" charset="0"/>
            </a:endParaRPr>
          </a:p>
          <a:p>
            <a:pPr marL="228600" marR="0" lvl="0" indent="-22860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MX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Calibri"/>
                <a:cs typeface="Calibri"/>
                <a:sym typeface="Calibri"/>
              </a:rPr>
              <a:t>Aclarar sus dudas</a:t>
            </a:r>
            <a:endParaRPr sz="2000" dirty="0">
              <a:solidFill>
                <a:schemeClr val="tx1">
                  <a:lumMod val="75000"/>
                  <a:lumOff val="25000"/>
                </a:schemeClr>
              </a:solidFill>
              <a:latin typeface="Raleway" panose="020B0003030101060003" pitchFamily="34" charset="0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en-MX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Calibri"/>
                <a:cs typeface="Calibri"/>
                <a:sym typeface="Calibri"/>
              </a:rPr>
              <a:t>Se puede diseñar un acuerdo por escrito para definir los términos y condiciones del apoyo a sus distribuidores Camino 2 ó 3</a:t>
            </a:r>
            <a:endParaRPr sz="2000" dirty="0">
              <a:solidFill>
                <a:schemeClr val="tx1">
                  <a:lumMod val="75000"/>
                  <a:lumOff val="25000"/>
                </a:schemeClr>
              </a:solidFill>
              <a:latin typeface="Raleway" panose="020B0003030101060003" pitchFamily="34" charset="0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66CF5D74-4F2A-4A7D-B126-6BC610FD08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9" name="Google Shape;159;p13"/>
          <p:cNvSpPr txBox="1">
            <a:spLocks noGrp="1"/>
          </p:cNvSpPr>
          <p:nvPr>
            <p:ph type="title"/>
          </p:nvPr>
        </p:nvSpPr>
        <p:spPr>
          <a:xfrm>
            <a:off x="679174" y="156403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MX" dirty="0">
                <a:solidFill>
                  <a:srgbClr val="154844"/>
                </a:solidFill>
                <a:latin typeface="Metropolis Extra Bold" panose="00000900000000000000" pitchFamily="50" charset="0"/>
              </a:rPr>
              <a:t>Camino 2</a:t>
            </a:r>
            <a:endParaRPr dirty="0">
              <a:solidFill>
                <a:srgbClr val="154844"/>
              </a:solidFill>
              <a:latin typeface="Metropolis Extra Bold" panose="00000900000000000000" pitchFamily="50" charset="0"/>
            </a:endParaRPr>
          </a:p>
        </p:txBody>
      </p:sp>
      <p:sp>
        <p:nvSpPr>
          <p:cNvPr id="160" name="Google Shape;160;p13"/>
          <p:cNvSpPr txBox="1">
            <a:spLocks noGrp="1"/>
          </p:cNvSpPr>
          <p:nvPr>
            <p:ph type="body" idx="1"/>
          </p:nvPr>
        </p:nvSpPr>
        <p:spPr>
          <a:xfrm>
            <a:off x="679174" y="1351722"/>
            <a:ext cx="10674626" cy="52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228600" lvl="0" indent="-22098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MX" sz="2000" dirty="0">
                <a:latin typeface="Raleway" panose="020B0003030101060003" pitchFamily="34" charset="0"/>
              </a:rPr>
              <a:t>Requisitos: Orden mínima de 100+ PV en el LRP (preferiblemente 125+PV antes del día 15 del mes) </a:t>
            </a:r>
            <a:endParaRPr sz="2000" dirty="0">
              <a:latin typeface="Raleway" panose="020B0003030101060003" pitchFamily="34" charset="0"/>
            </a:endParaRPr>
          </a:p>
          <a:p>
            <a:pPr marL="228600" lvl="0" indent="-22098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MX" sz="2000" dirty="0">
                <a:latin typeface="Raleway" panose="020B0003030101060003" pitchFamily="34" charset="0"/>
              </a:rPr>
              <a:t>Rango y expectativa de tiempo:</a:t>
            </a:r>
            <a:endParaRPr sz="2000" dirty="0">
              <a:latin typeface="Raleway" panose="020B0003030101060003" pitchFamily="34" charset="0"/>
            </a:endParaRPr>
          </a:p>
          <a:p>
            <a:pPr marL="685800" lvl="1" indent="-220980" algn="just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MX" sz="2000" dirty="0">
                <a:latin typeface="Raleway" panose="020B0003030101060003" pitchFamily="34" charset="0"/>
              </a:rPr>
              <a:t>Élite 3 meses</a:t>
            </a:r>
            <a:endParaRPr sz="2000" dirty="0">
              <a:latin typeface="Raleway" panose="020B0003030101060003" pitchFamily="34" charset="0"/>
            </a:endParaRPr>
          </a:p>
          <a:p>
            <a:pPr marL="685800" lvl="1" indent="-220980" algn="just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MX" sz="2000" dirty="0">
                <a:latin typeface="Raleway" panose="020B0003030101060003" pitchFamily="34" charset="0"/>
              </a:rPr>
              <a:t>Plata 12+ meses</a:t>
            </a:r>
            <a:endParaRPr sz="2000" dirty="0">
              <a:latin typeface="Raleway" panose="020B0003030101060003" pitchFamily="34" charset="0"/>
            </a:endParaRPr>
          </a:p>
          <a:p>
            <a:pPr marL="685800" lvl="1" indent="-220980" algn="just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MX" sz="2000" dirty="0">
                <a:latin typeface="Raleway" panose="020B0003030101060003" pitchFamily="34" charset="0"/>
              </a:rPr>
              <a:t>Oro 24+ meses</a:t>
            </a:r>
            <a:endParaRPr sz="2000" dirty="0">
              <a:latin typeface="Raleway" panose="020B0003030101060003" pitchFamily="34" charset="0"/>
            </a:endParaRPr>
          </a:p>
          <a:p>
            <a:pPr marL="228600" lvl="0" indent="-22098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MX" sz="2000" dirty="0">
                <a:latin typeface="Raleway" panose="020B0003030101060003" pitchFamily="34" charset="0"/>
              </a:rPr>
              <a:t>Horas de trabajo semanal: 12-25 horas</a:t>
            </a:r>
            <a:endParaRPr sz="2000" dirty="0">
              <a:latin typeface="Raleway" panose="020B0003030101060003" pitchFamily="34" charset="0"/>
            </a:endParaRPr>
          </a:p>
          <a:p>
            <a:pPr marL="228600" lvl="0" indent="-22098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MX" sz="2000" dirty="0">
                <a:latin typeface="Raleway" panose="020B0003030101060003" pitchFamily="34" charset="0"/>
              </a:rPr>
              <a:t>Ingreso aprox. $800 y $4,800 (Premier-Oro)</a:t>
            </a:r>
            <a:endParaRPr sz="2000" dirty="0">
              <a:latin typeface="Raleway" panose="020B0003030101060003" pitchFamily="34" charset="0"/>
            </a:endParaRPr>
          </a:p>
          <a:p>
            <a:pPr marL="228600" lvl="0" indent="-22098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MX" sz="2000" dirty="0">
                <a:latin typeface="Raleway" panose="020B0003030101060003" pitchFamily="34" charset="0"/>
              </a:rPr>
              <a:t>Actividades requeridas: </a:t>
            </a:r>
            <a:endParaRPr sz="2000" dirty="0">
              <a:latin typeface="Raleway" panose="020B0003030101060003" pitchFamily="34" charset="0"/>
            </a:endParaRPr>
          </a:p>
          <a:p>
            <a:pPr marL="685800" lvl="1" indent="-220980" algn="just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MX" sz="2000" dirty="0">
                <a:latin typeface="Raleway" panose="020B0003030101060003" pitchFamily="34" charset="0"/>
              </a:rPr>
              <a:t>Prospectar e inscribir (para ver resultados rápidos, min 4 al mes)</a:t>
            </a:r>
            <a:endParaRPr sz="2000" dirty="0">
              <a:latin typeface="Raleway" panose="020B0003030101060003" pitchFamily="34" charset="0"/>
            </a:endParaRPr>
          </a:p>
          <a:p>
            <a:pPr marL="685800" lvl="1" indent="-220980" algn="just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MX" sz="2000" dirty="0">
                <a:latin typeface="Raleway" panose="020B0003030101060003" pitchFamily="34" charset="0"/>
              </a:rPr>
              <a:t>Inscribir personas que quieren hacer el negocio (mínimo 1 al mes) </a:t>
            </a:r>
            <a:endParaRPr sz="2000" dirty="0">
              <a:latin typeface="Raleway" panose="020B0003030101060003" pitchFamily="34" charset="0"/>
            </a:endParaRPr>
          </a:p>
          <a:p>
            <a:pPr marL="685800" lvl="1" indent="-220980" algn="just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MX" sz="2000" dirty="0">
                <a:latin typeface="Raleway" panose="020B0003030101060003" pitchFamily="34" charset="0"/>
              </a:rPr>
              <a:t>Dar mínimo 2 clases intro a la semana y 1 de negocio </a:t>
            </a:r>
            <a:endParaRPr sz="2000" dirty="0">
              <a:latin typeface="Raleway" panose="020B0003030101060003" pitchFamily="34" charset="0"/>
            </a:endParaRPr>
          </a:p>
          <a:p>
            <a:pPr marL="685800" lvl="1" indent="-220980" algn="just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MX" sz="2000" dirty="0">
                <a:latin typeface="Raleway" panose="020B0003030101060003" pitchFamily="34" charset="0"/>
              </a:rPr>
              <a:t>Conectarse y participar en las mentorías del equipo</a:t>
            </a:r>
            <a:endParaRPr sz="2000" dirty="0">
              <a:latin typeface="Raleway" panose="020B0003030101060003" pitchFamily="34" charset="0"/>
            </a:endParaRPr>
          </a:p>
          <a:p>
            <a:pPr marL="685800" lvl="1" indent="-220980" algn="just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MX" sz="2000" dirty="0">
                <a:latin typeface="Raleway" panose="020B0003030101060003" pitchFamily="34" charset="0"/>
              </a:rPr>
              <a:t>Invertir tiempo y recursos en formación de producto, negocio y desarrollo personal</a:t>
            </a:r>
            <a:endParaRPr sz="2000" dirty="0">
              <a:latin typeface="Raleway" panose="020B0003030101060003" pitchFamily="34" charset="0"/>
            </a:endParaRPr>
          </a:p>
          <a:p>
            <a:pPr marL="685800" lvl="1" indent="-220980" algn="just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MX" sz="2000" dirty="0">
                <a:latin typeface="Raleway" panose="020B0003030101060003" pitchFamily="34" charset="0"/>
              </a:rPr>
              <a:t>Apoyo, educación y seguimiento a su equipo</a:t>
            </a:r>
            <a:endParaRPr sz="2000" dirty="0">
              <a:latin typeface="Raleway" panose="020B0003030101060003" pitchFamily="34" charset="0"/>
            </a:endParaRPr>
          </a:p>
          <a:p>
            <a:pPr marL="228600" lvl="0" indent="-12700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2000" dirty="0">
              <a:latin typeface="Raleway" panose="020B0003030101060003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2D0F0943-6B49-4066-B0EE-1341D7F246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2584" y="1787485"/>
            <a:ext cx="3751216" cy="2972293"/>
          </a:xfrm>
          <a:prstGeom prst="rect">
            <a:avLst/>
          </a:prstGeom>
        </p:spPr>
      </p:pic>
      <p:pic>
        <p:nvPicPr>
          <p:cNvPr id="7" name="Gráfico 6">
            <a:extLst>
              <a:ext uri="{FF2B5EF4-FFF2-40B4-BE49-F238E27FC236}">
                <a16:creationId xmlns:a16="http://schemas.microsoft.com/office/drawing/2014/main" id="{8913AA14-F8FC-4EA3-A4E0-05A01938AA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2312703" flipV="1">
            <a:off x="6933027" y="2531850"/>
            <a:ext cx="2154787" cy="1273697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B5F1F9CB-28C1-4D2B-970F-2C58976E0D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5" name="Google Shape;165;p14"/>
          <p:cNvSpPr txBox="1">
            <a:spLocks noGrp="1"/>
          </p:cNvSpPr>
          <p:nvPr>
            <p:ph type="title"/>
          </p:nvPr>
        </p:nvSpPr>
        <p:spPr>
          <a:xfrm>
            <a:off x="659296" y="1825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MX" dirty="0">
                <a:solidFill>
                  <a:srgbClr val="154844"/>
                </a:solidFill>
                <a:latin typeface="Metropolis Extra Bold" panose="00000900000000000000" pitchFamily="50" charset="0"/>
              </a:rPr>
              <a:t>Camino 3</a:t>
            </a:r>
            <a:endParaRPr dirty="0">
              <a:solidFill>
                <a:srgbClr val="154844"/>
              </a:solidFill>
              <a:latin typeface="Metropolis Extra Bold" panose="00000900000000000000" pitchFamily="50" charset="0"/>
            </a:endParaRPr>
          </a:p>
        </p:txBody>
      </p:sp>
      <p:sp>
        <p:nvSpPr>
          <p:cNvPr id="166" name="Google Shape;166;p14"/>
          <p:cNvSpPr txBox="1">
            <a:spLocks noGrp="1"/>
          </p:cNvSpPr>
          <p:nvPr>
            <p:ph type="body" idx="1"/>
          </p:nvPr>
        </p:nvSpPr>
        <p:spPr>
          <a:xfrm>
            <a:off x="659296" y="1182757"/>
            <a:ext cx="10694504" cy="51432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MX" sz="1600" dirty="0">
                <a:latin typeface="Raleway" panose="020B0003030101060003" pitchFamily="34" charset="0"/>
              </a:rPr>
              <a:t>Requisitos: Orden mínima de 100+ PV en el LRP (preferiblemente 150+PV antes del día 5 del mes) </a:t>
            </a:r>
            <a:endParaRPr sz="1600" dirty="0">
              <a:latin typeface="Raleway" panose="020B0003030101060003" pitchFamily="34" charset="0"/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MX" sz="1600" dirty="0">
                <a:latin typeface="Raleway" panose="020B0003030101060003" pitchFamily="34" charset="0"/>
              </a:rPr>
              <a:t>Rango y expectativa de tiempo:</a:t>
            </a:r>
            <a:endParaRPr sz="1600" dirty="0">
              <a:latin typeface="Raleway" panose="020B0003030101060003" pitchFamily="34" charset="0"/>
            </a:endParaRPr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MX" sz="1600" dirty="0">
                <a:latin typeface="Raleway" panose="020B0003030101060003" pitchFamily="34" charset="0"/>
              </a:rPr>
              <a:t>Élite 2+ meses</a:t>
            </a:r>
            <a:endParaRPr sz="1600" dirty="0">
              <a:latin typeface="Raleway" panose="020B0003030101060003" pitchFamily="34" charset="0"/>
            </a:endParaRPr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MX" sz="1600" dirty="0">
                <a:latin typeface="Raleway" panose="020B0003030101060003" pitchFamily="34" charset="0"/>
              </a:rPr>
              <a:t>Plata 6+ meses</a:t>
            </a:r>
            <a:endParaRPr sz="1600" dirty="0">
              <a:latin typeface="Raleway" panose="020B0003030101060003" pitchFamily="34" charset="0"/>
            </a:endParaRPr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MX" sz="1600" dirty="0">
                <a:latin typeface="Raleway" panose="020B0003030101060003" pitchFamily="34" charset="0"/>
              </a:rPr>
              <a:t>Oro 1 a 3 años</a:t>
            </a:r>
            <a:endParaRPr sz="1600" dirty="0">
              <a:latin typeface="Raleway" panose="020B0003030101060003" pitchFamily="34" charset="0"/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MX" sz="1600" dirty="0">
                <a:latin typeface="Raleway" panose="020B0003030101060003" pitchFamily="34" charset="0"/>
              </a:rPr>
              <a:t>Horas de trabajo semanal: 30-40 horas</a:t>
            </a:r>
            <a:endParaRPr sz="1600" dirty="0">
              <a:latin typeface="Raleway" panose="020B0003030101060003" pitchFamily="34" charset="0"/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MX" sz="1600" dirty="0">
                <a:latin typeface="Raleway" panose="020B0003030101060003" pitchFamily="34" charset="0"/>
              </a:rPr>
              <a:t>Ingreso aprox. $4,800 a $16,400 (Oro-Diamante)</a:t>
            </a:r>
            <a:endParaRPr sz="1600" dirty="0">
              <a:latin typeface="Raleway" panose="020B0003030101060003" pitchFamily="34" charset="0"/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MX" sz="1600" dirty="0">
                <a:latin typeface="Raleway" panose="020B0003030101060003" pitchFamily="34" charset="0"/>
              </a:rPr>
              <a:t>Actividades requeridas: </a:t>
            </a:r>
            <a:endParaRPr sz="1600" dirty="0">
              <a:latin typeface="Raleway" panose="020B0003030101060003" pitchFamily="34" charset="0"/>
            </a:endParaRPr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MX" sz="1600" dirty="0">
                <a:latin typeface="Raleway" panose="020B0003030101060003" pitchFamily="34" charset="0"/>
              </a:rPr>
              <a:t>Prospecta diario</a:t>
            </a:r>
            <a:endParaRPr sz="1600" dirty="0">
              <a:latin typeface="Raleway" panose="020B0003030101060003" pitchFamily="34" charset="0"/>
            </a:endParaRPr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MX" sz="1600" dirty="0">
                <a:latin typeface="Raleway" panose="020B0003030101060003" pitchFamily="34" charset="0"/>
              </a:rPr>
              <a:t>Inscribe mínimo a 4 personas al mes</a:t>
            </a:r>
            <a:endParaRPr sz="1600" dirty="0">
              <a:latin typeface="Raleway" panose="020B0003030101060003" pitchFamily="34" charset="0"/>
            </a:endParaRPr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MX" sz="1600" dirty="0">
                <a:latin typeface="Raleway" panose="020B0003030101060003" pitchFamily="34" charset="0"/>
              </a:rPr>
              <a:t>Imparte clases</a:t>
            </a:r>
            <a:endParaRPr sz="1600" dirty="0">
              <a:latin typeface="Raleway" panose="020B0003030101060003" pitchFamily="34" charset="0"/>
            </a:endParaRPr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MX" sz="1600" dirty="0">
                <a:latin typeface="Raleway" panose="020B0003030101060003" pitchFamily="34" charset="0"/>
              </a:rPr>
              <a:t>Se asocia con un camino 3 al mes (mínimo) </a:t>
            </a:r>
            <a:endParaRPr sz="1600" dirty="0">
              <a:latin typeface="Raleway" panose="020B0003030101060003" pitchFamily="34" charset="0"/>
            </a:endParaRPr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MX" sz="1600" dirty="0">
                <a:latin typeface="Raleway" panose="020B0003030101060003" pitchFamily="34" charset="0"/>
              </a:rPr>
              <a:t>Conectarse y participar en mentorías de equipo o las ve grabadas </a:t>
            </a:r>
            <a:endParaRPr sz="1600" dirty="0">
              <a:latin typeface="Raleway" panose="020B0003030101060003" pitchFamily="34" charset="0"/>
            </a:endParaRPr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MX" sz="1600" dirty="0">
                <a:latin typeface="Raleway" panose="020B0003030101060003" pitchFamily="34" charset="0"/>
              </a:rPr>
              <a:t>Invierte tiempo y recursos en formación de producto y desarrollo personal</a:t>
            </a:r>
            <a:endParaRPr sz="1600" dirty="0">
              <a:latin typeface="Raleway" panose="020B0003030101060003" pitchFamily="34" charset="0"/>
            </a:endParaRPr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MX" sz="1600" dirty="0">
                <a:latin typeface="Raleway" panose="020B0003030101060003" pitchFamily="34" charset="0"/>
              </a:rPr>
              <a:t>Asiste a eventos locales, nacionales e internacionales de la empresa</a:t>
            </a:r>
            <a:endParaRPr sz="1600" dirty="0">
              <a:latin typeface="Raleway" panose="020B0003030101060003" pitchFamily="34" charset="0"/>
            </a:endParaRPr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MX" sz="1600" dirty="0">
                <a:latin typeface="Raleway" panose="020B0003030101060003" pitchFamily="34" charset="0"/>
              </a:rPr>
              <a:t>Llamadas estratégicas con upline y downline (a partir de Premier)</a:t>
            </a:r>
            <a:endParaRPr sz="1600" dirty="0">
              <a:latin typeface="Raleway" panose="020B0003030101060003" pitchFamily="34" charset="0"/>
            </a:endParaRPr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MX" sz="1600" dirty="0">
                <a:latin typeface="Raleway" panose="020B0003030101060003" pitchFamily="34" charset="0"/>
              </a:rPr>
              <a:t>Seguimiento y apoyo a su equipo </a:t>
            </a:r>
            <a:endParaRPr sz="1600" dirty="0">
              <a:latin typeface="Raleway" panose="020B0003030101060003" pitchFamily="34" charset="0"/>
            </a:endParaRPr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MX" sz="1600" dirty="0">
                <a:latin typeface="Raleway" panose="020B0003030101060003" pitchFamily="34" charset="0"/>
              </a:rPr>
              <a:t>Trabajo diario en su crecimiento personal y hábitos de éxito</a:t>
            </a:r>
            <a:endParaRPr sz="1600" dirty="0">
              <a:latin typeface="Raleway" panose="020B0003030101060003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70202BBB-3F53-4C84-87C3-1D2C74B531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5318" y="1967948"/>
            <a:ext cx="3625194" cy="3625194"/>
          </a:xfrm>
          <a:prstGeom prst="rect">
            <a:avLst/>
          </a:prstGeom>
        </p:spPr>
      </p:pic>
      <p:pic>
        <p:nvPicPr>
          <p:cNvPr id="7" name="Gráfico 6">
            <a:extLst>
              <a:ext uri="{FF2B5EF4-FFF2-40B4-BE49-F238E27FC236}">
                <a16:creationId xmlns:a16="http://schemas.microsoft.com/office/drawing/2014/main" id="{C35D27FF-D0AD-40DA-ACDE-EED09E11B7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3538582" flipV="1">
            <a:off x="7261080" y="2652605"/>
            <a:ext cx="2154787" cy="169481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13BC4335-A078-4E45-8A7A-43711D9D95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171" name="Google Shape;171;p15"/>
          <p:cNvSpPr txBox="1">
            <a:spLocks noGrp="1"/>
          </p:cNvSpPr>
          <p:nvPr>
            <p:ph type="title"/>
          </p:nvPr>
        </p:nvSpPr>
        <p:spPr>
          <a:xfrm>
            <a:off x="748747" y="1825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MX" dirty="0">
                <a:solidFill>
                  <a:srgbClr val="154844"/>
                </a:solidFill>
                <a:latin typeface="Metropolis Extra Bold" panose="00000900000000000000" pitchFamily="50" charset="0"/>
              </a:rPr>
              <a:t>Apoyo a DI Camino 2 y 3</a:t>
            </a:r>
            <a:endParaRPr dirty="0">
              <a:solidFill>
                <a:srgbClr val="154844"/>
              </a:solidFill>
              <a:latin typeface="Metropolis Extra Bold" panose="00000900000000000000" pitchFamily="50" charset="0"/>
            </a:endParaRPr>
          </a:p>
        </p:txBody>
      </p:sp>
      <p:sp>
        <p:nvSpPr>
          <p:cNvPr id="172" name="Google Shape;172;p15"/>
          <p:cNvSpPr txBox="1">
            <a:spLocks noGrp="1"/>
          </p:cNvSpPr>
          <p:nvPr>
            <p:ph type="body" idx="1"/>
          </p:nvPr>
        </p:nvSpPr>
        <p:spPr>
          <a:xfrm>
            <a:off x="748747" y="1212574"/>
            <a:ext cx="10605053" cy="53472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1526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MX" sz="1600" dirty="0">
                <a:latin typeface="Raleway" panose="020B0003030101060003" pitchFamily="34" charset="0"/>
              </a:rPr>
              <a:t>Invitarlos a registrarse a este curso (Deben ver todos los módulos)</a:t>
            </a:r>
            <a:endParaRPr sz="1600" dirty="0">
              <a:latin typeface="Raleway" panose="020B0003030101060003" pitchFamily="34" charset="0"/>
            </a:endParaRPr>
          </a:p>
          <a:p>
            <a:pPr marL="228600" lvl="0" indent="-21526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MX" sz="1600" dirty="0">
                <a:latin typeface="Raleway" panose="020B0003030101060003" pitchFamily="34" charset="0"/>
              </a:rPr>
              <a:t>Acompañarlos en las actividades correspondientes en cada módulo </a:t>
            </a:r>
            <a:endParaRPr sz="1600" dirty="0">
              <a:latin typeface="Raleway" panose="020B0003030101060003" pitchFamily="34" charset="0"/>
            </a:endParaRPr>
          </a:p>
          <a:p>
            <a:pPr marL="228600" lvl="0" indent="-21526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MX" sz="1600" dirty="0">
                <a:latin typeface="Raleway" panose="020B0003030101060003" pitchFamily="34" charset="0"/>
              </a:rPr>
              <a:t>Asegurarse de que entiendan el plan de compensación</a:t>
            </a:r>
            <a:endParaRPr sz="1600" dirty="0">
              <a:latin typeface="Raleway" panose="020B0003030101060003" pitchFamily="34" charset="0"/>
            </a:endParaRPr>
          </a:p>
          <a:p>
            <a:pPr marL="228600" lvl="0" indent="-21526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MX" sz="1600" dirty="0">
                <a:latin typeface="Raleway" panose="020B0003030101060003" pitchFamily="34" charset="0"/>
              </a:rPr>
              <a:t>Llevarlos por el Flujo de Independencia</a:t>
            </a:r>
            <a:endParaRPr sz="1600" dirty="0">
              <a:latin typeface="Raleway" panose="020B0003030101060003" pitchFamily="34" charset="0"/>
            </a:endParaRPr>
          </a:p>
          <a:p>
            <a:pPr marL="228600" lvl="0" indent="-21526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MX" sz="1600" dirty="0">
                <a:latin typeface="Raleway" panose="020B0003030101060003" pitchFamily="34" charset="0"/>
              </a:rPr>
              <a:t>Llamadas estratégicas</a:t>
            </a:r>
            <a:endParaRPr sz="1600" dirty="0">
              <a:latin typeface="Raleway" panose="020B0003030101060003" pitchFamily="34" charset="0"/>
            </a:endParaRPr>
          </a:p>
          <a:p>
            <a:pPr marL="228600" lvl="0" indent="-21526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MX" sz="1600" dirty="0">
                <a:latin typeface="Raleway" panose="020B0003030101060003" pitchFamily="34" charset="0"/>
              </a:rPr>
              <a:t>Darlas: A partir de Plata </a:t>
            </a:r>
            <a:endParaRPr sz="1600" dirty="0">
              <a:latin typeface="Raleway" panose="020B0003030101060003" pitchFamily="34" charset="0"/>
            </a:endParaRPr>
          </a:p>
          <a:p>
            <a:pPr marL="228600" lvl="0" indent="-21526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MX" sz="1600" dirty="0">
                <a:latin typeface="Raleway" panose="020B0003030101060003" pitchFamily="34" charset="0"/>
              </a:rPr>
              <a:t>Recibirlas: A partir de Élite</a:t>
            </a:r>
            <a:endParaRPr sz="1600" dirty="0">
              <a:latin typeface="Raleway" panose="020B0003030101060003" pitchFamily="34" charset="0"/>
            </a:endParaRPr>
          </a:p>
          <a:p>
            <a:pPr marL="228600" lvl="0" indent="-21526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MX" sz="1600" dirty="0">
                <a:latin typeface="Raleway" panose="020B0003030101060003" pitchFamily="34" charset="0"/>
              </a:rPr>
              <a:t>Apoyarlos con incentivos (rifas, LRP, etc.) </a:t>
            </a:r>
            <a:endParaRPr sz="1600" dirty="0">
              <a:latin typeface="Raleway" panose="020B0003030101060003" pitchFamily="34" charset="0"/>
            </a:endParaRPr>
          </a:p>
          <a:p>
            <a:pPr marL="228600" lvl="0" indent="-21526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MX" sz="1600" dirty="0">
                <a:latin typeface="Raleway" panose="020B0003030101060003" pitchFamily="34" charset="0"/>
              </a:rPr>
              <a:t>RECOMENDACIÓN</a:t>
            </a:r>
            <a:endParaRPr sz="1600" dirty="0">
              <a:latin typeface="Raleway" panose="020B0003030101060003" pitchFamily="34" charset="0"/>
            </a:endParaRPr>
          </a:p>
          <a:p>
            <a:pPr marL="457200" lvl="0" indent="-28289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64285"/>
              <a:buChar char="-"/>
            </a:pPr>
            <a:r>
              <a:rPr lang="en-MX" sz="1600" dirty="0">
                <a:latin typeface="Raleway" panose="020B0003030101060003" pitchFamily="34" charset="0"/>
              </a:rPr>
              <a:t>Incentivar la asistencia a los eventos locales, nacionales e internacionales de la compañía</a:t>
            </a:r>
            <a:endParaRPr sz="1600" dirty="0">
              <a:latin typeface="Raleway" panose="020B0003030101060003" pitchFamily="34" charset="0"/>
            </a:endParaRPr>
          </a:p>
          <a:p>
            <a:pPr marL="685800" lvl="1" indent="-21717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MX" sz="1600" dirty="0">
                <a:latin typeface="Raleway" panose="020B0003030101060003" pitchFamily="34" charset="0"/>
              </a:rPr>
              <a:t>Rango DI a Ejecutivo</a:t>
            </a:r>
            <a:endParaRPr sz="1600" dirty="0">
              <a:latin typeface="Raleway" panose="020B0003030101060003" pitchFamily="34" charset="0"/>
            </a:endParaRPr>
          </a:p>
          <a:p>
            <a:pPr marL="1143000" lvl="2" indent="-21907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MX" sz="1600" dirty="0">
                <a:latin typeface="Raleway" panose="020B0003030101060003" pitchFamily="34" charset="0"/>
              </a:rPr>
              <a:t>El líder Plata+ cubre el 100% hasta 3 meses</a:t>
            </a:r>
            <a:endParaRPr sz="1600" dirty="0">
              <a:latin typeface="Raleway" panose="020B0003030101060003" pitchFamily="34" charset="0"/>
            </a:endParaRPr>
          </a:p>
          <a:p>
            <a:pPr marL="685800" lvl="1" indent="-21717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MX" sz="1600" dirty="0">
                <a:latin typeface="Raleway" panose="020B0003030101060003" pitchFamily="34" charset="0"/>
              </a:rPr>
              <a:t>Rango Élite a Premier</a:t>
            </a:r>
            <a:endParaRPr sz="1600" dirty="0">
              <a:latin typeface="Raleway" panose="020B0003030101060003" pitchFamily="34" charset="0"/>
            </a:endParaRPr>
          </a:p>
          <a:p>
            <a:pPr marL="1143000" lvl="2" indent="-21907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MX" sz="1600" dirty="0">
                <a:latin typeface="Raleway" panose="020B0003030101060003" pitchFamily="34" charset="0"/>
              </a:rPr>
              <a:t>El líder Plata cubre 50% y el Pat de inscripción Élite o Premier el otro 50% hasta 3 meses</a:t>
            </a:r>
            <a:endParaRPr sz="1600" dirty="0">
              <a:latin typeface="Raleway" panose="020B0003030101060003" pitchFamily="34" charset="0"/>
            </a:endParaRPr>
          </a:p>
          <a:p>
            <a:pPr marL="685800" lvl="1" indent="-21717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MX" sz="1600" dirty="0">
                <a:latin typeface="Raleway" panose="020B0003030101060003" pitchFamily="34" charset="0"/>
              </a:rPr>
              <a:t>Rango Plata+</a:t>
            </a:r>
            <a:endParaRPr sz="1600" dirty="0">
              <a:latin typeface="Raleway" panose="020B0003030101060003" pitchFamily="34" charset="0"/>
            </a:endParaRPr>
          </a:p>
          <a:p>
            <a:pPr marL="1143000" lvl="2" indent="-21907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MX" sz="1600" dirty="0">
                <a:latin typeface="Raleway" panose="020B0003030101060003" pitchFamily="34" charset="0"/>
              </a:rPr>
              <a:t>DI Plata+ cubre el incentivo</a:t>
            </a:r>
            <a:endParaRPr sz="1600" dirty="0">
              <a:latin typeface="Raleway" panose="020B0003030101060003" pitchFamily="34" charset="0"/>
            </a:endParaRPr>
          </a:p>
          <a:p>
            <a:pPr marL="228600" lvl="0" indent="-21526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MX" sz="1600" dirty="0">
                <a:latin typeface="Raleway" panose="020B0003030101060003" pitchFamily="34" charset="0"/>
              </a:rPr>
              <a:t>Aclarar sus dudas</a:t>
            </a:r>
            <a:endParaRPr sz="1600" dirty="0">
              <a:latin typeface="Raleway" panose="020B0003030101060003" pitchFamily="34" charset="0"/>
            </a:endParaRPr>
          </a:p>
          <a:p>
            <a:pPr marL="4572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1600" dirty="0">
              <a:latin typeface="Raleway" panose="020B0003030101060003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ED255D26-3E62-4F50-BF9A-A8807BA424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9479" y="530433"/>
            <a:ext cx="3283225" cy="328322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3E187657-BFD7-4C70-BD00-999A4D0062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7"/>
            <a:ext cx="12192000" cy="6856806"/>
          </a:xfrm>
          <a:prstGeom prst="rect">
            <a:avLst/>
          </a:prstGeom>
        </p:spPr>
      </p:pic>
      <p:sp>
        <p:nvSpPr>
          <p:cNvPr id="177" name="Google Shape;177;p16"/>
          <p:cNvSpPr txBox="1">
            <a:spLocks noGrp="1"/>
          </p:cNvSpPr>
          <p:nvPr>
            <p:ph type="title"/>
          </p:nvPr>
        </p:nvSpPr>
        <p:spPr>
          <a:xfrm>
            <a:off x="838200" y="289456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MX" dirty="0">
                <a:solidFill>
                  <a:schemeClr val="bg1"/>
                </a:solidFill>
                <a:latin typeface="Metropolis Extra Bold" panose="00000900000000000000" pitchFamily="50" charset="0"/>
              </a:rPr>
              <a:t>Lo que necesitas hacer</a:t>
            </a:r>
            <a:endParaRPr dirty="0">
              <a:solidFill>
                <a:schemeClr val="bg1"/>
              </a:solidFill>
              <a:latin typeface="Metropolis Extra Bold" panose="00000900000000000000" pitchFamily="50" charset="0"/>
            </a:endParaRPr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8B06669C-2729-4CC2-BA46-2E41D08505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659908" y="1054060"/>
            <a:ext cx="872183" cy="1325563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FE35B6F6-A70D-447F-8752-D90675EE32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7"/>
            <a:ext cx="12192000" cy="6856806"/>
          </a:xfrm>
          <a:prstGeom prst="rect">
            <a:avLst/>
          </a:prstGeom>
        </p:spPr>
      </p:pic>
      <p:sp>
        <p:nvSpPr>
          <p:cNvPr id="182" name="Google Shape;182;p17"/>
          <p:cNvSpPr txBox="1">
            <a:spLocks noGrp="1"/>
          </p:cNvSpPr>
          <p:nvPr>
            <p:ph type="title"/>
          </p:nvPr>
        </p:nvSpPr>
        <p:spPr>
          <a:xfrm>
            <a:off x="838200" y="18725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MX" dirty="0">
                <a:solidFill>
                  <a:srgbClr val="154844"/>
                </a:solidFill>
                <a:latin typeface="Metropolis Extra Bold" panose="00000900000000000000" pitchFamily="50" charset="0"/>
              </a:rPr>
              <a:t>Llamadas estratégicas</a:t>
            </a:r>
            <a:endParaRPr dirty="0">
              <a:solidFill>
                <a:srgbClr val="154844"/>
              </a:solidFill>
              <a:latin typeface="Metropolis Extra Bold" panose="00000900000000000000" pitchFamily="50" charset="0"/>
            </a:endParaRPr>
          </a:p>
        </p:txBody>
      </p:sp>
      <p:sp>
        <p:nvSpPr>
          <p:cNvPr id="183" name="Google Shape;183;p17"/>
          <p:cNvSpPr txBox="1">
            <a:spLocks noGrp="1"/>
          </p:cNvSpPr>
          <p:nvPr>
            <p:ph type="body" idx="1"/>
          </p:nvPr>
        </p:nvSpPr>
        <p:spPr>
          <a:xfrm>
            <a:off x="838199" y="2357577"/>
            <a:ext cx="2779643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MX" sz="2400" dirty="0">
                <a:latin typeface="Raleway" panose="020B0003030101060003" pitchFamily="34" charset="0"/>
              </a:rPr>
              <a:t>1 vez a la semana</a:t>
            </a:r>
            <a:endParaRPr lang="es-MX" sz="2400" dirty="0">
              <a:latin typeface="Raleway" panose="020B0003030101060003" pitchFamily="34" charset="0"/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endParaRPr lang="es-MX" sz="2400" dirty="0">
              <a:latin typeface="Raleway" panose="020B0003030101060003" pitchFamily="34" charset="0"/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endParaRPr sz="2400" dirty="0">
              <a:latin typeface="Raleway" panose="020B0003030101060003" pitchFamily="34" charset="0"/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MX" sz="2400" dirty="0">
                <a:latin typeface="Raleway" panose="020B0003030101060003" pitchFamily="34" charset="0"/>
              </a:rPr>
              <a:t>Medio tiempo: 30 minutos</a:t>
            </a:r>
            <a:endParaRPr lang="es-MX" sz="2400" dirty="0">
              <a:latin typeface="Raleway" panose="020B0003030101060003" pitchFamily="34" charset="0"/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endParaRPr lang="es-MX" sz="2400" dirty="0">
              <a:latin typeface="Raleway" panose="020B0003030101060003" pitchFamily="34" charset="0"/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endParaRPr sz="2400" dirty="0">
              <a:latin typeface="Raleway" panose="020B0003030101060003" pitchFamily="34" charset="0"/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MX" sz="2400" dirty="0">
                <a:latin typeface="Raleway" panose="020B0003030101060003" pitchFamily="34" charset="0"/>
              </a:rPr>
              <a:t>Tiempo completo 1 hora</a:t>
            </a:r>
            <a:endParaRPr sz="2400" dirty="0">
              <a:latin typeface="Raleway" panose="020B0003030101060003" pitchFamily="34" charset="0"/>
            </a:endParaRPr>
          </a:p>
        </p:txBody>
      </p:sp>
      <p:sp>
        <p:nvSpPr>
          <p:cNvPr id="184" name="Google Shape;184;p17"/>
          <p:cNvSpPr txBox="1"/>
          <p:nvPr/>
        </p:nvSpPr>
        <p:spPr>
          <a:xfrm>
            <a:off x="838199" y="1512818"/>
            <a:ext cx="4382243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MX" sz="2400" b="1" dirty="0">
                <a:solidFill>
                  <a:srgbClr val="91AC9D"/>
                </a:solidFill>
                <a:latin typeface="Raleway" panose="020B0003030101060003" pitchFamily="34" charset="0"/>
                <a:ea typeface="Calibri"/>
                <a:cs typeface="Calibri"/>
                <a:sym typeface="Calibri"/>
              </a:rPr>
              <a:t>A partir del rango Plata</a:t>
            </a:r>
            <a:endParaRPr sz="2400" b="1" dirty="0">
              <a:solidFill>
                <a:srgbClr val="91AC9D"/>
              </a:solidFill>
              <a:latin typeface="Raleway" panose="020B0003030101060003" pitchFamily="34" charset="0"/>
            </a:endParaRPr>
          </a:p>
        </p:txBody>
      </p:sp>
      <p:sp>
        <p:nvSpPr>
          <p:cNvPr id="185" name="Google Shape;185;p17"/>
          <p:cNvSpPr txBox="1"/>
          <p:nvPr/>
        </p:nvSpPr>
        <p:spPr>
          <a:xfrm>
            <a:off x="3881381" y="2357577"/>
            <a:ext cx="3294671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marR="0" lvl="0" indent="-22860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MX" sz="2400" dirty="0">
                <a:solidFill>
                  <a:schemeClr val="dk1"/>
                </a:solidFill>
                <a:latin typeface="Raleway" panose="020B0003030101060003" pitchFamily="34" charset="0"/>
                <a:ea typeface="Calibri"/>
                <a:cs typeface="Calibri"/>
                <a:sym typeface="Calibri"/>
              </a:rPr>
              <a:t>Procura mismo día y hora cada semana</a:t>
            </a:r>
            <a:endParaRPr lang="es-MX" sz="2400" dirty="0">
              <a:solidFill>
                <a:schemeClr val="dk1"/>
              </a:solidFill>
              <a:latin typeface="Raleway" panose="020B0003030101060003" pitchFamily="34" charset="0"/>
              <a:ea typeface="Calibri"/>
              <a:cs typeface="Calibri"/>
              <a:sym typeface="Calibri"/>
            </a:endParaRPr>
          </a:p>
          <a:p>
            <a:pPr marL="228600" marR="0" lvl="0" indent="-22860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endParaRPr lang="es-MX" sz="2400" dirty="0">
              <a:solidFill>
                <a:schemeClr val="dk1"/>
              </a:solidFill>
              <a:latin typeface="Raleway" panose="020B0003030101060003" pitchFamily="34" charset="0"/>
              <a:ea typeface="Calibri"/>
              <a:cs typeface="Calibri"/>
              <a:sym typeface="Calibri"/>
            </a:endParaRPr>
          </a:p>
          <a:p>
            <a:pPr marL="228600" marR="0" lvl="0" indent="-22860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endParaRPr lang="es-MX" sz="2400" dirty="0">
              <a:solidFill>
                <a:schemeClr val="dk1"/>
              </a:solidFill>
              <a:latin typeface="Raleway" panose="020B0003030101060003" pitchFamily="34" charset="0"/>
              <a:ea typeface="Calibri"/>
              <a:cs typeface="Calibri"/>
              <a:sym typeface="Calibri"/>
            </a:endParaRPr>
          </a:p>
          <a:p>
            <a:pPr marL="228600" indent="-228600" algn="just">
              <a:lnSpc>
                <a:spcPct val="90000"/>
              </a:lnSpc>
              <a:buClr>
                <a:schemeClr val="dk1"/>
              </a:buClr>
              <a:buSzPts val="2800"/>
              <a:buFont typeface="Arial"/>
              <a:buChar char="•"/>
            </a:pPr>
            <a:r>
              <a:rPr lang="es-MX" sz="2400" dirty="0">
                <a:solidFill>
                  <a:schemeClr val="dk1"/>
                </a:solidFill>
                <a:latin typeface="Raleway" panose="020B0003030101060003" pitchFamily="34" charset="0"/>
                <a:ea typeface="Calibri"/>
                <a:cs typeface="Calibri"/>
                <a:sym typeface="Calibri"/>
              </a:rPr>
              <a:t>Asegúrate de que se comprometan a cumplir todas las actividades antes de la próxima llamada</a:t>
            </a:r>
            <a:endParaRPr lang="es-MX" sz="2400" dirty="0">
              <a:latin typeface="Raleway" panose="020B0003030101060003" pitchFamily="34" charset="0"/>
            </a:endParaRPr>
          </a:p>
          <a:p>
            <a:pPr marR="0" lvl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</a:pPr>
            <a:endParaRPr sz="2400" dirty="0">
              <a:latin typeface="Raleway" panose="020B0003030101060003" pitchFamily="34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1C9F50E4-050E-432F-A87E-810313C343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91" name="Google Shape;191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MX" dirty="0">
                <a:solidFill>
                  <a:srgbClr val="154844"/>
                </a:solidFill>
                <a:latin typeface="Metropolis Extra Bold" panose="00000900000000000000" pitchFamily="50" charset="0"/>
              </a:rPr>
              <a:t>Paso 1</a:t>
            </a:r>
            <a:endParaRPr dirty="0">
              <a:solidFill>
                <a:srgbClr val="154844"/>
              </a:solidFill>
              <a:latin typeface="Metropolis Extra Bold" panose="00000900000000000000" pitchFamily="50" charset="0"/>
            </a:endParaRPr>
          </a:p>
        </p:txBody>
      </p:sp>
      <p:sp>
        <p:nvSpPr>
          <p:cNvPr id="192" name="Google Shape;192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2578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MX" sz="2400" dirty="0">
                <a:latin typeface="Raleway" panose="020B0003030101060003" pitchFamily="34" charset="0"/>
              </a:rPr>
              <a:t>Preguntas de descubrimiento</a:t>
            </a:r>
            <a:endParaRPr lang="es-MX" sz="2400" dirty="0">
              <a:latin typeface="Raleway" panose="020B0003030101060003" pitchFamily="34" charset="0"/>
            </a:endParaRPr>
          </a:p>
          <a:p>
            <a:pPr marL="228600" lvl="0" indent="-2286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endParaRPr sz="2400" dirty="0">
              <a:latin typeface="Raleway" panose="020B0003030101060003" pitchFamily="34" charset="0"/>
            </a:endParaRPr>
          </a:p>
          <a:p>
            <a:pPr marL="685800" lvl="1" indent="-228600" algn="just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MX" dirty="0">
                <a:latin typeface="Raleway" panose="020B0003030101060003" pitchFamily="34" charset="0"/>
              </a:rPr>
              <a:t>Cuéntame de...</a:t>
            </a:r>
            <a:endParaRPr lang="es-MX" dirty="0">
              <a:latin typeface="Raleway" panose="020B0003030101060003" pitchFamily="34" charset="0"/>
            </a:endParaRPr>
          </a:p>
          <a:p>
            <a:pPr marL="685800" lvl="1" indent="-228600" algn="just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endParaRPr dirty="0">
              <a:latin typeface="Raleway" panose="020B0003030101060003" pitchFamily="34" charset="0"/>
            </a:endParaRPr>
          </a:p>
          <a:p>
            <a:pPr marL="685800" lvl="1" indent="-228600" algn="just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MX" dirty="0">
                <a:latin typeface="Raleway" panose="020B0003030101060003" pitchFamily="34" charset="0"/>
              </a:rPr>
              <a:t>¿Cómo te has sentido esta semana en el negocio?</a:t>
            </a:r>
            <a:endParaRPr lang="es-MX" dirty="0">
              <a:latin typeface="Raleway" panose="020B0003030101060003" pitchFamily="34" charset="0"/>
            </a:endParaRPr>
          </a:p>
          <a:p>
            <a:pPr marL="685800" lvl="1" indent="-228600" algn="just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endParaRPr dirty="0">
              <a:latin typeface="Raleway" panose="020B0003030101060003" pitchFamily="34" charset="0"/>
            </a:endParaRPr>
          </a:p>
          <a:p>
            <a:pPr marL="685800" lvl="1" indent="-228600" algn="just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MX" dirty="0">
                <a:latin typeface="Raleway" panose="020B0003030101060003" pitchFamily="34" charset="0"/>
              </a:rPr>
              <a:t>¿Cuál es el reto más grande que has tenido esta semana?</a:t>
            </a:r>
            <a:endParaRPr dirty="0">
              <a:latin typeface="Raleway" panose="020B0003030101060003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008E7C3B-1A92-41D3-9DF2-BA4664BE35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2877" y="913468"/>
            <a:ext cx="5031064" cy="5031064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8905AB27-22F3-460E-9865-564BB20194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7"/>
            <a:ext cx="12192000" cy="6856806"/>
          </a:xfrm>
          <a:prstGeom prst="rect">
            <a:avLst/>
          </a:prstGeom>
        </p:spPr>
      </p:pic>
      <p:sp>
        <p:nvSpPr>
          <p:cNvPr id="198" name="Google Shape;198;p19"/>
          <p:cNvSpPr txBox="1">
            <a:spLocks noGrp="1"/>
          </p:cNvSpPr>
          <p:nvPr>
            <p:ph type="body" idx="1"/>
          </p:nvPr>
        </p:nvSpPr>
        <p:spPr>
          <a:xfrm>
            <a:off x="838200" y="3227044"/>
            <a:ext cx="4369904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MX" dirty="0">
                <a:latin typeface="Raleway" panose="020B0003030101060003" pitchFamily="34" charset="0"/>
              </a:rPr>
              <a:t>Revisar las actividades que se acordaron en la llamada anterior</a:t>
            </a:r>
            <a:endParaRPr dirty="0">
              <a:latin typeface="Raleway" panose="020B0003030101060003" pitchFamily="34" charset="0"/>
            </a:endParaRPr>
          </a:p>
        </p:txBody>
      </p:sp>
      <p:sp>
        <p:nvSpPr>
          <p:cNvPr id="7" name="Google Shape;191;p18">
            <a:extLst>
              <a:ext uri="{FF2B5EF4-FFF2-40B4-BE49-F238E27FC236}">
                <a16:creationId xmlns:a16="http://schemas.microsoft.com/office/drawing/2014/main" id="{9BF50BB5-AA86-45E2-A8A6-F428745DA3B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1766544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MX" dirty="0">
                <a:solidFill>
                  <a:srgbClr val="154844"/>
                </a:solidFill>
                <a:latin typeface="Metropolis Extra Bold" panose="00000900000000000000" pitchFamily="50" charset="0"/>
              </a:rPr>
              <a:t>Paso </a:t>
            </a:r>
            <a:r>
              <a:rPr lang="es-MX" dirty="0">
                <a:solidFill>
                  <a:srgbClr val="154844"/>
                </a:solidFill>
                <a:latin typeface="Metropolis Extra Bold" panose="00000900000000000000" pitchFamily="50" charset="0"/>
              </a:rPr>
              <a:t>2</a:t>
            </a:r>
            <a:endParaRPr dirty="0">
              <a:solidFill>
                <a:srgbClr val="154844"/>
              </a:solidFill>
              <a:latin typeface="Metropolis Extra Bold" panose="00000900000000000000" pitchFamily="50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5719A9A6-3ADD-42A2-9502-9C1FA40B1B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7"/>
            <a:ext cx="12192000" cy="6856806"/>
          </a:xfrm>
          <a:prstGeom prst="rect">
            <a:avLst/>
          </a:prstGeom>
        </p:spPr>
      </p:pic>
      <p:sp>
        <p:nvSpPr>
          <p:cNvPr id="90" name="Google Shape;90;p2"/>
          <p:cNvSpPr txBox="1">
            <a:spLocks noGrp="1"/>
          </p:cNvSpPr>
          <p:nvPr>
            <p:ph type="title"/>
          </p:nvPr>
        </p:nvSpPr>
        <p:spPr>
          <a:xfrm>
            <a:off x="838200" y="2778787"/>
            <a:ext cx="10515600" cy="21667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MX" sz="6000" b="1" dirty="0">
                <a:solidFill>
                  <a:schemeClr val="bg1"/>
                </a:solidFill>
                <a:latin typeface="Metropolis Extra Bold" panose="00000900000000000000" pitchFamily="50" charset="0"/>
              </a:rPr>
              <a:t>Tu éxito o fracaso</a:t>
            </a:r>
            <a:br>
              <a:rPr lang="es-MX" sz="6000" b="1" dirty="0">
                <a:solidFill>
                  <a:schemeClr val="bg1"/>
                </a:solidFill>
                <a:latin typeface="Metropolis Extra Bold" panose="00000900000000000000" pitchFamily="50" charset="0"/>
              </a:rPr>
            </a:br>
            <a:r>
              <a:rPr lang="en-MX" sz="6000" b="1" dirty="0">
                <a:solidFill>
                  <a:schemeClr val="bg1"/>
                </a:solidFill>
                <a:latin typeface="Metropolis Extra Bold" panose="00000900000000000000" pitchFamily="50" charset="0"/>
              </a:rPr>
              <a:t>sólo depende de ti </a:t>
            </a:r>
            <a:endParaRPr sz="6000" b="1" dirty="0">
              <a:solidFill>
                <a:schemeClr val="bg1"/>
              </a:solidFill>
              <a:latin typeface="Metropolis Extra Bold" panose="00000900000000000000" pitchFamily="50" charset="0"/>
            </a:endParaRPr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34759A66-02C2-4D2B-A9A8-99EEB02687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659908" y="1054060"/>
            <a:ext cx="872183" cy="1325563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8BA94DD0-D3DB-4C1D-904E-948D949746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4" name="Google Shape;204;p20"/>
          <p:cNvSpPr txBox="1">
            <a:spLocks noGrp="1"/>
          </p:cNvSpPr>
          <p:nvPr>
            <p:ph type="body" idx="1"/>
          </p:nvPr>
        </p:nvSpPr>
        <p:spPr>
          <a:xfrm>
            <a:off x="838199" y="1580322"/>
            <a:ext cx="6248401" cy="51186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MX" sz="2400" dirty="0">
                <a:latin typeface="Raleway" panose="020B0003030101060003" pitchFamily="34" charset="0"/>
              </a:rPr>
              <a:t>Diagnóstico</a:t>
            </a:r>
            <a:endParaRPr sz="2400" dirty="0">
              <a:latin typeface="Raleway" panose="020B0003030101060003" pitchFamily="34" charset="0"/>
            </a:endParaRPr>
          </a:p>
          <a:p>
            <a:pPr marL="685800" lvl="1" indent="-228600" algn="just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MX" dirty="0">
                <a:latin typeface="Raleway" panose="020B0003030101060003" pitchFamily="34" charset="0"/>
              </a:rPr>
              <a:t>Prospección, seguimiento, objeciones y cierres</a:t>
            </a:r>
            <a:endParaRPr dirty="0">
              <a:latin typeface="Raleway" panose="020B0003030101060003" pitchFamily="34" charset="0"/>
            </a:endParaRPr>
          </a:p>
          <a:p>
            <a:pPr marL="685800" lvl="1" indent="-228600" algn="just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MX" dirty="0">
                <a:latin typeface="Raleway" panose="020B0003030101060003" pitchFamily="34" charset="0"/>
              </a:rPr>
              <a:t>Impartir clases o lugar donde llevan a sus prospectos</a:t>
            </a:r>
            <a:endParaRPr dirty="0">
              <a:latin typeface="Raleway" panose="020B0003030101060003" pitchFamily="34" charset="0"/>
            </a:endParaRPr>
          </a:p>
          <a:p>
            <a:pPr marL="685800" lvl="1" indent="-228600" algn="just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MX" dirty="0">
                <a:latin typeface="Raleway" panose="020B0003030101060003" pitchFamily="34" charset="0"/>
              </a:rPr>
              <a:t>Redes sociales (generación de contenido)</a:t>
            </a:r>
            <a:endParaRPr dirty="0">
              <a:latin typeface="Raleway" panose="020B0003030101060003" pitchFamily="34" charset="0"/>
            </a:endParaRPr>
          </a:p>
          <a:p>
            <a:pPr marL="685800" lvl="1" indent="-228600" algn="just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MX" dirty="0">
                <a:latin typeface="Raleway" panose="020B0003030101060003" pitchFamily="34" charset="0"/>
              </a:rPr>
              <a:t>Seguimiento, apoyo y educación a CM</a:t>
            </a:r>
            <a:endParaRPr dirty="0">
              <a:latin typeface="Raleway" panose="020B0003030101060003" pitchFamily="34" charset="0"/>
            </a:endParaRPr>
          </a:p>
          <a:p>
            <a:pPr marL="685800" lvl="1" indent="-228600" algn="just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MX" dirty="0">
                <a:latin typeface="Raleway" panose="020B0003030101060003" pitchFamily="34" charset="0"/>
              </a:rPr>
              <a:t>Seguimiento, apoyo y educación a DI (empoderamiento del equipo y crecimiento) </a:t>
            </a:r>
            <a:endParaRPr dirty="0">
              <a:latin typeface="Raleway" panose="020B0003030101060003" pitchFamily="34" charset="0"/>
            </a:endParaRPr>
          </a:p>
        </p:txBody>
      </p:sp>
      <p:sp>
        <p:nvSpPr>
          <p:cNvPr id="7" name="Google Shape;191;p18">
            <a:extLst>
              <a:ext uri="{FF2B5EF4-FFF2-40B4-BE49-F238E27FC236}">
                <a16:creationId xmlns:a16="http://schemas.microsoft.com/office/drawing/2014/main" id="{1E6D453A-E4FE-49BD-9988-76F5D97BAC8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MX" dirty="0">
                <a:solidFill>
                  <a:srgbClr val="154844"/>
                </a:solidFill>
                <a:latin typeface="Metropolis Extra Bold" panose="00000900000000000000" pitchFamily="50" charset="0"/>
              </a:rPr>
              <a:t>Paso </a:t>
            </a:r>
            <a:r>
              <a:rPr lang="es-MX" dirty="0">
                <a:solidFill>
                  <a:srgbClr val="154844"/>
                </a:solidFill>
                <a:latin typeface="Metropolis Extra Bold" panose="00000900000000000000" pitchFamily="50" charset="0"/>
              </a:rPr>
              <a:t>3</a:t>
            </a:r>
            <a:endParaRPr dirty="0">
              <a:solidFill>
                <a:srgbClr val="154844"/>
              </a:solidFill>
              <a:latin typeface="Metropolis Extra Bold" panose="00000900000000000000" pitchFamily="50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C08E11D4-CF31-406F-8F1E-8EB1F8725C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1230" y="1690688"/>
            <a:ext cx="3896139" cy="3896139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10F5886D-9F62-432F-AF99-5DEF9C10AB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0" name="Google Shape;210;p21"/>
          <p:cNvSpPr txBox="1">
            <a:spLocks noGrp="1"/>
          </p:cNvSpPr>
          <p:nvPr>
            <p:ph type="body" idx="1"/>
          </p:nvPr>
        </p:nvSpPr>
        <p:spPr>
          <a:xfrm>
            <a:off x="838201" y="1562637"/>
            <a:ext cx="5461214" cy="48381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228600" lvl="0" indent="-22860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MX" sz="2000" dirty="0">
                <a:latin typeface="Raleway" panose="020B0003030101060003" pitchFamily="34" charset="0"/>
              </a:rPr>
              <a:t>Metas del mes (enseñarles principios básicos de estrategia) </a:t>
            </a:r>
            <a:endParaRPr sz="2000" dirty="0">
              <a:latin typeface="Raleway" panose="020B0003030101060003" pitchFamily="34" charset="0"/>
            </a:endParaRPr>
          </a:p>
          <a:p>
            <a:pPr marL="228600" lvl="0" indent="-228600" algn="just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MX" sz="2000" dirty="0">
                <a:latin typeface="Raleway" panose="020B0003030101060003" pitchFamily="34" charset="0"/>
              </a:rPr>
              <a:t>Avance de rango (personal o de otro líder)</a:t>
            </a:r>
            <a:endParaRPr sz="2000" dirty="0">
              <a:latin typeface="Raleway" panose="020B0003030101060003" pitchFamily="34" charset="0"/>
            </a:endParaRPr>
          </a:p>
          <a:p>
            <a:pPr marL="685800" lvl="1" indent="-228600" algn="just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MX" sz="2000" dirty="0">
                <a:latin typeface="Raleway" panose="020B0003030101060003" pitchFamily="34" charset="0"/>
              </a:rPr>
              <a:t>Revisar juntos el árbol gráfico (pendiente de colocaciones y excepciones)</a:t>
            </a:r>
            <a:endParaRPr sz="2000" dirty="0">
              <a:latin typeface="Raleway" panose="020B0003030101060003" pitchFamily="34" charset="0"/>
            </a:endParaRPr>
          </a:p>
          <a:p>
            <a:pPr marL="685800" lvl="1" indent="-228600" algn="just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MX" sz="2000" dirty="0">
                <a:latin typeface="Raleway" panose="020B0003030101060003" pitchFamily="34" charset="0"/>
              </a:rPr>
              <a:t>Cuáles son las piernas que le van a calificar</a:t>
            </a:r>
            <a:endParaRPr sz="2000" dirty="0">
              <a:latin typeface="Raleway" panose="020B0003030101060003" pitchFamily="34" charset="0"/>
            </a:endParaRPr>
          </a:p>
          <a:p>
            <a:pPr marL="685800" lvl="1" indent="-228600" algn="just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MX" sz="2000" dirty="0">
                <a:latin typeface="Raleway" panose="020B0003030101060003" pitchFamily="34" charset="0"/>
              </a:rPr>
              <a:t>Cuáles son los incentivos</a:t>
            </a:r>
            <a:endParaRPr sz="2000" dirty="0">
              <a:latin typeface="Raleway" panose="020B0003030101060003" pitchFamily="34" charset="0"/>
            </a:endParaRPr>
          </a:p>
          <a:p>
            <a:pPr marL="685800" lvl="1" indent="-228600" algn="just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MX" sz="2000" dirty="0">
                <a:latin typeface="Raleway" panose="020B0003030101060003" pitchFamily="34" charset="0"/>
              </a:rPr>
              <a:t>Ayudarlos a hacer un road map de rango</a:t>
            </a:r>
            <a:endParaRPr sz="2000" dirty="0">
              <a:latin typeface="Raleway" panose="020B0003030101060003" pitchFamily="34" charset="0"/>
            </a:endParaRPr>
          </a:p>
          <a:p>
            <a:pPr marL="228600" lvl="0" indent="-228600" algn="just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MX" sz="2000" dirty="0">
                <a:latin typeface="Raleway" panose="020B0003030101060003" pitchFamily="34" charset="0"/>
              </a:rPr>
              <a:t>Solidificar rango</a:t>
            </a:r>
            <a:endParaRPr sz="2000" dirty="0">
              <a:latin typeface="Raleway" panose="020B0003030101060003" pitchFamily="34" charset="0"/>
            </a:endParaRPr>
          </a:p>
          <a:p>
            <a:pPr marL="228600" lvl="0" indent="-228600" algn="just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MX" sz="2000" dirty="0">
                <a:latin typeface="Raleway" panose="020B0003030101060003" pitchFamily="34" charset="0"/>
              </a:rPr>
              <a:t>Bono del poder de 3 y Bono de Empoderamiento</a:t>
            </a:r>
            <a:endParaRPr sz="2000" dirty="0">
              <a:latin typeface="Raleway" panose="020B0003030101060003" pitchFamily="34" charset="0"/>
            </a:endParaRPr>
          </a:p>
        </p:txBody>
      </p:sp>
      <p:pic>
        <p:nvPicPr>
          <p:cNvPr id="211" name="Google Shape;211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718515" y="1443368"/>
            <a:ext cx="5054385" cy="4614326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191;p18">
            <a:extLst>
              <a:ext uri="{FF2B5EF4-FFF2-40B4-BE49-F238E27FC236}">
                <a16:creationId xmlns:a16="http://schemas.microsoft.com/office/drawing/2014/main" id="{53F493B1-A1AC-4338-8851-AB633FC5856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MX" dirty="0">
                <a:solidFill>
                  <a:srgbClr val="154844"/>
                </a:solidFill>
                <a:latin typeface="Metropolis Extra Bold" panose="00000900000000000000" pitchFamily="50" charset="0"/>
              </a:rPr>
              <a:t>Paso </a:t>
            </a:r>
            <a:r>
              <a:rPr lang="es-MX" dirty="0">
                <a:solidFill>
                  <a:srgbClr val="154844"/>
                </a:solidFill>
                <a:latin typeface="Metropolis Extra Bold" panose="00000900000000000000" pitchFamily="50" charset="0"/>
              </a:rPr>
              <a:t>4</a:t>
            </a:r>
            <a:endParaRPr dirty="0">
              <a:solidFill>
                <a:srgbClr val="154844"/>
              </a:solidFill>
              <a:latin typeface="Metropolis Extra Bold" panose="00000900000000000000" pitchFamily="50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01C205D0-FF43-4C69-852C-300B63F599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7"/>
            <a:ext cx="12192000" cy="6856806"/>
          </a:xfrm>
          <a:prstGeom prst="rect">
            <a:avLst/>
          </a:prstGeom>
        </p:spPr>
      </p:pic>
      <p:sp>
        <p:nvSpPr>
          <p:cNvPr id="9" name="Google Shape;191;p18">
            <a:extLst>
              <a:ext uri="{FF2B5EF4-FFF2-40B4-BE49-F238E27FC236}">
                <a16:creationId xmlns:a16="http://schemas.microsoft.com/office/drawing/2014/main" id="{6E71E356-8025-4F81-AA25-8F9079E8FFB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MX" dirty="0">
                <a:solidFill>
                  <a:srgbClr val="154844"/>
                </a:solidFill>
                <a:latin typeface="Metropolis Extra Bold" panose="00000900000000000000" pitchFamily="50" charset="0"/>
              </a:rPr>
              <a:t>Paso </a:t>
            </a:r>
            <a:r>
              <a:rPr lang="es-MX" dirty="0">
                <a:solidFill>
                  <a:srgbClr val="154844"/>
                </a:solidFill>
                <a:latin typeface="Metropolis Extra Bold" panose="00000900000000000000" pitchFamily="50" charset="0"/>
              </a:rPr>
              <a:t>5</a:t>
            </a:r>
            <a:endParaRPr dirty="0">
              <a:solidFill>
                <a:srgbClr val="154844"/>
              </a:solidFill>
              <a:latin typeface="Metropolis Extra Bold" panose="00000900000000000000" pitchFamily="50" charset="0"/>
            </a:endParaRPr>
          </a:p>
        </p:txBody>
      </p:sp>
      <p:sp>
        <p:nvSpPr>
          <p:cNvPr id="217" name="Google Shape;217;p22"/>
          <p:cNvSpPr txBox="1">
            <a:spLocks noGrp="1"/>
          </p:cNvSpPr>
          <p:nvPr>
            <p:ph type="body" idx="1"/>
          </p:nvPr>
        </p:nvSpPr>
        <p:spPr>
          <a:xfrm>
            <a:off x="838200" y="1580322"/>
            <a:ext cx="4022035" cy="5088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MX" sz="2600" dirty="0">
                <a:latin typeface="Raleway" panose="020B0003030101060003" pitchFamily="34" charset="0"/>
              </a:rPr>
              <a:t>Definir las actividades de las próximas 2 semanas</a:t>
            </a:r>
            <a:endParaRPr lang="es-MX" sz="2600" dirty="0">
              <a:latin typeface="Raleway" panose="020B0003030101060003" pitchFamily="34" charset="0"/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endParaRPr sz="2600" dirty="0">
              <a:latin typeface="Raleway" panose="020B0003030101060003" pitchFamily="34" charset="0"/>
            </a:endParaRPr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MX" sz="2600" dirty="0">
                <a:latin typeface="Raleway" panose="020B0003030101060003" pitchFamily="34" charset="0"/>
              </a:rPr>
              <a:t>¿Cómo las vas a lograr?</a:t>
            </a:r>
            <a:endParaRPr lang="es-MX" sz="2600" dirty="0">
              <a:latin typeface="Raleway" panose="020B0003030101060003" pitchFamily="34" charset="0"/>
            </a:endParaRPr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endParaRPr sz="2600" dirty="0">
              <a:latin typeface="Raleway" panose="020B0003030101060003" pitchFamily="34" charset="0"/>
            </a:endParaRPr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MX" sz="2600" dirty="0">
                <a:latin typeface="Raleway" panose="020B0003030101060003" pitchFamily="34" charset="0"/>
              </a:rPr>
              <a:t>¿Cuándo las completarás?</a:t>
            </a:r>
            <a:endParaRPr lang="es-MX" sz="2600" dirty="0">
              <a:latin typeface="Raleway" panose="020B0003030101060003" pitchFamily="34" charset="0"/>
            </a:endParaRPr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endParaRPr sz="2600" dirty="0">
              <a:latin typeface="Raleway" panose="020B0003030101060003" pitchFamily="34" charset="0"/>
            </a:endParaRPr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MX" sz="2600" dirty="0">
                <a:latin typeface="Raleway" panose="020B0003030101060003" pitchFamily="34" charset="0"/>
              </a:rPr>
              <a:t>¿Cómo puedo ayudarte? </a:t>
            </a:r>
            <a:endParaRPr sz="2600" dirty="0">
              <a:latin typeface="Raleway" panose="020B0003030101060003" pitchFamily="34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934967D9-369B-4D32-A568-935B8166CE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22A692FE-DDB0-4B36-9B92-1D9ADF1B8A5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29"/>
          <a:stretch/>
        </p:blipFill>
        <p:spPr>
          <a:xfrm>
            <a:off x="0" y="97822"/>
            <a:ext cx="11430000" cy="2039594"/>
          </a:xfrm>
          <a:prstGeom prst="rect">
            <a:avLst/>
          </a:prstGeom>
        </p:spPr>
      </p:pic>
      <p:sp>
        <p:nvSpPr>
          <p:cNvPr id="222" name="Google Shape;222;p23"/>
          <p:cNvSpPr txBox="1"/>
          <p:nvPr/>
        </p:nvSpPr>
        <p:spPr>
          <a:xfrm>
            <a:off x="384049" y="2486013"/>
            <a:ext cx="1956815" cy="3416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MX" sz="1800" b="1" dirty="0">
                <a:solidFill>
                  <a:srgbClr val="154844"/>
                </a:solidFill>
                <a:latin typeface="Raleway" panose="020B0003030101060003" pitchFamily="34" charset="0"/>
                <a:ea typeface="Calibri"/>
                <a:cs typeface="Calibri"/>
                <a:sym typeface="Calibri"/>
              </a:rPr>
              <a:t>Preparar:</a:t>
            </a:r>
            <a:endParaRPr sz="1800" b="1" dirty="0">
              <a:solidFill>
                <a:srgbClr val="154844"/>
              </a:solidFill>
              <a:latin typeface="Raleway" panose="020B0003030101060003" pitchFamily="34" charset="0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MX" sz="1800" dirty="0">
                <a:solidFill>
                  <a:schemeClr val="dk1"/>
                </a:solidFill>
                <a:latin typeface="Raleway" panose="020B0003030101060003" pitchFamily="34" charset="0"/>
                <a:ea typeface="Calibri"/>
                <a:cs typeface="Calibri"/>
                <a:sym typeface="Calibri"/>
              </a:rPr>
              <a:t>Asistir a una mentoría</a:t>
            </a:r>
            <a:endParaRPr lang="es-MX" sz="1800" dirty="0">
              <a:solidFill>
                <a:schemeClr val="dk1"/>
              </a:solidFill>
              <a:latin typeface="Raleway" panose="020B0003030101060003" pitchFamily="34" charset="0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endParaRPr sz="1800" dirty="0">
              <a:latin typeface="Raleway" panose="020B0003030101060003" pitchFamily="34" charset="0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MX" sz="1800" dirty="0">
                <a:solidFill>
                  <a:schemeClr val="dk1"/>
                </a:solidFill>
                <a:latin typeface="Raleway" panose="020B0003030101060003" pitchFamily="34" charset="0"/>
                <a:ea typeface="Calibri"/>
                <a:cs typeface="Calibri"/>
                <a:sym typeface="Calibri"/>
              </a:rPr>
              <a:t>Revisar lista de nombres</a:t>
            </a:r>
            <a:endParaRPr lang="es-MX" sz="1800" dirty="0">
              <a:solidFill>
                <a:schemeClr val="dk1"/>
              </a:solidFill>
              <a:latin typeface="Raleway" panose="020B0003030101060003" pitchFamily="34" charset="0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endParaRPr sz="1800" dirty="0">
              <a:latin typeface="Raleway" panose="020B0003030101060003" pitchFamily="34" charset="0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MX" sz="1800" dirty="0">
                <a:solidFill>
                  <a:schemeClr val="dk1"/>
                </a:solidFill>
                <a:latin typeface="Raleway" panose="020B0003030101060003" pitchFamily="34" charset="0"/>
                <a:ea typeface="Calibri"/>
                <a:cs typeface="Calibri"/>
                <a:sym typeface="Calibri"/>
              </a:rPr>
              <a:t>Organizar agenda semanal para participantes del PIPIA</a:t>
            </a:r>
            <a:endParaRPr sz="1800" dirty="0">
              <a:latin typeface="Raleway" panose="020B0003030101060003" pitchFamily="34" charset="0"/>
            </a:endParaRPr>
          </a:p>
        </p:txBody>
      </p:sp>
      <p:sp>
        <p:nvSpPr>
          <p:cNvPr id="223" name="Google Shape;223;p23"/>
          <p:cNvSpPr txBox="1"/>
          <p:nvPr/>
        </p:nvSpPr>
        <p:spPr>
          <a:xfrm>
            <a:off x="2442796" y="2486012"/>
            <a:ext cx="1773287" cy="31392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MX" sz="1800" b="1" dirty="0">
                <a:solidFill>
                  <a:srgbClr val="154844"/>
                </a:solidFill>
                <a:latin typeface="Raleway" panose="020B0003030101060003" pitchFamily="34" charset="0"/>
                <a:ea typeface="Calibri"/>
                <a:cs typeface="Calibri"/>
                <a:sym typeface="Calibri"/>
              </a:rPr>
              <a:t>Invitar:</a:t>
            </a:r>
            <a:endParaRPr sz="1800" b="1" dirty="0">
              <a:solidFill>
                <a:srgbClr val="154844"/>
              </a:solidFill>
              <a:latin typeface="Raleway" panose="020B0003030101060003" pitchFamily="34" charset="0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MX" sz="1800" dirty="0">
                <a:solidFill>
                  <a:schemeClr val="dk1"/>
                </a:solidFill>
                <a:latin typeface="Raleway" panose="020B0003030101060003" pitchFamily="34" charset="0"/>
                <a:ea typeface="Calibri"/>
                <a:cs typeface="Calibri"/>
                <a:sym typeface="Calibri"/>
              </a:rPr>
              <a:t>A clase intro, Consulta de Bienestar o clase de negocio</a:t>
            </a:r>
            <a:endParaRPr lang="es-MX" sz="1800" dirty="0">
              <a:solidFill>
                <a:schemeClr val="dk1"/>
              </a:solidFill>
              <a:latin typeface="Raleway" panose="020B0003030101060003" pitchFamily="34" charset="0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endParaRPr sz="1800" dirty="0">
              <a:latin typeface="Raleway" panose="020B0003030101060003" pitchFamily="34" charset="0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MX" sz="1800" dirty="0">
                <a:solidFill>
                  <a:schemeClr val="dk1"/>
                </a:solidFill>
                <a:latin typeface="Raleway" panose="020B0003030101060003" pitchFamily="34" charset="0"/>
                <a:ea typeface="Calibri"/>
                <a:cs typeface="Calibri"/>
                <a:sym typeface="Calibri"/>
              </a:rPr>
              <a:t>Enviar muestra (opcional)</a:t>
            </a:r>
            <a:endParaRPr sz="1800" dirty="0">
              <a:latin typeface="Raleway" panose="020B0003030101060003" pitchFamily="34" charset="0"/>
            </a:endParaRPr>
          </a:p>
        </p:txBody>
      </p:sp>
      <p:sp>
        <p:nvSpPr>
          <p:cNvPr id="224" name="Google Shape;224;p23"/>
          <p:cNvSpPr txBox="1"/>
          <p:nvPr/>
        </p:nvSpPr>
        <p:spPr>
          <a:xfrm>
            <a:off x="4479502" y="2486012"/>
            <a:ext cx="1681289" cy="2308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MX" sz="1800" b="1" dirty="0">
                <a:solidFill>
                  <a:srgbClr val="154844"/>
                </a:solidFill>
                <a:latin typeface="Raleway" panose="020B0003030101060003" pitchFamily="34" charset="0"/>
                <a:ea typeface="Calibri"/>
                <a:cs typeface="Calibri"/>
                <a:sym typeface="Calibri"/>
              </a:rPr>
              <a:t>Presentar:</a:t>
            </a:r>
            <a:endParaRPr sz="1800" b="1" dirty="0">
              <a:solidFill>
                <a:srgbClr val="154844"/>
              </a:solidFill>
              <a:latin typeface="Raleway" panose="020B0003030101060003" pitchFamily="34" charset="0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MX" sz="1800" dirty="0">
                <a:solidFill>
                  <a:schemeClr val="dk1"/>
                </a:solidFill>
                <a:latin typeface="Raleway" panose="020B0003030101060003" pitchFamily="34" charset="0"/>
                <a:ea typeface="Calibri"/>
                <a:cs typeface="Calibri"/>
                <a:sym typeface="Calibri"/>
              </a:rPr>
              <a:t>Impartir clases</a:t>
            </a:r>
            <a:endParaRPr lang="es-MX" sz="1800" dirty="0">
              <a:solidFill>
                <a:schemeClr val="dk1"/>
              </a:solidFill>
              <a:latin typeface="Raleway" panose="020B0003030101060003" pitchFamily="34" charset="0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endParaRPr sz="1800" dirty="0">
              <a:latin typeface="Raleway" panose="020B0003030101060003" pitchFamily="34" charset="0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MX" sz="1800" dirty="0">
                <a:solidFill>
                  <a:schemeClr val="dk1"/>
                </a:solidFill>
                <a:latin typeface="Raleway" panose="020B0003030101060003" pitchFamily="34" charset="0"/>
                <a:ea typeface="Calibri"/>
                <a:cs typeface="Calibri"/>
                <a:sym typeface="Calibri"/>
              </a:rPr>
              <a:t>Apoyar a tus líderes a dar clases</a:t>
            </a:r>
            <a:endParaRPr sz="1800" dirty="0">
              <a:latin typeface="Raleway" panose="020B0003030101060003" pitchFamily="34" charset="0"/>
            </a:endParaRPr>
          </a:p>
        </p:txBody>
      </p:sp>
      <p:sp>
        <p:nvSpPr>
          <p:cNvPr id="225" name="Google Shape;225;p23"/>
          <p:cNvSpPr txBox="1"/>
          <p:nvPr/>
        </p:nvSpPr>
        <p:spPr>
          <a:xfrm>
            <a:off x="6506095" y="2486012"/>
            <a:ext cx="1956816" cy="2585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MX" sz="1800" b="1" dirty="0">
                <a:solidFill>
                  <a:srgbClr val="154844"/>
                </a:solidFill>
                <a:latin typeface="Raleway" panose="020B0003030101060003" pitchFamily="34" charset="0"/>
                <a:ea typeface="Calibri"/>
                <a:cs typeface="Calibri"/>
                <a:sym typeface="Calibri"/>
              </a:rPr>
              <a:t>Inscribir:</a:t>
            </a:r>
            <a:endParaRPr sz="1800" b="1" dirty="0">
              <a:solidFill>
                <a:srgbClr val="154844"/>
              </a:solidFill>
              <a:latin typeface="Raleway" panose="020B0003030101060003" pitchFamily="34" charset="0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MX" sz="1800" dirty="0">
                <a:solidFill>
                  <a:schemeClr val="dk1"/>
                </a:solidFill>
                <a:latin typeface="Raleway" panose="020B0003030101060003" pitchFamily="34" charset="0"/>
                <a:ea typeface="Calibri"/>
                <a:cs typeface="Calibri"/>
                <a:sym typeface="Calibri"/>
              </a:rPr>
              <a:t>Lograr un número específico de inscripciones personales</a:t>
            </a:r>
            <a:endParaRPr lang="es-MX" sz="1800" dirty="0">
              <a:solidFill>
                <a:schemeClr val="dk1"/>
              </a:solidFill>
              <a:latin typeface="Raleway" panose="020B0003030101060003" pitchFamily="34" charset="0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endParaRPr sz="1800" dirty="0">
              <a:latin typeface="Raleway" panose="020B0003030101060003" pitchFamily="34" charset="0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MX" sz="1800" dirty="0">
                <a:solidFill>
                  <a:schemeClr val="dk1"/>
                </a:solidFill>
                <a:latin typeface="Raleway" panose="020B0003030101060003" pitchFamily="34" charset="0"/>
                <a:ea typeface="Calibri"/>
                <a:cs typeface="Calibri"/>
                <a:sym typeface="Calibri"/>
              </a:rPr>
              <a:t>Activar gente en LRP</a:t>
            </a:r>
            <a:endParaRPr sz="1800" dirty="0">
              <a:latin typeface="Raleway" panose="020B0003030101060003" pitchFamily="34" charset="0"/>
            </a:endParaRPr>
          </a:p>
        </p:txBody>
      </p:sp>
      <p:sp>
        <p:nvSpPr>
          <p:cNvPr id="226" name="Google Shape;226;p23"/>
          <p:cNvSpPr txBox="1"/>
          <p:nvPr/>
        </p:nvSpPr>
        <p:spPr>
          <a:xfrm>
            <a:off x="8808215" y="2457424"/>
            <a:ext cx="1956815" cy="2585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MX" sz="1800" b="1" dirty="0">
                <a:solidFill>
                  <a:srgbClr val="154844"/>
                </a:solidFill>
                <a:latin typeface="Raleway" panose="020B0003030101060003" pitchFamily="34" charset="0"/>
                <a:ea typeface="Calibri"/>
                <a:cs typeface="Calibri"/>
                <a:sym typeface="Calibri"/>
              </a:rPr>
              <a:t>Apoyo y Educación:</a:t>
            </a:r>
            <a:endParaRPr sz="1800" b="1" dirty="0">
              <a:solidFill>
                <a:srgbClr val="154844"/>
              </a:solidFill>
              <a:latin typeface="Raleway" panose="020B0003030101060003" pitchFamily="34" charset="0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MX" sz="1800" dirty="0">
                <a:solidFill>
                  <a:schemeClr val="dk1"/>
                </a:solidFill>
                <a:latin typeface="Raleway" panose="020B0003030101060003" pitchFamily="34" charset="0"/>
                <a:ea typeface="Calibri"/>
                <a:cs typeface="Calibri"/>
                <a:sym typeface="Calibri"/>
              </a:rPr>
              <a:t>Presentar el calendario para clientes mayoristas. Open Box, Consultas de Bienestar, etc.</a:t>
            </a:r>
            <a:endParaRPr sz="1800" dirty="0">
              <a:latin typeface="Raleway" panose="020B0003030101060003" pitchFamily="34" charset="0"/>
            </a:endParaRPr>
          </a:p>
        </p:txBody>
      </p:sp>
      <p:pic>
        <p:nvPicPr>
          <p:cNvPr id="13" name="Gráfico 12">
            <a:extLst>
              <a:ext uri="{FF2B5EF4-FFF2-40B4-BE49-F238E27FC236}">
                <a16:creationId xmlns:a16="http://schemas.microsoft.com/office/drawing/2014/main" id="{BF5DDCF6-182C-41C5-BA1B-B5BD22A511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025637" y="4871927"/>
            <a:ext cx="1919899" cy="1506731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6396D02E-A499-4458-8640-4D7B5E02D8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7"/>
            <a:ext cx="12192000" cy="6856806"/>
          </a:xfrm>
          <a:prstGeom prst="rect">
            <a:avLst/>
          </a:prstGeom>
        </p:spPr>
      </p:pic>
      <p:sp>
        <p:nvSpPr>
          <p:cNvPr id="7" name="Google Shape;191;p18">
            <a:extLst>
              <a:ext uri="{FF2B5EF4-FFF2-40B4-BE49-F238E27FC236}">
                <a16:creationId xmlns:a16="http://schemas.microsoft.com/office/drawing/2014/main" id="{30BBDB2B-8A6E-4C02-A2D1-FFF659EC81B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1306957"/>
            <a:ext cx="300228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MX" dirty="0">
                <a:solidFill>
                  <a:srgbClr val="154844"/>
                </a:solidFill>
                <a:latin typeface="Metropolis Extra Bold" panose="00000900000000000000" pitchFamily="50" charset="0"/>
              </a:rPr>
              <a:t>Paso </a:t>
            </a:r>
            <a:r>
              <a:rPr lang="es-MX" dirty="0">
                <a:solidFill>
                  <a:srgbClr val="154844"/>
                </a:solidFill>
                <a:latin typeface="Metropolis Extra Bold" panose="00000900000000000000" pitchFamily="50" charset="0"/>
              </a:rPr>
              <a:t>6</a:t>
            </a:r>
            <a:endParaRPr dirty="0">
              <a:solidFill>
                <a:srgbClr val="154844"/>
              </a:solidFill>
              <a:latin typeface="Metropolis Extra Bold" panose="00000900000000000000" pitchFamily="50" charset="0"/>
            </a:endParaRPr>
          </a:p>
        </p:txBody>
      </p:sp>
      <p:sp>
        <p:nvSpPr>
          <p:cNvPr id="235" name="Google Shape;235;p24"/>
          <p:cNvSpPr txBox="1">
            <a:spLocks noGrp="1"/>
          </p:cNvSpPr>
          <p:nvPr>
            <p:ph type="body" idx="1"/>
          </p:nvPr>
        </p:nvSpPr>
        <p:spPr>
          <a:xfrm>
            <a:off x="838200" y="2767457"/>
            <a:ext cx="3002280" cy="3102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MX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</a:rPr>
              <a:t>Escribir las actividades a realizar (utilizar una plataforma existente como Excel o Trello) </a:t>
            </a:r>
            <a:endParaRPr dirty="0">
              <a:solidFill>
                <a:schemeClr val="tx1">
                  <a:lumMod val="75000"/>
                  <a:lumOff val="25000"/>
                </a:schemeClr>
              </a:solidFill>
              <a:latin typeface="Raleway" panose="020B0003030101060003" pitchFamily="34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9D8EC37F-F767-4373-9C58-430FC15174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41" name="Google Shape;241;p25"/>
          <p:cNvSpPr txBox="1">
            <a:spLocks noGrp="1"/>
          </p:cNvSpPr>
          <p:nvPr>
            <p:ph type="body" idx="1"/>
          </p:nvPr>
        </p:nvSpPr>
        <p:spPr>
          <a:xfrm>
            <a:off x="838200" y="2055813"/>
            <a:ext cx="10515600" cy="4121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MX" dirty="0">
                <a:latin typeface="Raleway" panose="020B0003030101060003" pitchFamily="34" charset="0"/>
              </a:rPr>
              <a:t>Recordatorios importantes:</a:t>
            </a:r>
            <a:endParaRPr lang="es-MX" dirty="0">
              <a:latin typeface="Raleway" panose="020B0003030101060003" pitchFamily="34" charset="0"/>
            </a:endParaRPr>
          </a:p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endParaRPr dirty="0">
              <a:latin typeface="Raleway" panose="020B0003030101060003" pitchFamily="34" charset="0"/>
            </a:endParaRPr>
          </a:p>
          <a:p>
            <a:pPr marL="685800" lvl="1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MX" sz="2800" dirty="0">
                <a:latin typeface="Raleway" panose="020B0003030101060003" pitchFamily="34" charset="0"/>
              </a:rPr>
              <a:t>Próximos eventos</a:t>
            </a:r>
            <a:endParaRPr sz="2800" dirty="0">
              <a:latin typeface="Raleway" panose="020B0003030101060003" pitchFamily="34" charset="0"/>
            </a:endParaRPr>
          </a:p>
          <a:p>
            <a:pPr marL="685800" lvl="1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endParaRPr lang="es-MX" sz="2800" dirty="0">
              <a:latin typeface="Raleway" panose="020B0003030101060003" pitchFamily="34" charset="0"/>
            </a:endParaRPr>
          </a:p>
          <a:p>
            <a:pPr marL="685800" lvl="1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MX" sz="2800" dirty="0">
                <a:latin typeface="Raleway" panose="020B0003030101060003" pitchFamily="34" charset="0"/>
              </a:rPr>
              <a:t>Promociones del mes</a:t>
            </a:r>
            <a:endParaRPr sz="2800" dirty="0">
              <a:latin typeface="Raleway" panose="020B0003030101060003" pitchFamily="34" charset="0"/>
            </a:endParaRPr>
          </a:p>
          <a:p>
            <a:pPr marL="685800" lvl="1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endParaRPr lang="es-MX" sz="2800" dirty="0">
              <a:latin typeface="Raleway" panose="020B0003030101060003" pitchFamily="34" charset="0"/>
            </a:endParaRPr>
          </a:p>
          <a:p>
            <a:pPr marL="685800" lvl="1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MX" sz="2800" dirty="0">
                <a:latin typeface="Raleway" panose="020B0003030101060003" pitchFamily="34" charset="0"/>
              </a:rPr>
              <a:t>Anuncios de la compañía</a:t>
            </a:r>
            <a:endParaRPr sz="2800" dirty="0">
              <a:latin typeface="Raleway" panose="020B0003030101060003" pitchFamily="34" charset="0"/>
            </a:endParaRPr>
          </a:p>
        </p:txBody>
      </p:sp>
      <p:sp>
        <p:nvSpPr>
          <p:cNvPr id="6" name="Google Shape;191;p18">
            <a:extLst>
              <a:ext uri="{FF2B5EF4-FFF2-40B4-BE49-F238E27FC236}">
                <a16:creationId xmlns:a16="http://schemas.microsoft.com/office/drawing/2014/main" id="{978AA2E8-C8F6-4532-9FD2-04882B944C0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MX" dirty="0">
                <a:solidFill>
                  <a:srgbClr val="154844"/>
                </a:solidFill>
                <a:latin typeface="Metropolis Extra Bold" panose="00000900000000000000" pitchFamily="50" charset="0"/>
              </a:rPr>
              <a:t>Paso </a:t>
            </a:r>
            <a:r>
              <a:rPr lang="es-MX" dirty="0">
                <a:solidFill>
                  <a:srgbClr val="154844"/>
                </a:solidFill>
                <a:latin typeface="Metropolis Extra Bold" panose="00000900000000000000" pitchFamily="50" charset="0"/>
              </a:rPr>
              <a:t>7</a:t>
            </a:r>
            <a:endParaRPr dirty="0">
              <a:solidFill>
                <a:srgbClr val="154844"/>
              </a:solidFill>
              <a:latin typeface="Metropolis Extra Bold" panose="00000900000000000000" pitchFamily="50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B6421F64-DDEB-430C-BD1F-6732AAE680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9484" y="925642"/>
            <a:ext cx="5006716" cy="5006716"/>
          </a:xfrm>
          <a:prstGeom prst="rect">
            <a:avLst/>
          </a:prstGeom>
        </p:spPr>
      </p:pic>
      <p:pic>
        <p:nvPicPr>
          <p:cNvPr id="10" name="Gráfico 9">
            <a:extLst>
              <a:ext uri="{FF2B5EF4-FFF2-40B4-BE49-F238E27FC236}">
                <a16:creationId xmlns:a16="http://schemas.microsoft.com/office/drawing/2014/main" id="{39397A60-3EBF-48F0-B3CD-59DAE540A0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21126581">
            <a:off x="9642121" y="4016735"/>
            <a:ext cx="2262799" cy="1775838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46322FE1-45FD-46EF-B0ED-6E3F9D6A08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46" name="Google Shape;246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MX" dirty="0">
                <a:solidFill>
                  <a:srgbClr val="154844"/>
                </a:solidFill>
                <a:latin typeface="Metropolis Extra Bold" panose="00000900000000000000" pitchFamily="50" charset="0"/>
              </a:rPr>
              <a:t>Tips para mentorear</a:t>
            </a:r>
            <a:endParaRPr dirty="0">
              <a:solidFill>
                <a:srgbClr val="154844"/>
              </a:solidFill>
              <a:latin typeface="Metropolis Extra Bold" panose="00000900000000000000" pitchFamily="50" charset="0"/>
            </a:endParaRPr>
          </a:p>
        </p:txBody>
      </p:sp>
      <p:sp>
        <p:nvSpPr>
          <p:cNvPr id="247" name="Google Shape;247;p26"/>
          <p:cNvSpPr txBox="1">
            <a:spLocks noGrp="1"/>
          </p:cNvSpPr>
          <p:nvPr>
            <p:ph type="body" idx="1"/>
          </p:nvPr>
        </p:nvSpPr>
        <p:spPr>
          <a:xfrm>
            <a:off x="838200" y="1839430"/>
            <a:ext cx="5541335" cy="4252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MX" dirty="0">
                <a:latin typeface="Raleway" panose="020B0003030101060003" pitchFamily="34" charset="0"/>
              </a:rPr>
              <a:t>Enfócate en soluciones y no en problemas</a:t>
            </a:r>
            <a:endParaRPr dirty="0">
              <a:latin typeface="Raleway" panose="020B0003030101060003" pitchFamily="34" charset="0"/>
            </a:endParaRPr>
          </a:p>
          <a:p>
            <a:pPr marL="228600" lvl="0" indent="-228600" algn="just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MX" dirty="0">
                <a:latin typeface="Raleway" panose="020B0003030101060003" pitchFamily="34" charset="0"/>
              </a:rPr>
              <a:t>Lleva valor y construye una relación de confianza</a:t>
            </a:r>
            <a:endParaRPr dirty="0">
              <a:latin typeface="Raleway" panose="020B0003030101060003" pitchFamily="34" charset="0"/>
            </a:endParaRPr>
          </a:p>
          <a:p>
            <a:pPr marL="228600" lvl="0" indent="-228600" algn="just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MX" dirty="0">
                <a:latin typeface="Raleway" panose="020B0003030101060003" pitchFamily="34" charset="0"/>
              </a:rPr>
              <a:t>Motiva y edifica</a:t>
            </a:r>
            <a:endParaRPr dirty="0">
              <a:latin typeface="Raleway" panose="020B0003030101060003" pitchFamily="34" charset="0"/>
            </a:endParaRPr>
          </a:p>
          <a:p>
            <a:pPr marL="228600" lvl="0" indent="-228600" algn="just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MX" dirty="0">
                <a:latin typeface="Raleway" panose="020B0003030101060003" pitchFamily="34" charset="0"/>
              </a:rPr>
              <a:t>Invítalos a invertir tiempo en su desarrollo personal</a:t>
            </a:r>
            <a:endParaRPr dirty="0">
              <a:latin typeface="Raleway" panose="020B0003030101060003" pitchFamily="34" charset="0"/>
            </a:endParaRPr>
          </a:p>
          <a:p>
            <a:pPr marL="228600" lvl="0" indent="-228600" algn="just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MX" dirty="0">
                <a:latin typeface="Raleway" panose="020B0003030101060003" pitchFamily="34" charset="0"/>
              </a:rPr>
              <a:t>Reconoce sus triunfos</a:t>
            </a:r>
            <a:endParaRPr dirty="0">
              <a:latin typeface="Raleway" panose="020B0003030101060003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265C73F9-75E8-4C6E-AB36-CCF3FE2DCE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9314" y="1403498"/>
            <a:ext cx="4688402" cy="4688402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777A1788-B7D6-42F6-ADFC-8D9670963A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7"/>
            <a:ext cx="12192000" cy="6856806"/>
          </a:xfrm>
          <a:prstGeom prst="rect">
            <a:avLst/>
          </a:prstGeom>
        </p:spPr>
      </p:pic>
      <p:sp>
        <p:nvSpPr>
          <p:cNvPr id="252" name="Google Shape;252;p27"/>
          <p:cNvSpPr txBox="1">
            <a:spLocks noGrp="1"/>
          </p:cNvSpPr>
          <p:nvPr>
            <p:ph type="title"/>
          </p:nvPr>
        </p:nvSpPr>
        <p:spPr>
          <a:xfrm>
            <a:off x="838200" y="288545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MX" sz="5400" dirty="0">
                <a:solidFill>
                  <a:schemeClr val="bg1"/>
                </a:solidFill>
                <a:latin typeface="Metropolis Extra Bold" panose="00000900000000000000" pitchFamily="50" charset="0"/>
              </a:rPr>
              <a:t>Apoyar vs Inhabilitar</a:t>
            </a:r>
            <a:endParaRPr sz="5400" dirty="0">
              <a:solidFill>
                <a:schemeClr val="bg1"/>
              </a:solidFill>
              <a:latin typeface="Metropolis Extra Bold" panose="00000900000000000000" pitchFamily="50" charset="0"/>
            </a:endParaRPr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F603A472-004E-49AF-9265-615A55E043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659908" y="1054060"/>
            <a:ext cx="872183" cy="1325563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B4A811A1-3ABA-4917-A7FC-67B2B4A54D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7"/>
            <a:ext cx="12192000" cy="6856806"/>
          </a:xfrm>
          <a:prstGeom prst="rect">
            <a:avLst/>
          </a:prstGeom>
        </p:spPr>
      </p:pic>
      <p:sp>
        <p:nvSpPr>
          <p:cNvPr id="257" name="Google Shape;257;p28"/>
          <p:cNvSpPr txBox="1">
            <a:spLocks noGrp="1"/>
          </p:cNvSpPr>
          <p:nvPr>
            <p:ph type="title"/>
          </p:nvPr>
        </p:nvSpPr>
        <p:spPr>
          <a:xfrm>
            <a:off x="1932467" y="1773567"/>
            <a:ext cx="8327065" cy="1975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MX" b="1" dirty="0">
                <a:solidFill>
                  <a:srgbClr val="154844"/>
                </a:solidFill>
                <a:latin typeface="Raleway" panose="020B0003030101060003" pitchFamily="34" charset="0"/>
              </a:rPr>
              <a:t>Esto es un negocio para líderes y emprendedoras</a:t>
            </a:r>
            <a:endParaRPr b="1" dirty="0">
              <a:solidFill>
                <a:srgbClr val="154844"/>
              </a:solidFill>
              <a:latin typeface="Raleway" panose="020B0003030101060003" pitchFamily="34" charset="0"/>
            </a:endParaRPr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180BA2D9-98B4-4918-B996-CE7F99F177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752134" y="586228"/>
            <a:ext cx="687729" cy="104522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F2ABA9FA-AE74-4888-8153-A7D6EB7C7A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7"/>
            <a:ext cx="12192000" cy="6856806"/>
          </a:xfrm>
          <a:prstGeom prst="rect">
            <a:avLst/>
          </a:prstGeom>
        </p:spPr>
      </p:pic>
      <p:sp>
        <p:nvSpPr>
          <p:cNvPr id="95" name="Google Shape;95;p3"/>
          <p:cNvSpPr txBox="1">
            <a:spLocks noGrp="1"/>
          </p:cNvSpPr>
          <p:nvPr>
            <p:ph type="body" idx="1"/>
          </p:nvPr>
        </p:nvSpPr>
        <p:spPr>
          <a:xfrm>
            <a:off x="1570383" y="1649392"/>
            <a:ext cx="4525617" cy="35592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MX" sz="4400" b="1" dirty="0">
                <a:solidFill>
                  <a:srgbClr val="154844"/>
                </a:solidFill>
                <a:latin typeface="Raleway" panose="020B0003030101060003" pitchFamily="34" charset="0"/>
              </a:rPr>
              <a:t>Como upline nuestro trabajo es dar recursos, estímulos y ejemplo. </a:t>
            </a:r>
            <a:endParaRPr sz="4400" b="1" dirty="0">
              <a:solidFill>
                <a:srgbClr val="154844"/>
              </a:solidFill>
              <a:latin typeface="Raleway" panose="020B0003030101060003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A72296E1-A57D-489D-B90D-DB51D6367D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0" name="Google Shape;100;p4"/>
          <p:cNvSpPr txBox="1">
            <a:spLocks noGrp="1"/>
          </p:cNvSpPr>
          <p:nvPr>
            <p:ph type="title"/>
          </p:nvPr>
        </p:nvSpPr>
        <p:spPr>
          <a:xfrm>
            <a:off x="838200" y="246240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MX" dirty="0">
                <a:solidFill>
                  <a:srgbClr val="154844"/>
                </a:solidFill>
                <a:latin typeface="Metropolis Extra Bold" panose="00000900000000000000" pitchFamily="50" charset="0"/>
              </a:rPr>
              <a:t>Quiero hacer el negocio ¿Ahora qué?</a:t>
            </a:r>
            <a:endParaRPr dirty="0">
              <a:solidFill>
                <a:srgbClr val="154844"/>
              </a:solidFill>
              <a:latin typeface="Metropolis Extra Bold" panose="00000900000000000000" pitchFamily="50" charset="0"/>
            </a:endParaRPr>
          </a:p>
        </p:txBody>
      </p:sp>
      <p:sp>
        <p:nvSpPr>
          <p:cNvPr id="101" name="Google Shape;101;p4"/>
          <p:cNvSpPr txBox="1">
            <a:spLocks noGrp="1"/>
          </p:cNvSpPr>
          <p:nvPr>
            <p:ph type="body" idx="1"/>
          </p:nvPr>
        </p:nvSpPr>
        <p:spPr>
          <a:xfrm>
            <a:off x="838200" y="1639645"/>
            <a:ext cx="10515600" cy="1603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MX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</a:rPr>
              <a:t>1. Clase de negocio o Foro-Chat</a:t>
            </a:r>
            <a:endParaRPr dirty="0">
              <a:solidFill>
                <a:schemeClr val="tx1">
                  <a:lumMod val="75000"/>
                  <a:lumOff val="25000"/>
                </a:schemeClr>
              </a:solidFill>
              <a:latin typeface="Raleway" panose="020B0003030101060003" pitchFamily="34" charset="0"/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MX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</a:rPr>
              <a:t>2. Clase Plan de Compensación </a:t>
            </a:r>
            <a:endParaRPr dirty="0">
              <a:solidFill>
                <a:schemeClr val="tx1">
                  <a:lumMod val="75000"/>
                  <a:lumOff val="25000"/>
                </a:schemeClr>
              </a:solidFill>
              <a:latin typeface="Raleway" panose="020B0003030101060003" pitchFamily="34" charset="0"/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MX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</a:rPr>
              <a:t>3. Formulario Filtro</a:t>
            </a:r>
            <a:endParaRPr dirty="0">
              <a:solidFill>
                <a:schemeClr val="tx1">
                  <a:lumMod val="75000"/>
                  <a:lumOff val="25000"/>
                </a:schemeClr>
              </a:solidFill>
              <a:latin typeface="Raleway" panose="020B0003030101060003" pitchFamily="34" charset="0"/>
            </a:endParaRPr>
          </a:p>
        </p:txBody>
      </p:sp>
      <p:sp>
        <p:nvSpPr>
          <p:cNvPr id="102" name="Google Shape;102;p4"/>
          <p:cNvSpPr txBox="1"/>
          <p:nvPr/>
        </p:nvSpPr>
        <p:spPr>
          <a:xfrm>
            <a:off x="1365663" y="3224458"/>
            <a:ext cx="3067378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MX" sz="2000" b="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Calibri"/>
                <a:cs typeface="Calibri"/>
                <a:sym typeface="Calibri"/>
              </a:rPr>
              <a:t>Si la persona escogió Camino 1</a:t>
            </a:r>
            <a:endParaRPr sz="1600" dirty="0">
              <a:solidFill>
                <a:schemeClr val="tx1">
                  <a:lumMod val="75000"/>
                  <a:lumOff val="25000"/>
                </a:schemeClr>
              </a:solidFill>
              <a:latin typeface="Raleway" panose="020B0003030101060003" pitchFamily="34" charset="0"/>
            </a:endParaRPr>
          </a:p>
        </p:txBody>
      </p:sp>
      <p:sp>
        <p:nvSpPr>
          <p:cNvPr id="103" name="Google Shape;103;p4"/>
          <p:cNvSpPr txBox="1"/>
          <p:nvPr/>
        </p:nvSpPr>
        <p:spPr>
          <a:xfrm>
            <a:off x="5959434" y="3224458"/>
            <a:ext cx="4456773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MX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Calibri"/>
                <a:cs typeface="Calibri"/>
                <a:sym typeface="Calibri"/>
              </a:rPr>
              <a:t>Si la persona escogió Camino 2 ó 3</a:t>
            </a:r>
            <a:endParaRPr sz="1600" dirty="0">
              <a:solidFill>
                <a:schemeClr val="tx1">
                  <a:lumMod val="75000"/>
                  <a:lumOff val="25000"/>
                </a:schemeClr>
              </a:solidFill>
              <a:latin typeface="Raleway" panose="020B0003030101060003" pitchFamily="34" charset="0"/>
            </a:endParaRPr>
          </a:p>
        </p:txBody>
      </p:sp>
      <p:sp>
        <p:nvSpPr>
          <p:cNvPr id="104" name="Google Shape;104;p4"/>
          <p:cNvSpPr txBox="1"/>
          <p:nvPr/>
        </p:nvSpPr>
        <p:spPr>
          <a:xfrm>
            <a:off x="5959434" y="3593790"/>
            <a:ext cx="5261843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MX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Calibri"/>
                <a:cs typeface="Calibri"/>
                <a:sym typeface="Calibri"/>
              </a:rPr>
              <a:t>1. Llamada Pre-Inducción</a:t>
            </a:r>
            <a:endParaRPr sz="1600" dirty="0">
              <a:solidFill>
                <a:schemeClr val="tx1">
                  <a:lumMod val="75000"/>
                  <a:lumOff val="25000"/>
                </a:schemeClr>
              </a:solidFill>
              <a:latin typeface="Raleway" panose="020B0003030101060003" pitchFamily="34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MX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Calibri"/>
                <a:cs typeface="Calibri"/>
                <a:sym typeface="Calibri"/>
              </a:rPr>
              <a:t>2. Correo Post Llamada Pre-Inducción</a:t>
            </a:r>
            <a:endParaRPr sz="1600" dirty="0">
              <a:solidFill>
                <a:schemeClr val="tx1">
                  <a:lumMod val="75000"/>
                  <a:lumOff val="25000"/>
                </a:schemeClr>
              </a:solidFill>
              <a:latin typeface="Raleway" panose="020B0003030101060003" pitchFamily="34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MX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Calibri"/>
                <a:cs typeface="Calibri"/>
                <a:sym typeface="Calibri"/>
              </a:rPr>
              <a:t>3. Clase Introducción Pre-Grabada</a:t>
            </a:r>
            <a:endParaRPr sz="1600" dirty="0">
              <a:solidFill>
                <a:schemeClr val="tx1">
                  <a:lumMod val="75000"/>
                  <a:lumOff val="25000"/>
                </a:schemeClr>
              </a:solidFill>
              <a:latin typeface="Raleway" panose="020B0003030101060003" pitchFamily="34" charset="0"/>
            </a:endParaRPr>
          </a:p>
        </p:txBody>
      </p:sp>
      <p:sp>
        <p:nvSpPr>
          <p:cNvPr id="105" name="Google Shape;105;p4"/>
          <p:cNvSpPr txBox="1"/>
          <p:nvPr/>
        </p:nvSpPr>
        <p:spPr>
          <a:xfrm>
            <a:off x="3083510" y="4799373"/>
            <a:ext cx="3975480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MX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Calibri"/>
                <a:cs typeface="Calibri"/>
                <a:sym typeface="Calibri"/>
              </a:rPr>
              <a:t>Programa</a:t>
            </a:r>
            <a:endParaRPr sz="1600" dirty="0">
              <a:solidFill>
                <a:schemeClr val="tx1">
                  <a:lumMod val="75000"/>
                  <a:lumOff val="25000"/>
                </a:schemeClr>
              </a:solidFill>
              <a:latin typeface="Raleway" panose="020B0003030101060003" pitchFamily="34" charset="0"/>
            </a:endParaRPr>
          </a:p>
        </p:txBody>
      </p:sp>
      <p:cxnSp>
        <p:nvCxnSpPr>
          <p:cNvPr id="106" name="Google Shape;106;p4"/>
          <p:cNvCxnSpPr>
            <a:cxnSpLocks/>
            <a:stCxn id="102" idx="2"/>
          </p:cNvCxnSpPr>
          <p:nvPr/>
        </p:nvCxnSpPr>
        <p:spPr>
          <a:xfrm>
            <a:off x="2899352" y="3932304"/>
            <a:ext cx="947286" cy="1257555"/>
          </a:xfrm>
          <a:prstGeom prst="straightConnector1">
            <a:avLst/>
          </a:prstGeom>
          <a:noFill/>
          <a:ln w="38100" cap="flat" cmpd="sng">
            <a:solidFill>
              <a:srgbClr val="91AC9D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07" name="Google Shape;107;p4"/>
          <p:cNvCxnSpPr>
            <a:cxnSpLocks/>
          </p:cNvCxnSpPr>
          <p:nvPr/>
        </p:nvCxnSpPr>
        <p:spPr>
          <a:xfrm flipH="1">
            <a:off x="6295862" y="4609412"/>
            <a:ext cx="482626" cy="580447"/>
          </a:xfrm>
          <a:prstGeom prst="straightConnector1">
            <a:avLst/>
          </a:prstGeom>
          <a:noFill/>
          <a:ln w="38100" cap="flat" cmpd="sng">
            <a:solidFill>
              <a:srgbClr val="91AC9D"/>
            </a:solidFill>
            <a:prstDash val="solid"/>
            <a:miter lim="800000"/>
            <a:headEnd type="none" w="sm" len="sm"/>
            <a:tailEnd type="triangle" w="med" len="med"/>
          </a:ln>
        </p:spPr>
      </p:cxnSp>
      <p:pic>
        <p:nvPicPr>
          <p:cNvPr id="12" name="Gráfico 11">
            <a:extLst>
              <a:ext uri="{FF2B5EF4-FFF2-40B4-BE49-F238E27FC236}">
                <a16:creationId xmlns:a16="http://schemas.microsoft.com/office/drawing/2014/main" id="{2EA1E199-80E2-44CB-BD8A-8AE2198DB1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981248" y="5209340"/>
            <a:ext cx="2180004" cy="1294662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CF622587-641E-4DE8-9C0F-278F68FE35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7"/>
            <a:ext cx="12192000" cy="6856806"/>
          </a:xfrm>
          <a:prstGeom prst="rect">
            <a:avLst/>
          </a:prstGeom>
        </p:spPr>
      </p:pic>
      <p:sp>
        <p:nvSpPr>
          <p:cNvPr id="112" name="Google Shape;112;p5"/>
          <p:cNvSpPr txBox="1">
            <a:spLocks noGrp="1"/>
          </p:cNvSpPr>
          <p:nvPr>
            <p:ph type="title"/>
          </p:nvPr>
        </p:nvSpPr>
        <p:spPr>
          <a:xfrm>
            <a:off x="1182756" y="2720978"/>
            <a:ext cx="9826487" cy="21117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MX" sz="5400" dirty="0">
                <a:solidFill>
                  <a:schemeClr val="bg1"/>
                </a:solidFill>
                <a:latin typeface="Metropolis Extra Bold" panose="00000900000000000000" pitchFamily="50" charset="0"/>
              </a:rPr>
              <a:t>Apoyo y Educación a DI según su rango </a:t>
            </a:r>
            <a:endParaRPr sz="5400" dirty="0">
              <a:solidFill>
                <a:schemeClr val="bg1"/>
              </a:solidFill>
              <a:latin typeface="Metropolis Extra Bold" panose="00000900000000000000" pitchFamily="50" charset="0"/>
            </a:endParaRPr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FA472918-4BF4-4202-BB21-91D8C7E21A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659908" y="1054060"/>
            <a:ext cx="872183" cy="1325563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15DEE388-D7F8-4FC3-9CE7-F10A0F2E7E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7" name="Google Shape;117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864373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MX">
                <a:solidFill>
                  <a:srgbClr val="154844"/>
                </a:solidFill>
                <a:latin typeface="Metropolis Extra Bold" panose="00000900000000000000" pitchFamily="50" charset="0"/>
              </a:rPr>
              <a:t>De Distribuidor Independiente a Premier</a:t>
            </a:r>
            <a:endParaRPr dirty="0">
              <a:solidFill>
                <a:srgbClr val="154844"/>
              </a:solidFill>
              <a:latin typeface="Metropolis Extra Bold" panose="00000900000000000000" pitchFamily="50" charset="0"/>
            </a:endParaRPr>
          </a:p>
        </p:txBody>
      </p:sp>
      <p:sp>
        <p:nvSpPr>
          <p:cNvPr id="118" name="Google Shape;118;p6"/>
          <p:cNvSpPr txBox="1">
            <a:spLocks noGrp="1"/>
          </p:cNvSpPr>
          <p:nvPr>
            <p:ph type="body" idx="1"/>
          </p:nvPr>
        </p:nvSpPr>
        <p:spPr>
          <a:xfrm>
            <a:off x="838200" y="2098675"/>
            <a:ext cx="5791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MX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</a:rPr>
              <a:t>Llévalos a las clases de negocio, plan de compensación y llamada Pre-Inducción de tu próximo líder Plata+</a:t>
            </a:r>
            <a:endParaRPr sz="2400" dirty="0">
              <a:solidFill>
                <a:schemeClr val="tx1">
                  <a:lumMod val="75000"/>
                  <a:lumOff val="25000"/>
                </a:schemeClr>
              </a:solidFill>
              <a:latin typeface="Raleway" panose="020B0003030101060003" pitchFamily="34" charset="0"/>
            </a:endParaRPr>
          </a:p>
          <a:p>
            <a:pPr marL="228600" lvl="0" indent="-228600" algn="just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MX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</a:rPr>
              <a:t>Llévalos a Impulsando Tu Negocio y tu próximo Líder Plata+ será su mentor para aclarar sus dudas (en grupo) </a:t>
            </a:r>
            <a:endParaRPr sz="2400" dirty="0">
              <a:solidFill>
                <a:schemeClr val="tx1">
                  <a:lumMod val="75000"/>
                  <a:lumOff val="25000"/>
                </a:schemeClr>
              </a:solidFill>
              <a:latin typeface="Raleway" panose="020B0003030101060003" pitchFamily="34" charset="0"/>
            </a:endParaRPr>
          </a:p>
          <a:p>
            <a:pPr marL="228600" lvl="0" indent="-228600" algn="just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MX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</a:rPr>
              <a:t>No tienes que hacer llamadas estratégicas hasta el rango de Plata (pero sí las puedes recibir a partir del rango de Élite) </a:t>
            </a:r>
            <a:endParaRPr sz="2400" dirty="0">
              <a:solidFill>
                <a:schemeClr val="tx1">
                  <a:lumMod val="75000"/>
                  <a:lumOff val="25000"/>
                </a:schemeClr>
              </a:solidFill>
              <a:latin typeface="Raleway" panose="020B0003030101060003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D7D858FC-8923-464B-B1DD-1A5C765600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06261" y="1690688"/>
            <a:ext cx="4351338" cy="4351338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48D4BF93-FB30-48BD-9696-60162BE4A5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3" name="Google Shape;123;p7"/>
          <p:cNvSpPr txBox="1">
            <a:spLocks noGrp="1"/>
          </p:cNvSpPr>
          <p:nvPr>
            <p:ph type="title"/>
          </p:nvPr>
        </p:nvSpPr>
        <p:spPr>
          <a:xfrm>
            <a:off x="838200" y="16530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MX" dirty="0">
                <a:solidFill>
                  <a:srgbClr val="154844"/>
                </a:solidFill>
                <a:latin typeface="Metropolis Extra Bold" panose="00000900000000000000" pitchFamily="50" charset="0"/>
              </a:rPr>
              <a:t>Plata</a:t>
            </a:r>
            <a:endParaRPr dirty="0">
              <a:solidFill>
                <a:srgbClr val="154844"/>
              </a:solidFill>
              <a:latin typeface="Metropolis Extra Bold" panose="00000900000000000000" pitchFamily="50" charset="0"/>
            </a:endParaRPr>
          </a:p>
        </p:txBody>
      </p:sp>
      <p:sp>
        <p:nvSpPr>
          <p:cNvPr id="124" name="Google Shape;124;p7"/>
          <p:cNvSpPr txBox="1">
            <a:spLocks noGrp="1"/>
          </p:cNvSpPr>
          <p:nvPr>
            <p:ph type="body" idx="1"/>
          </p:nvPr>
        </p:nvSpPr>
        <p:spPr>
          <a:xfrm>
            <a:off x="838200" y="1490870"/>
            <a:ext cx="5752605" cy="49397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/>
          </a:bodyPr>
          <a:lstStyle/>
          <a:p>
            <a:pPr marL="228600" lvl="0" indent="-2286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MX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</a:rPr>
              <a:t>Imparte clases de negocio, plan de compensación y llamadas Pre-inducción</a:t>
            </a:r>
            <a:endParaRPr sz="2400" dirty="0">
              <a:solidFill>
                <a:schemeClr val="tx1">
                  <a:lumMod val="75000"/>
                  <a:lumOff val="25000"/>
                </a:schemeClr>
              </a:solidFill>
              <a:latin typeface="Raleway" panose="020B0003030101060003" pitchFamily="34" charset="0"/>
            </a:endParaRPr>
          </a:p>
          <a:p>
            <a:pPr marL="228600" lvl="0" indent="-2286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MX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</a:rPr>
              <a:t>Lleva a sus DI a las clases y aclara sus dudas</a:t>
            </a:r>
            <a:endParaRPr sz="2400" dirty="0">
              <a:solidFill>
                <a:schemeClr val="tx1">
                  <a:lumMod val="75000"/>
                  <a:lumOff val="25000"/>
                </a:schemeClr>
              </a:solidFill>
              <a:latin typeface="Raleway" panose="020B0003030101060003" pitchFamily="34" charset="0"/>
            </a:endParaRPr>
          </a:p>
          <a:p>
            <a:pPr marL="228600" lvl="0" indent="-228600" algn="just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MX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</a:rPr>
              <a:t>Planifica llamadas estratégicas con sus líderes (calificantes o no) a partir del rango de Élite </a:t>
            </a:r>
            <a:endParaRPr sz="2400" dirty="0">
              <a:solidFill>
                <a:schemeClr val="tx1">
                  <a:lumMod val="75000"/>
                  <a:lumOff val="25000"/>
                </a:schemeClr>
              </a:solidFill>
              <a:latin typeface="Raleway" panose="020B0003030101060003" pitchFamily="34" charset="0"/>
            </a:endParaRPr>
          </a:p>
          <a:p>
            <a:pPr marL="228600" lvl="0" indent="-228600" algn="just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MX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</a:rPr>
              <a:t>Organiza Semana de Bienestar</a:t>
            </a:r>
            <a:endParaRPr sz="2400" dirty="0">
              <a:solidFill>
                <a:schemeClr val="tx1">
                  <a:lumMod val="75000"/>
                  <a:lumOff val="25000"/>
                </a:schemeClr>
              </a:solidFill>
              <a:latin typeface="Raleway" panose="020B0003030101060003" pitchFamily="34" charset="0"/>
            </a:endParaRPr>
          </a:p>
          <a:p>
            <a:pPr marL="228600" lvl="0" indent="-228600" algn="just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MX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</a:rPr>
              <a:t>Organiza las rifas y la entrega de incentivos</a:t>
            </a:r>
            <a:endParaRPr sz="2400" dirty="0">
              <a:solidFill>
                <a:schemeClr val="tx1">
                  <a:lumMod val="75000"/>
                  <a:lumOff val="25000"/>
                </a:schemeClr>
              </a:solidFill>
              <a:latin typeface="Raleway" panose="020B0003030101060003" pitchFamily="34" charset="0"/>
            </a:endParaRPr>
          </a:p>
          <a:p>
            <a:pPr marL="228600" lvl="0" indent="-228600" algn="just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MX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</a:rPr>
              <a:t>Se independiza del chat de WhatsApp de clientes mayoristas (Plata)</a:t>
            </a:r>
            <a:endParaRPr sz="2400" dirty="0">
              <a:solidFill>
                <a:schemeClr val="tx1">
                  <a:lumMod val="75000"/>
                  <a:lumOff val="25000"/>
                </a:schemeClr>
              </a:solidFill>
              <a:latin typeface="Raleway" panose="020B0003030101060003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F49E7F1C-7A9E-4DCE-9492-E419093147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3482" y="1202635"/>
            <a:ext cx="4616726" cy="4616726"/>
          </a:xfrm>
          <a:prstGeom prst="rect">
            <a:avLst/>
          </a:prstGeom>
        </p:spPr>
      </p:pic>
      <p:pic>
        <p:nvPicPr>
          <p:cNvPr id="7" name="Gráfico 6">
            <a:extLst>
              <a:ext uri="{FF2B5EF4-FFF2-40B4-BE49-F238E27FC236}">
                <a16:creationId xmlns:a16="http://schemas.microsoft.com/office/drawing/2014/main" id="{BD1BB38E-8C72-4497-B0D4-EA3C133EC7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0800000" flipV="1">
            <a:off x="6874368" y="4437088"/>
            <a:ext cx="2704268" cy="1598496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EBA701EF-5104-4609-9BD5-5232B23332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9" name="Google Shape;129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MX" dirty="0">
                <a:solidFill>
                  <a:srgbClr val="154844"/>
                </a:solidFill>
                <a:latin typeface="Metropolis Extra Bold" panose="00000900000000000000" pitchFamily="50" charset="0"/>
              </a:rPr>
              <a:t>Oro</a:t>
            </a:r>
            <a:endParaRPr dirty="0">
              <a:solidFill>
                <a:srgbClr val="154844"/>
              </a:solidFill>
              <a:latin typeface="Metropolis Extra Bold" panose="00000900000000000000" pitchFamily="50" charset="0"/>
            </a:endParaRPr>
          </a:p>
        </p:txBody>
      </p:sp>
      <p:sp>
        <p:nvSpPr>
          <p:cNvPr id="130" name="Google Shape;130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2578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MX" dirty="0">
                <a:latin typeface="Raleway" panose="020B0003030101060003" pitchFamily="34" charset="0"/>
              </a:rPr>
              <a:t>Las mismas actividades que los líderes Plata, y además:</a:t>
            </a:r>
            <a:endParaRPr lang="es-MX" dirty="0">
              <a:latin typeface="Raleway" panose="020B0003030101060003" pitchFamily="34" charset="0"/>
            </a:endParaRPr>
          </a:p>
          <a:p>
            <a:pPr marL="228600" lvl="0" indent="-2286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endParaRPr dirty="0">
              <a:latin typeface="Raleway" panose="020B0003030101060003" pitchFamily="34" charset="0"/>
            </a:endParaRPr>
          </a:p>
          <a:p>
            <a:pPr marL="228600" lvl="0" indent="-228600" algn="just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MX" dirty="0">
                <a:latin typeface="Raleway" panose="020B0003030101060003" pitchFamily="34" charset="0"/>
              </a:rPr>
              <a:t>Organiza el Open Box grupal</a:t>
            </a:r>
            <a:endParaRPr dirty="0">
              <a:latin typeface="Raleway" panose="020B0003030101060003" pitchFamily="34" charset="0"/>
            </a:endParaRPr>
          </a:p>
          <a:p>
            <a:pPr marL="228600" lvl="0" indent="-228600" algn="just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endParaRPr lang="es-MX" dirty="0">
              <a:latin typeface="Raleway" panose="020B0003030101060003" pitchFamily="34" charset="0"/>
            </a:endParaRPr>
          </a:p>
          <a:p>
            <a:pPr marL="228600" lvl="0" indent="-228600" algn="just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MX" dirty="0">
                <a:latin typeface="Raleway" panose="020B0003030101060003" pitchFamily="34" charset="0"/>
              </a:rPr>
              <a:t>Se independiza del chat de WhatsApp de Distribuidores Independientes</a:t>
            </a:r>
            <a:endParaRPr dirty="0">
              <a:latin typeface="Raleway" panose="020B0003030101060003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E3F4B6B2-6698-46B1-A157-8EDB5E057A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3456" y="1068456"/>
            <a:ext cx="4721087" cy="4721087"/>
          </a:xfrm>
          <a:prstGeom prst="rect">
            <a:avLst/>
          </a:prstGeom>
        </p:spPr>
      </p:pic>
      <p:pic>
        <p:nvPicPr>
          <p:cNvPr id="7" name="Gráfico 6">
            <a:extLst>
              <a:ext uri="{FF2B5EF4-FFF2-40B4-BE49-F238E27FC236}">
                <a16:creationId xmlns:a16="http://schemas.microsoft.com/office/drawing/2014/main" id="{6DFA01FB-0ADD-4EF4-BCD8-D8B966060C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800716" flipV="1">
            <a:off x="9189020" y="1026377"/>
            <a:ext cx="2704268" cy="1598496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8AB84114-B395-4B1F-A565-5CE7678AFA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135" name="Google Shape;135;p9"/>
          <p:cNvSpPr txBox="1">
            <a:spLocks noGrp="1"/>
          </p:cNvSpPr>
          <p:nvPr>
            <p:ph type="title"/>
          </p:nvPr>
        </p:nvSpPr>
        <p:spPr>
          <a:xfrm>
            <a:off x="838200" y="250031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MX" dirty="0">
                <a:solidFill>
                  <a:srgbClr val="154844"/>
                </a:solidFill>
                <a:latin typeface="Metropolis Extra Bold" panose="00000900000000000000" pitchFamily="50" charset="0"/>
              </a:rPr>
              <a:t>Platinos y Diamantes+</a:t>
            </a:r>
            <a:endParaRPr dirty="0">
              <a:solidFill>
                <a:srgbClr val="154844"/>
              </a:solidFill>
              <a:latin typeface="Metropolis Extra Bold" panose="00000900000000000000" pitchFamily="50" charset="0"/>
            </a:endParaRPr>
          </a:p>
        </p:txBody>
      </p:sp>
      <p:sp>
        <p:nvSpPr>
          <p:cNvPr id="136" name="Google Shape;136;p9"/>
          <p:cNvSpPr txBox="1">
            <a:spLocks noGrp="1"/>
          </p:cNvSpPr>
          <p:nvPr>
            <p:ph type="body" idx="1"/>
          </p:nvPr>
        </p:nvSpPr>
        <p:spPr>
          <a:xfrm>
            <a:off x="838199" y="1575594"/>
            <a:ext cx="5930349" cy="4601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MX" sz="2400" dirty="0">
                <a:latin typeface="Raleway" panose="020B0003030101060003" pitchFamily="34" charset="0"/>
              </a:rPr>
              <a:t>Mentores de Mentores</a:t>
            </a:r>
            <a:endParaRPr sz="2400" dirty="0">
              <a:latin typeface="Raleway" panose="020B0003030101060003" pitchFamily="34" charset="0"/>
            </a:endParaRPr>
          </a:p>
          <a:p>
            <a:pPr marL="228600" lvl="0" indent="-228600" algn="just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MX" sz="2400" dirty="0">
                <a:latin typeface="Raleway" panose="020B0003030101060003" pitchFamily="34" charset="0"/>
              </a:rPr>
              <a:t>Imparte clases de negocio, plan de compensación y llamadas de Pre-inducción</a:t>
            </a:r>
            <a:endParaRPr sz="2400" dirty="0">
              <a:latin typeface="Raleway" panose="020B0003030101060003" pitchFamily="34" charset="0"/>
            </a:endParaRPr>
          </a:p>
          <a:p>
            <a:pPr marL="228600" lvl="0" indent="-228600" algn="just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MX" sz="2400" dirty="0">
                <a:latin typeface="Raleway" panose="020B0003030101060003" pitchFamily="34" charset="0"/>
              </a:rPr>
              <a:t>Lleva a sus distribuidores a Impulsando Tu Negocio y apoya a sus líderes Plata para que sean buenos mentores</a:t>
            </a:r>
            <a:endParaRPr sz="2400" dirty="0">
              <a:latin typeface="Raleway" panose="020B0003030101060003" pitchFamily="34" charset="0"/>
            </a:endParaRPr>
          </a:p>
          <a:p>
            <a:pPr marL="228600" lvl="0" indent="-228600" algn="just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MX" sz="2400" dirty="0">
                <a:latin typeface="Raleway" panose="020B0003030101060003" pitchFamily="34" charset="0"/>
              </a:rPr>
              <a:t>Planifica llamadas estratégicas con sus líderes calificantes (+ líderes de su estructura)</a:t>
            </a:r>
            <a:endParaRPr sz="2400" dirty="0">
              <a:latin typeface="Raleway" panose="020B0003030101060003" pitchFamily="34" charset="0"/>
            </a:endParaRPr>
          </a:p>
          <a:p>
            <a:pPr marL="228600" lvl="0" indent="-228600" algn="just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MX" sz="2400" dirty="0">
                <a:latin typeface="Raleway" panose="020B0003030101060003" pitchFamily="34" charset="0"/>
              </a:rPr>
              <a:t>Imparte mentorías grupales (semanales o quincenales) </a:t>
            </a:r>
            <a:endParaRPr sz="2400" dirty="0">
              <a:latin typeface="Raleway" panose="020B0003030101060003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DA643C4A-16A0-4E45-941A-E9551C325F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0072" y="1361660"/>
            <a:ext cx="4560404" cy="456040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77</TotalTime>
  <Words>1330</Words>
  <Application>Microsoft Office PowerPoint</Application>
  <PresentationFormat>Panorámica</PresentationFormat>
  <Paragraphs>201</Paragraphs>
  <Slides>28</Slides>
  <Notes>28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28</vt:i4>
      </vt:variant>
    </vt:vector>
  </HeadingPairs>
  <TitlesOfParts>
    <vt:vector size="33" baseType="lpstr">
      <vt:lpstr>Arial</vt:lpstr>
      <vt:lpstr>Calibri</vt:lpstr>
      <vt:lpstr>Metropolis Extra Bold</vt:lpstr>
      <vt:lpstr>Raleway</vt:lpstr>
      <vt:lpstr>Office Theme</vt:lpstr>
      <vt:lpstr>EMPODERA A TUS LÍDERES</vt:lpstr>
      <vt:lpstr>Tu éxito o fracaso sólo depende de ti </vt:lpstr>
      <vt:lpstr>Presentación de PowerPoint</vt:lpstr>
      <vt:lpstr>Quiero hacer el negocio ¿Ahora qué?</vt:lpstr>
      <vt:lpstr>Apoyo y Educación a DI según su rango </vt:lpstr>
      <vt:lpstr>De Distribuidor Independiente a Premier</vt:lpstr>
      <vt:lpstr>Plata</vt:lpstr>
      <vt:lpstr>Oro</vt:lpstr>
      <vt:lpstr>Platinos y Diamantes+</vt:lpstr>
      <vt:lpstr>Apoyo y Educación a DI según el camino que escogieron de parte del mentor. Líder Plata+</vt:lpstr>
      <vt:lpstr>Camino 1</vt:lpstr>
      <vt:lpstr>Apoyo a DI Camino 1</vt:lpstr>
      <vt:lpstr>Camino 2</vt:lpstr>
      <vt:lpstr>Camino 3</vt:lpstr>
      <vt:lpstr>Apoyo a DI Camino 2 y 3</vt:lpstr>
      <vt:lpstr>Lo que necesitas hacer</vt:lpstr>
      <vt:lpstr>Llamadas estratégicas</vt:lpstr>
      <vt:lpstr>Paso 1</vt:lpstr>
      <vt:lpstr>Paso 2</vt:lpstr>
      <vt:lpstr>Paso 3</vt:lpstr>
      <vt:lpstr>Paso 4</vt:lpstr>
      <vt:lpstr>Paso 5</vt:lpstr>
      <vt:lpstr>Presentación de PowerPoint</vt:lpstr>
      <vt:lpstr>Paso 6</vt:lpstr>
      <vt:lpstr>Paso 7</vt:lpstr>
      <vt:lpstr>Tips para mentorear</vt:lpstr>
      <vt:lpstr>Apoyar vs Inhabilitar</vt:lpstr>
      <vt:lpstr>Esto es un negocio para líderes y emprendedoras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EMPODERA A TUS LÍDERES</dc:title>
  <dc:creator>Andrea Rosas</dc:creator>
  <cp:lastModifiedBy>Mas Simple</cp:lastModifiedBy>
  <cp:revision>5</cp:revision>
  <dcterms:created xsi:type="dcterms:W3CDTF">2022-08-29T21:32:36Z</dcterms:created>
  <dcterms:modified xsi:type="dcterms:W3CDTF">2022-11-23T05:12:55Z</dcterms:modified>
</cp:coreProperties>
</file>