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3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etropolis Extra Bold" panose="00000900000000000000" charset="0"/>
      <p:bold r:id="rId34"/>
      <p:boldItalic r:id="rId35"/>
    </p:embeddedFont>
    <p:embeddedFont>
      <p:font typeface="Raleway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jVLJ/+3jo4q76R8zKC0r6fCUdD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844"/>
    <a:srgbClr val="91AC9D"/>
    <a:srgbClr val="CDC8A9"/>
    <a:srgbClr val="C79B3D"/>
    <a:srgbClr val="C59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5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59FDF1-5093-40CC-AEF1-0064B4D60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DC5F24B-81A4-49AC-B422-DB15972185FC}"/>
              </a:ext>
            </a:extLst>
          </p:cNvPr>
          <p:cNvSpPr txBox="1">
            <a:spLocks/>
          </p:cNvSpPr>
          <p:nvPr/>
        </p:nvSpPr>
        <p:spPr>
          <a:xfrm>
            <a:off x="650122" y="1866883"/>
            <a:ext cx="5897202" cy="3360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AR" sz="4400" b="1" dirty="0">
                <a:solidFill>
                  <a:schemeClr val="bg1"/>
                </a:solidFill>
                <a:latin typeface="Metropolis Extra Bold" panose="00000900000000000000" pitchFamily="50" charset="0"/>
              </a:rPr>
              <a:t>APOYA Y EMPODERA A TUS CLIENTES MAYORISTAS </a:t>
            </a:r>
            <a:endParaRPr lang="es-MX" sz="44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6097FE2-63BA-42F3-9F97-907288DF0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122" y="365156"/>
            <a:ext cx="2232226" cy="1325675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D47B9185-5D89-47D2-B99C-5EF69CD10342}"/>
              </a:ext>
            </a:extLst>
          </p:cNvPr>
          <p:cNvSpPr txBox="1">
            <a:spLocks/>
          </p:cNvSpPr>
          <p:nvPr/>
        </p:nvSpPr>
        <p:spPr>
          <a:xfrm>
            <a:off x="550732" y="5418990"/>
            <a:ext cx="6311981" cy="612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b="1" dirty="0">
                <a:solidFill>
                  <a:srgbClr val="154844"/>
                </a:solidFill>
                <a:latin typeface="Raleway-Bold"/>
              </a:rPr>
              <a:t>SEMANA 6</a:t>
            </a:r>
            <a:endParaRPr lang="es-MX" sz="3600" dirty="0">
              <a:solidFill>
                <a:srgbClr val="154844"/>
              </a:solidFill>
              <a:latin typeface="Raleway"/>
            </a:endParaRPr>
          </a:p>
        </p:txBody>
      </p:sp>
      <p:pic>
        <p:nvPicPr>
          <p:cNvPr id="7" name="Google Shape;91;p1">
            <a:extLst>
              <a:ext uri="{FF2B5EF4-FFF2-40B4-BE49-F238E27FC236}">
                <a16:creationId xmlns:a16="http://schemas.microsoft.com/office/drawing/2014/main" id="{9C94BF4F-6ABD-4B33-973B-0EEE6D9914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122" y="5599375"/>
            <a:ext cx="6132872" cy="106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861BB2C-1867-40C1-83BA-15752704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oogle Shape;105;p4">
            <a:extLst>
              <a:ext uri="{FF2B5EF4-FFF2-40B4-BE49-F238E27FC236}">
                <a16:creationId xmlns:a16="http://schemas.microsoft.com/office/drawing/2014/main" id="{934CB71D-A125-4045-B248-94990FD875B3}"/>
              </a:ext>
            </a:extLst>
          </p:cNvPr>
          <p:cNvSpPr/>
          <p:nvPr/>
        </p:nvSpPr>
        <p:spPr>
          <a:xfrm>
            <a:off x="9063194" y="1916373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5;p4">
            <a:extLst>
              <a:ext uri="{FF2B5EF4-FFF2-40B4-BE49-F238E27FC236}">
                <a16:creationId xmlns:a16="http://schemas.microsoft.com/office/drawing/2014/main" id="{0CE07014-5D35-4D20-B18C-721357B0606D}"/>
              </a:ext>
            </a:extLst>
          </p:cNvPr>
          <p:cNvSpPr/>
          <p:nvPr/>
        </p:nvSpPr>
        <p:spPr>
          <a:xfrm>
            <a:off x="6404701" y="1884294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05;p4">
            <a:extLst>
              <a:ext uri="{FF2B5EF4-FFF2-40B4-BE49-F238E27FC236}">
                <a16:creationId xmlns:a16="http://schemas.microsoft.com/office/drawing/2014/main" id="{225469F5-5CDB-4AED-9195-F5A6F2D9C1BC}"/>
              </a:ext>
            </a:extLst>
          </p:cNvPr>
          <p:cNvSpPr/>
          <p:nvPr/>
        </p:nvSpPr>
        <p:spPr>
          <a:xfrm>
            <a:off x="3709603" y="1884294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5;p4">
            <a:extLst>
              <a:ext uri="{FF2B5EF4-FFF2-40B4-BE49-F238E27FC236}">
                <a16:creationId xmlns:a16="http://schemas.microsoft.com/office/drawing/2014/main" id="{C092CC5E-7DDD-447D-A8C5-89D2B9387A38}"/>
              </a:ext>
            </a:extLst>
          </p:cNvPr>
          <p:cNvSpPr/>
          <p:nvPr/>
        </p:nvSpPr>
        <p:spPr>
          <a:xfrm>
            <a:off x="9087305" y="4415499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5;p4">
            <a:extLst>
              <a:ext uri="{FF2B5EF4-FFF2-40B4-BE49-F238E27FC236}">
                <a16:creationId xmlns:a16="http://schemas.microsoft.com/office/drawing/2014/main" id="{2A16E887-A3D2-4F06-9D9C-BB55D8DAB09C}"/>
              </a:ext>
            </a:extLst>
          </p:cNvPr>
          <p:cNvSpPr/>
          <p:nvPr/>
        </p:nvSpPr>
        <p:spPr>
          <a:xfrm>
            <a:off x="6423108" y="4415499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5;p4">
            <a:extLst>
              <a:ext uri="{FF2B5EF4-FFF2-40B4-BE49-F238E27FC236}">
                <a16:creationId xmlns:a16="http://schemas.microsoft.com/office/drawing/2014/main" id="{35D33420-4E52-431A-A3BF-E3D024014283}"/>
              </a:ext>
            </a:extLst>
          </p:cNvPr>
          <p:cNvSpPr/>
          <p:nvPr/>
        </p:nvSpPr>
        <p:spPr>
          <a:xfrm>
            <a:off x="3709603" y="4419124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5;p4">
            <a:extLst>
              <a:ext uri="{FF2B5EF4-FFF2-40B4-BE49-F238E27FC236}">
                <a16:creationId xmlns:a16="http://schemas.microsoft.com/office/drawing/2014/main" id="{13246798-7489-432C-897A-F5C9FEC9EB65}"/>
              </a:ext>
            </a:extLst>
          </p:cNvPr>
          <p:cNvSpPr/>
          <p:nvPr/>
        </p:nvSpPr>
        <p:spPr>
          <a:xfrm>
            <a:off x="1021738" y="4419124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0"/>
          <p:cNvSpPr txBox="1">
            <a:spLocks noGrp="1"/>
          </p:cNvSpPr>
          <p:nvPr>
            <p:ph type="title"/>
          </p:nvPr>
        </p:nvSpPr>
        <p:spPr>
          <a:xfrm>
            <a:off x="606057" y="420518"/>
            <a:ext cx="107282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s-AR" sz="36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Pasos para apoyar y acompañar</a:t>
            </a:r>
            <a:br>
              <a:rPr lang="es-AR" sz="3600" b="0" i="0" dirty="0">
                <a:solidFill>
                  <a:srgbClr val="154844"/>
                </a:solidFill>
                <a:latin typeface="Metropolis Extra Bold" panose="00000900000000000000" pitchFamily="50" charset="0"/>
                <a:ea typeface="Poppins"/>
                <a:cs typeface="Poppins"/>
                <a:sym typeface="Poppins"/>
              </a:rPr>
            </a:br>
            <a:r>
              <a:rPr lang="es-AR" sz="36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a cada nuevo inscrito.</a:t>
            </a:r>
            <a:r>
              <a:rPr lang="es-AR" sz="3600" b="1" i="0" dirty="0">
                <a:solidFill>
                  <a:srgbClr val="154844"/>
                </a:solidFill>
                <a:latin typeface="Metropolis Extra Bold" panose="00000900000000000000" pitchFamily="50" charset="0"/>
                <a:ea typeface="Poppins"/>
                <a:cs typeface="Poppins"/>
                <a:sym typeface="Poppins"/>
              </a:rPr>
              <a:t> </a:t>
            </a:r>
            <a:br>
              <a:rPr lang="es-AR" sz="36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endParaRPr sz="3600" b="1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2" name="Google Shape;105;p4">
            <a:extLst>
              <a:ext uri="{FF2B5EF4-FFF2-40B4-BE49-F238E27FC236}">
                <a16:creationId xmlns:a16="http://schemas.microsoft.com/office/drawing/2014/main" id="{EF053982-7A96-41D9-B0F6-41E9B62A0D5B}"/>
              </a:ext>
            </a:extLst>
          </p:cNvPr>
          <p:cNvSpPr/>
          <p:nvPr/>
        </p:nvSpPr>
        <p:spPr>
          <a:xfrm>
            <a:off x="1021710" y="1916373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9;p7">
            <a:extLst>
              <a:ext uri="{FF2B5EF4-FFF2-40B4-BE49-F238E27FC236}">
                <a16:creationId xmlns:a16="http://schemas.microsoft.com/office/drawing/2014/main" id="{3A2264B3-3C33-4351-8586-AE82D1596138}"/>
              </a:ext>
            </a:extLst>
          </p:cNvPr>
          <p:cNvSpPr/>
          <p:nvPr/>
        </p:nvSpPr>
        <p:spPr>
          <a:xfrm rot="16200000">
            <a:off x="3166122" y="2502779"/>
            <a:ext cx="507062" cy="8014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59E7A"/>
          </a:solidFill>
          <a:ln w="12700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0"/>
          <p:cNvSpPr txBox="1"/>
          <p:nvPr/>
        </p:nvSpPr>
        <p:spPr>
          <a:xfrm>
            <a:off x="1277995" y="2561927"/>
            <a:ext cx="159026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Correo de Bienvenida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53" name="Google Shape;153;p10"/>
          <p:cNvSpPr txBox="1"/>
          <p:nvPr/>
        </p:nvSpPr>
        <p:spPr>
          <a:xfrm>
            <a:off x="3807467" y="2297897"/>
            <a:ext cx="194249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Colocar estratégicamente al nuevo inscrito en tu organizaci</a:t>
            </a:r>
            <a:r>
              <a:rPr lang="es-AR" sz="1600" b="1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ó</a:t>
            </a:r>
            <a:r>
              <a:rPr lang="es-AR" sz="16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n </a:t>
            </a:r>
            <a:endParaRPr sz="1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54" name="Google Shape;154;p10"/>
          <p:cNvSpPr txBox="1"/>
          <p:nvPr/>
        </p:nvSpPr>
        <p:spPr>
          <a:xfrm>
            <a:off x="6659075" y="2570198"/>
            <a:ext cx="159026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Open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Box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55" name="Google Shape;155;p10"/>
          <p:cNvSpPr txBox="1"/>
          <p:nvPr/>
        </p:nvSpPr>
        <p:spPr>
          <a:xfrm>
            <a:off x="9323744" y="2385325"/>
            <a:ext cx="159026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Consulta de Bienestar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1129721" y="4979487"/>
            <a:ext cx="1930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Correo Post</a:t>
            </a:r>
            <a:r>
              <a:rPr lang="es-AR" sz="2000" b="1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-</a:t>
            </a:r>
            <a:r>
              <a:rPr lang="es-AR" sz="20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Consulta de Bienestar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57" name="Google Shape;157;p10"/>
          <p:cNvSpPr txBox="1"/>
          <p:nvPr/>
        </p:nvSpPr>
        <p:spPr>
          <a:xfrm>
            <a:off x="3861705" y="4979487"/>
            <a:ext cx="180723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Intégralo a la Comunidad Educativa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58" name="Google Shape;158;p10"/>
          <p:cNvSpPr txBox="1"/>
          <p:nvPr/>
        </p:nvSpPr>
        <p:spPr>
          <a:xfrm>
            <a:off x="6691106" y="4930737"/>
            <a:ext cx="159026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Invitación al Negocio (opcional)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59" name="Google Shape;159;p10"/>
          <p:cNvSpPr txBox="1"/>
          <p:nvPr/>
        </p:nvSpPr>
        <p:spPr>
          <a:xfrm>
            <a:off x="9345722" y="5019888"/>
            <a:ext cx="159026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Apoyo Continuo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2" name="Google Shape;105;p4">
            <a:extLst>
              <a:ext uri="{FF2B5EF4-FFF2-40B4-BE49-F238E27FC236}">
                <a16:creationId xmlns:a16="http://schemas.microsoft.com/office/drawing/2014/main" id="{110403B9-CD6F-437C-BCE7-79ABD4A815AF}"/>
              </a:ext>
            </a:extLst>
          </p:cNvPr>
          <p:cNvSpPr/>
          <p:nvPr/>
        </p:nvSpPr>
        <p:spPr>
          <a:xfrm>
            <a:off x="1790171" y="1669076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1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05;p4">
            <a:extLst>
              <a:ext uri="{FF2B5EF4-FFF2-40B4-BE49-F238E27FC236}">
                <a16:creationId xmlns:a16="http://schemas.microsoft.com/office/drawing/2014/main" id="{B6FF0822-7277-4296-90BB-06F08114B495}"/>
              </a:ext>
            </a:extLst>
          </p:cNvPr>
          <p:cNvSpPr/>
          <p:nvPr/>
        </p:nvSpPr>
        <p:spPr>
          <a:xfrm>
            <a:off x="9871283" y="4211932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8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05;p4">
            <a:extLst>
              <a:ext uri="{FF2B5EF4-FFF2-40B4-BE49-F238E27FC236}">
                <a16:creationId xmlns:a16="http://schemas.microsoft.com/office/drawing/2014/main" id="{7DCA13D5-526C-4C22-AE69-34C4A78D863D}"/>
              </a:ext>
            </a:extLst>
          </p:cNvPr>
          <p:cNvSpPr/>
          <p:nvPr/>
        </p:nvSpPr>
        <p:spPr>
          <a:xfrm>
            <a:off x="7227300" y="4209547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7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5;p4">
            <a:extLst>
              <a:ext uri="{FF2B5EF4-FFF2-40B4-BE49-F238E27FC236}">
                <a16:creationId xmlns:a16="http://schemas.microsoft.com/office/drawing/2014/main" id="{5231996F-2A36-42FE-A544-D2301C7A869C}"/>
              </a:ext>
            </a:extLst>
          </p:cNvPr>
          <p:cNvSpPr/>
          <p:nvPr/>
        </p:nvSpPr>
        <p:spPr>
          <a:xfrm>
            <a:off x="4478064" y="4209547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6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5;p4">
            <a:extLst>
              <a:ext uri="{FF2B5EF4-FFF2-40B4-BE49-F238E27FC236}">
                <a16:creationId xmlns:a16="http://schemas.microsoft.com/office/drawing/2014/main" id="{9A6F1A5B-8586-4D3B-B25D-7D346ADD3098}"/>
              </a:ext>
            </a:extLst>
          </p:cNvPr>
          <p:cNvSpPr/>
          <p:nvPr/>
        </p:nvSpPr>
        <p:spPr>
          <a:xfrm>
            <a:off x="1805715" y="4209547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5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5;p4">
            <a:extLst>
              <a:ext uri="{FF2B5EF4-FFF2-40B4-BE49-F238E27FC236}">
                <a16:creationId xmlns:a16="http://schemas.microsoft.com/office/drawing/2014/main" id="{3F282A24-3438-4ACC-B539-67B5E2F794D5}"/>
              </a:ext>
            </a:extLst>
          </p:cNvPr>
          <p:cNvSpPr/>
          <p:nvPr/>
        </p:nvSpPr>
        <p:spPr>
          <a:xfrm>
            <a:off x="9871283" y="1658754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4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05;p4">
            <a:extLst>
              <a:ext uri="{FF2B5EF4-FFF2-40B4-BE49-F238E27FC236}">
                <a16:creationId xmlns:a16="http://schemas.microsoft.com/office/drawing/2014/main" id="{474750DF-9AB1-4533-B309-2A7707813519}"/>
              </a:ext>
            </a:extLst>
          </p:cNvPr>
          <p:cNvSpPr/>
          <p:nvPr/>
        </p:nvSpPr>
        <p:spPr>
          <a:xfrm>
            <a:off x="7207086" y="1669076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3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5;p4">
            <a:extLst>
              <a:ext uri="{FF2B5EF4-FFF2-40B4-BE49-F238E27FC236}">
                <a16:creationId xmlns:a16="http://schemas.microsoft.com/office/drawing/2014/main" id="{907BFC60-218B-4938-80FA-EE96E631E3B6}"/>
              </a:ext>
            </a:extLst>
          </p:cNvPr>
          <p:cNvSpPr/>
          <p:nvPr/>
        </p:nvSpPr>
        <p:spPr>
          <a:xfrm>
            <a:off x="4478064" y="1662896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2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29;p7">
            <a:extLst>
              <a:ext uri="{FF2B5EF4-FFF2-40B4-BE49-F238E27FC236}">
                <a16:creationId xmlns:a16="http://schemas.microsoft.com/office/drawing/2014/main" id="{035127FC-D2AE-450F-98A5-98DB8CBEE47A}"/>
              </a:ext>
            </a:extLst>
          </p:cNvPr>
          <p:cNvSpPr/>
          <p:nvPr/>
        </p:nvSpPr>
        <p:spPr>
          <a:xfrm rot="16200000">
            <a:off x="8537093" y="2525611"/>
            <a:ext cx="507062" cy="8014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59E7A"/>
          </a:solidFill>
          <a:ln w="12700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29;p7">
            <a:extLst>
              <a:ext uri="{FF2B5EF4-FFF2-40B4-BE49-F238E27FC236}">
                <a16:creationId xmlns:a16="http://schemas.microsoft.com/office/drawing/2014/main" id="{7F3598F2-54A5-4C71-9AAF-75DFCDC97568}"/>
              </a:ext>
            </a:extLst>
          </p:cNvPr>
          <p:cNvSpPr/>
          <p:nvPr/>
        </p:nvSpPr>
        <p:spPr>
          <a:xfrm rot="16200000">
            <a:off x="5883048" y="2515109"/>
            <a:ext cx="507062" cy="8014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59E7A"/>
          </a:solidFill>
          <a:ln w="12700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29;p7">
            <a:extLst>
              <a:ext uri="{FF2B5EF4-FFF2-40B4-BE49-F238E27FC236}">
                <a16:creationId xmlns:a16="http://schemas.microsoft.com/office/drawing/2014/main" id="{DEFAF227-0817-40F5-BF06-A048B8DA222D}"/>
              </a:ext>
            </a:extLst>
          </p:cNvPr>
          <p:cNvSpPr/>
          <p:nvPr/>
        </p:nvSpPr>
        <p:spPr>
          <a:xfrm rot="16200000">
            <a:off x="3147846" y="5026484"/>
            <a:ext cx="507062" cy="8014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59E7A"/>
          </a:solidFill>
          <a:ln w="12700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29;p7">
            <a:extLst>
              <a:ext uri="{FF2B5EF4-FFF2-40B4-BE49-F238E27FC236}">
                <a16:creationId xmlns:a16="http://schemas.microsoft.com/office/drawing/2014/main" id="{4482DFBB-A808-43B2-BFA4-B1B8A18597C8}"/>
              </a:ext>
            </a:extLst>
          </p:cNvPr>
          <p:cNvSpPr/>
          <p:nvPr/>
        </p:nvSpPr>
        <p:spPr>
          <a:xfrm rot="16200000">
            <a:off x="8518817" y="5049316"/>
            <a:ext cx="507062" cy="8014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59E7A"/>
          </a:solidFill>
          <a:ln w="12700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29;p7">
            <a:extLst>
              <a:ext uri="{FF2B5EF4-FFF2-40B4-BE49-F238E27FC236}">
                <a16:creationId xmlns:a16="http://schemas.microsoft.com/office/drawing/2014/main" id="{6DA88623-2B5A-417C-AD35-BF3BDCF9BA43}"/>
              </a:ext>
            </a:extLst>
          </p:cNvPr>
          <p:cNvSpPr/>
          <p:nvPr/>
        </p:nvSpPr>
        <p:spPr>
          <a:xfrm rot="16200000">
            <a:off x="5864772" y="5038814"/>
            <a:ext cx="507062" cy="8014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59E7A"/>
          </a:solidFill>
          <a:ln w="12700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3E15D8-5EBC-4695-8708-F6A649024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4" name="Google Shape;164;p11"/>
          <p:cNvSpPr txBox="1"/>
          <p:nvPr/>
        </p:nvSpPr>
        <p:spPr>
          <a:xfrm>
            <a:off x="1525596" y="378443"/>
            <a:ext cx="659767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Correo de Bienvenida</a:t>
            </a:r>
            <a:endParaRPr sz="2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65" name="Google Shape;165;p11"/>
          <p:cNvSpPr txBox="1">
            <a:spLocks noGrp="1"/>
          </p:cNvSpPr>
          <p:nvPr>
            <p:ph type="body" idx="1"/>
          </p:nvPr>
        </p:nvSpPr>
        <p:spPr>
          <a:xfrm>
            <a:off x="793748" y="1941996"/>
            <a:ext cx="10604500" cy="434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Saludo personalizado.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/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Link de cómo iniciar sesión y navegar por la página de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Links con acceso a la Comunidad Educativa de tu equipo.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Link para el grupo de WhatsApp o </a:t>
            </a:r>
            <a:r>
              <a:rPr lang="es-A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Telegram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de tu equipo.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Links para descargar 1 </a:t>
            </a:r>
            <a:r>
              <a:rPr lang="es-A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ó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varias aplicaciones de educación de aceites esenciales.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Gráfico línea de tiempo de apoyo que informa cuáles son los siguientes pasos: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	1.- Open Box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	2.- Consulta de Bienestar personalizada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Recordatorio para agendar la Consulta de Bienestar personalizada sí</a:t>
            </a:r>
            <a:r>
              <a:rPr lang="es-AR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Poppins"/>
                <a:cs typeface="Poppins"/>
                <a:sym typeface="Poppins"/>
              </a:rPr>
              <a:t> 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aún no lo ha hecho (opcional </a:t>
            </a:r>
            <a:r>
              <a:rPr lang="es-A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Calendly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)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/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PDF con los números de teléfono y correos de servicio al cliente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.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66" name="Google Shape;166;p11"/>
          <p:cNvSpPr txBox="1"/>
          <p:nvPr/>
        </p:nvSpPr>
        <p:spPr>
          <a:xfrm>
            <a:off x="793749" y="1088323"/>
            <a:ext cx="1060449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El </a:t>
            </a:r>
            <a:r>
              <a:rPr lang="es-AR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Correo de Bienvenida es la formalidad</a:t>
            </a:r>
            <a:r>
              <a:rPr lang="es-A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AR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que le damos a nuestro nuevo inscrito </a:t>
            </a:r>
            <a:r>
              <a:rPr lang="es-A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y en el que</a:t>
            </a:r>
            <a:r>
              <a:rPr lang="es-AR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incluimos: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6" name="Google Shape;105;p4">
            <a:extLst>
              <a:ext uri="{FF2B5EF4-FFF2-40B4-BE49-F238E27FC236}">
                <a16:creationId xmlns:a16="http://schemas.microsoft.com/office/drawing/2014/main" id="{1B963D1D-B2FA-405D-A4A4-C151CDA75C7F}"/>
              </a:ext>
            </a:extLst>
          </p:cNvPr>
          <p:cNvSpPr/>
          <p:nvPr/>
        </p:nvSpPr>
        <p:spPr>
          <a:xfrm>
            <a:off x="793750" y="474747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1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EF1271-1FBE-46D3-803D-FA293FE55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5F9D6B-73B8-4A06-BEA9-373BA63C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492" y="0"/>
            <a:ext cx="4494508" cy="6858000"/>
          </a:xfrm>
          <a:prstGeom prst="rect">
            <a:avLst/>
          </a:prstGeom>
        </p:spPr>
      </p:pic>
      <p:sp>
        <p:nvSpPr>
          <p:cNvPr id="171" name="Google Shape;171;p12"/>
          <p:cNvSpPr txBox="1">
            <a:spLocks noGrp="1"/>
          </p:cNvSpPr>
          <p:nvPr>
            <p:ph type="body" idx="1"/>
          </p:nvPr>
        </p:nvSpPr>
        <p:spPr>
          <a:xfrm>
            <a:off x="683587" y="1620356"/>
            <a:ext cx="7978111" cy="505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Opción comentarios abiertos o comentarios cerrados.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Por mercado.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>
              <a:lnSpc>
                <a:spcPct val="100000"/>
              </a:lnSpc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Por nivel de experiencia: de 0 a 6 meses y más de 6 meses en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Temáticos: Maternidad, Niños, Inmunidad, Emociones, Mascotas, etc.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Independizarse a partir de rango PLATA (sólido)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>
              <a:lnSpc>
                <a:spcPct val="100000"/>
              </a:lnSpc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Establecer las reglas del grupo (omitir información fuera del tema de la Educación y comunicación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).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Mantener la comunicación activa (compartiendo información educativa cada día en el horario determinado).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Administradores rango Élite en adelante 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72" name="Google Shape;172;p12"/>
          <p:cNvSpPr txBox="1">
            <a:spLocks noGrp="1"/>
          </p:cNvSpPr>
          <p:nvPr>
            <p:ph type="title"/>
          </p:nvPr>
        </p:nvSpPr>
        <p:spPr>
          <a:xfrm>
            <a:off x="602364" y="18075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AR" sz="40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Recomendaciones:</a:t>
            </a:r>
            <a:r>
              <a:rPr lang="es-AR" sz="36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br>
              <a:rPr lang="es-AR" sz="3600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AR" sz="32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Grupos de WhatsApp o </a:t>
            </a:r>
            <a:r>
              <a:rPr lang="es-AR" sz="32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Telegram</a:t>
            </a:r>
            <a:endParaRPr sz="60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1884FD6-B19F-4DB2-B7A6-2795B6E3C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236" t="10823"/>
          <a:stretch/>
        </p:blipFill>
        <p:spPr>
          <a:xfrm flipH="1">
            <a:off x="9452343" y="14909"/>
            <a:ext cx="2739655" cy="52735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FABFA5E-4D08-48E8-8375-495C5671D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1195985" y="3386380"/>
            <a:ext cx="476775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Revisar Semana de Inscripciones Efectivas o Clase de Colocaciones Estratégicas</a:t>
            </a:r>
            <a:endParaRPr sz="4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4" name="Google Shape;164;p11">
            <a:extLst>
              <a:ext uri="{FF2B5EF4-FFF2-40B4-BE49-F238E27FC236}">
                <a16:creationId xmlns:a16="http://schemas.microsoft.com/office/drawing/2014/main" id="{817F270E-1060-402B-AA52-7A0E0EBE264A}"/>
              </a:ext>
            </a:extLst>
          </p:cNvPr>
          <p:cNvSpPr txBox="1"/>
          <p:nvPr/>
        </p:nvSpPr>
        <p:spPr>
          <a:xfrm>
            <a:off x="1195985" y="378443"/>
            <a:ext cx="504734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4000" b="1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Colocar estratégicamente al nuevo inscrito en tu organización </a:t>
            </a:r>
            <a:endParaRPr lang="es-MX" sz="40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5" name="Google Shape;105;p4">
            <a:extLst>
              <a:ext uri="{FF2B5EF4-FFF2-40B4-BE49-F238E27FC236}">
                <a16:creationId xmlns:a16="http://schemas.microsoft.com/office/drawing/2014/main" id="{46E5A423-D505-445C-AB47-4BFB501A5532}"/>
              </a:ext>
            </a:extLst>
          </p:cNvPr>
          <p:cNvSpPr/>
          <p:nvPr/>
        </p:nvSpPr>
        <p:spPr>
          <a:xfrm>
            <a:off x="464139" y="474747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2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61A2E5-3949-495D-8BFE-C7CD8B17F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807" y="856938"/>
            <a:ext cx="5144123" cy="514412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E3A1E51-740B-4AF8-B816-E12F5A413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073809" flipV="1">
            <a:off x="5883849" y="3864385"/>
            <a:ext cx="2704268" cy="15984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C7AC357-9729-4A21-89EF-9EB1812DB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64;p11">
            <a:extLst>
              <a:ext uri="{FF2B5EF4-FFF2-40B4-BE49-F238E27FC236}">
                <a16:creationId xmlns:a16="http://schemas.microsoft.com/office/drawing/2014/main" id="{0E5F37AD-9F88-452D-9361-96BE8920F92F}"/>
              </a:ext>
            </a:extLst>
          </p:cNvPr>
          <p:cNvSpPr txBox="1"/>
          <p:nvPr/>
        </p:nvSpPr>
        <p:spPr>
          <a:xfrm>
            <a:off x="1525596" y="378443"/>
            <a:ext cx="659767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Open Box</a:t>
            </a:r>
            <a:endParaRPr sz="2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83" name="Google Shape;183;p14"/>
          <p:cNvSpPr txBox="1">
            <a:spLocks noGrp="1"/>
          </p:cNvSpPr>
          <p:nvPr>
            <p:ph type="body" idx="1"/>
          </p:nvPr>
        </p:nvSpPr>
        <p:spPr>
          <a:xfrm>
            <a:off x="793749" y="1297956"/>
            <a:ext cx="10604500" cy="101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Open Box es parte de las actividades de equipo para motivar a los nuevos miembros a abrir su caja de AE y comenzar a usarlos.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Elige la forma que más se ajuste a tu equipo, por ejemplo: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85" name="Google Shape;185;p14"/>
          <p:cNvSpPr txBox="1"/>
          <p:nvPr/>
        </p:nvSpPr>
        <p:spPr>
          <a:xfrm>
            <a:off x="793750" y="2566182"/>
            <a:ext cx="762723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Clase en vivo una vez a la semana 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Poppins"/>
                <a:cs typeface="Poppins"/>
                <a:sym typeface="Poppins"/>
              </a:rPr>
              <a:t>o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mensual, etc.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Foro chat en grupo de WhatsApp 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Poppins"/>
                <a:cs typeface="Poppins"/>
                <a:sym typeface="Poppins"/>
              </a:rPr>
              <a:t>o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A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Telegram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cada mes, la primera semana del mes. </a:t>
            </a:r>
          </a:p>
          <a:p>
            <a:pPr indent="-114300" algn="just"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Compartir un PDF que incluya una serie de vídeos cortos con rutinas básicas de usos y nuevos hábitos saludables.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793749" y="4295659"/>
            <a:ext cx="733669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chemeClr val="dk1"/>
              </a:buClr>
              <a:buSzPts val="1800"/>
            </a:pPr>
            <a:r>
              <a:rPr lang="es-A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Beneficios:</a:t>
            </a:r>
            <a:endParaRPr lang="es-AR"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Entusiasmar y lograr que nuestros nuevos inscritos usen sus aceites.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Inspirar a nuestros inscritos la implementación de nuevos hábitos saludables.</a:t>
            </a: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Generar ideas de qu</a:t>
            </a:r>
            <a:r>
              <a:rPr lang="es-AR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Poppins"/>
                <a:cs typeface="Poppins"/>
                <a:sym typeface="Poppins"/>
              </a:rPr>
              <a:t>é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otros productos puedan agregar a su carrito de compras LRP.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B28607-16A1-4E2A-B755-67A024C1D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986" y="2782711"/>
            <a:ext cx="3480477" cy="3480477"/>
          </a:xfrm>
          <a:prstGeom prst="rect">
            <a:avLst/>
          </a:prstGeom>
        </p:spPr>
      </p:pic>
      <p:sp>
        <p:nvSpPr>
          <p:cNvPr id="10" name="Google Shape;105;p4">
            <a:extLst>
              <a:ext uri="{FF2B5EF4-FFF2-40B4-BE49-F238E27FC236}">
                <a16:creationId xmlns:a16="http://schemas.microsoft.com/office/drawing/2014/main" id="{2E218A3B-C21E-4841-865D-CA6B981D48BB}"/>
              </a:ext>
            </a:extLst>
          </p:cNvPr>
          <p:cNvSpPr/>
          <p:nvPr/>
        </p:nvSpPr>
        <p:spPr>
          <a:xfrm>
            <a:off x="793750" y="492370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3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218D516-78C8-4846-89C6-9CFD56961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2" name="Google Shape;192;p15"/>
          <p:cNvSpPr txBox="1">
            <a:spLocks noGrp="1"/>
          </p:cNvSpPr>
          <p:nvPr>
            <p:ph type="body" idx="1"/>
          </p:nvPr>
        </p:nvSpPr>
        <p:spPr>
          <a:xfrm>
            <a:off x="793749" y="1196034"/>
            <a:ext cx="10604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400" dirty="0">
                <a:latin typeface="Raleway" panose="020B0003030101060003" pitchFamily="34" charset="0"/>
              </a:rPr>
              <a:t>Es un grupo temporal con duración de 5-7 días para educar y guiar con videos cortos a nuevos inscritos con temas sobre:</a:t>
            </a:r>
            <a:endParaRPr sz="24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dirty="0">
              <a:latin typeface="Raleway" panose="020B0003030101060003" pitchFamily="34" charset="0"/>
            </a:endParaRPr>
          </a:p>
        </p:txBody>
      </p:sp>
      <p:sp>
        <p:nvSpPr>
          <p:cNvPr id="193" name="Google Shape;193;p15"/>
          <p:cNvSpPr txBox="1"/>
          <p:nvPr/>
        </p:nvSpPr>
        <p:spPr>
          <a:xfrm>
            <a:off x="793749" y="2118822"/>
            <a:ext cx="671283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3 Formas de usos de los Aceites Esenciales </a:t>
            </a:r>
            <a:endParaRPr sz="2400" dirty="0">
              <a:latin typeface="Raleway" panose="020B0003030101060003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El Top de los 20 AE más vendidos en   </a:t>
            </a:r>
            <a:r>
              <a:rPr lang="es-AR" sz="2400" dirty="0" err="1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dōTERRA</a:t>
            </a:r>
            <a:r>
              <a:rPr lang="es-AR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(enfatizando en los 10 Básicos) </a:t>
            </a:r>
            <a:endParaRPr sz="2400" dirty="0">
              <a:latin typeface="Raleway" panose="020B0003030101060003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Cómo usar el difusor</a:t>
            </a:r>
            <a:endParaRPr sz="2400" dirty="0">
              <a:latin typeface="Raleway" panose="020B0003030101060003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Cómo limpiar el difusor </a:t>
            </a:r>
            <a:endParaRPr sz="2400" dirty="0">
              <a:latin typeface="Raleway" panose="020B0003030101060003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Cómo preparar un roll </a:t>
            </a:r>
            <a:r>
              <a:rPr lang="es-AR" sz="2400" dirty="0" err="1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on</a:t>
            </a:r>
            <a:r>
              <a:rPr lang="es-AR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/ spray</a:t>
            </a:r>
          </a:p>
          <a:p>
            <a:pPr lvl="0" indent="-114300"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MX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Cómo hacer una mezcla</a:t>
            </a:r>
            <a:endParaRPr lang="es-MX" sz="2400" dirty="0">
              <a:latin typeface="Raleway" panose="020B0003030101060003" pitchFamily="34" charset="0"/>
            </a:endParaRPr>
          </a:p>
          <a:p>
            <a:pPr lvl="0" indent="-114300"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MX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LLV</a:t>
            </a:r>
            <a:endParaRPr lang="es-MX" sz="2400" dirty="0">
              <a:latin typeface="Raleway" panose="020B0003030101060003" pitchFamily="34" charset="0"/>
            </a:endParaRPr>
          </a:p>
          <a:p>
            <a:pPr lvl="0" indent="-114300"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MX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LRP</a:t>
            </a:r>
            <a:endParaRPr lang="es-MX" sz="2400" dirty="0">
              <a:latin typeface="Raleway" panose="020B0003030101060003" pitchFamily="34" charset="0"/>
            </a:endParaRPr>
          </a:p>
          <a:p>
            <a:pPr lvl="0" indent="-114300"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MX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Rutinas Básicas </a:t>
            </a:r>
            <a:endParaRPr lang="es-MX" sz="2400" dirty="0">
              <a:latin typeface="Raleway" panose="020B0003030101060003" pitchFamily="34" charset="0"/>
            </a:endParaRPr>
          </a:p>
          <a:p>
            <a:pPr lvl="0" indent="-114300"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MX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Recorrido Guía Vive</a:t>
            </a:r>
            <a:endParaRPr sz="2400" dirty="0">
              <a:latin typeface="Raleway" panose="020B0003030101060003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5"/>
          <p:cNvSpPr txBox="1"/>
          <p:nvPr/>
        </p:nvSpPr>
        <p:spPr>
          <a:xfrm>
            <a:off x="793749" y="503122"/>
            <a:ext cx="107000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OPEN BOX vía Foro Chat en Grupo de WhatsApp o </a:t>
            </a:r>
            <a:r>
              <a:rPr lang="es-AR" sz="2800" b="1" dirty="0" err="1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Telegram</a:t>
            </a:r>
            <a:endParaRPr sz="2800" b="1" dirty="0">
              <a:solidFill>
                <a:srgbClr val="154844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D793E7-D64E-437F-B07C-07FD71C05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669" y="2201863"/>
            <a:ext cx="4485167" cy="448516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B4C0F2-AD49-4516-BAAE-C2A7697E9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00" name="Google Shape;200;p16"/>
          <p:cNvSpPr txBox="1">
            <a:spLocks noGrp="1"/>
          </p:cNvSpPr>
          <p:nvPr>
            <p:ph type="body" idx="1"/>
          </p:nvPr>
        </p:nvSpPr>
        <p:spPr>
          <a:xfrm>
            <a:off x="706024" y="2547235"/>
            <a:ext cx="9946265" cy="306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>
              <a:spcBef>
                <a:spcPts val="0"/>
              </a:spcBef>
              <a:buClrTx/>
            </a:pPr>
            <a:r>
              <a:rPr lang="es-AR" sz="2300" dirty="0">
                <a:solidFill>
                  <a:schemeClr val="bg1"/>
                </a:solidFill>
                <a:latin typeface="Raleway" panose="020B0003030101060003" pitchFamily="34" charset="0"/>
              </a:rPr>
              <a:t>Se realiza al menos una vez al mes, la primera semana del mes. </a:t>
            </a:r>
            <a:endParaRPr sz="23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 algn="just">
              <a:buClrTx/>
            </a:pPr>
            <a:r>
              <a:rPr lang="es-AR" sz="2300" dirty="0">
                <a:solidFill>
                  <a:schemeClr val="bg1"/>
                </a:solidFill>
                <a:latin typeface="Raleway" panose="020B0003030101060003" pitchFamily="34" charset="0"/>
              </a:rPr>
              <a:t>Preferentemente que el nuevo miembro ya haya recibido su kit de AE.</a:t>
            </a:r>
            <a:endParaRPr sz="23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 algn="just">
              <a:buClrTx/>
            </a:pPr>
            <a:r>
              <a:rPr lang="es-AR" sz="2300" dirty="0">
                <a:solidFill>
                  <a:schemeClr val="bg1"/>
                </a:solidFill>
                <a:latin typeface="Raleway" panose="020B0003030101060003" pitchFamily="34" charset="0"/>
              </a:rPr>
              <a:t>Organizan los Líderes ORO + en grupos pequeños (25-50) nuevos miembros.</a:t>
            </a:r>
            <a:endParaRPr sz="23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 algn="just">
              <a:buClrTx/>
            </a:pPr>
            <a:r>
              <a:rPr lang="es-AR" sz="2300" dirty="0">
                <a:solidFill>
                  <a:schemeClr val="bg1"/>
                </a:solidFill>
                <a:latin typeface="Raleway" panose="020B0003030101060003" pitchFamily="34" charset="0"/>
              </a:rPr>
              <a:t>Si es en grupo de WhatsApp o </a:t>
            </a:r>
            <a:r>
              <a:rPr lang="es-AR" sz="2300" dirty="0" err="1">
                <a:solidFill>
                  <a:schemeClr val="bg1"/>
                </a:solidFill>
                <a:latin typeface="Raleway" panose="020B0003030101060003" pitchFamily="34" charset="0"/>
              </a:rPr>
              <a:t>Telegram</a:t>
            </a:r>
            <a:r>
              <a:rPr lang="es-AR" sz="2300" dirty="0">
                <a:solidFill>
                  <a:schemeClr val="bg1"/>
                </a:solidFill>
                <a:latin typeface="Raleway" panose="020B0003030101060003" pitchFamily="34" charset="0"/>
              </a:rPr>
              <a:t>, definir horario abierto sólo 2 horas al día.</a:t>
            </a:r>
            <a:endParaRPr sz="23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85750" indent="-285750" algn="just">
              <a:buClrTx/>
            </a:pPr>
            <a:r>
              <a:rPr lang="es-AR" sz="2300" dirty="0">
                <a:solidFill>
                  <a:schemeClr val="bg1"/>
                </a:solidFill>
                <a:latin typeface="Raleway" panose="020B0003030101060003" pitchFamily="34" charset="0"/>
              </a:rPr>
              <a:t>Líder Oro + organiza quién publica cada día.</a:t>
            </a:r>
          </a:p>
          <a:p>
            <a:pPr marL="285750" indent="-285750" algn="just">
              <a:buClrTx/>
            </a:pPr>
            <a:r>
              <a:rPr lang="es-MX" sz="2300" dirty="0">
                <a:solidFill>
                  <a:schemeClr val="bg1"/>
                </a:solidFill>
                <a:latin typeface="Raleway" panose="020B0003030101060003" pitchFamily="34" charset="0"/>
              </a:rPr>
              <a:t>Compartir un PDF que incluya una serie de vídeos cortos con rutinas básicas de usos y nuevos hábitos saludables  de acceso para todos.</a:t>
            </a:r>
            <a:r>
              <a:rPr lang="es-AR" sz="23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endParaRPr sz="23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/>
          </p:nvPr>
        </p:nvSpPr>
        <p:spPr>
          <a:xfrm>
            <a:off x="1350483" y="929267"/>
            <a:ext cx="5314268" cy="131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AR" b="1" dirty="0">
                <a:solidFill>
                  <a:schemeClr val="bg1"/>
                </a:solidFill>
                <a:latin typeface="Metropolis Extra Bold" panose="00000900000000000000" pitchFamily="50" charset="0"/>
                <a:sym typeface="Calibri"/>
              </a:rPr>
              <a:t>Recomendaciones OPEN BOX</a:t>
            </a:r>
            <a:endParaRPr sz="80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5A6DD78-CBCB-4ACE-AD7A-57B4BF8E5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6" name="Google Shape;206;p17"/>
          <p:cNvSpPr txBox="1">
            <a:spLocks noGrp="1"/>
          </p:cNvSpPr>
          <p:nvPr>
            <p:ph type="body" idx="1"/>
          </p:nvPr>
        </p:nvSpPr>
        <p:spPr>
          <a:xfrm>
            <a:off x="793750" y="1996248"/>
            <a:ext cx="10604500" cy="177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latin typeface="Raleway" panose="020B0003030101060003" pitchFamily="34" charset="0"/>
              </a:rPr>
              <a:t>Duración: 30-45 min 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latin typeface="Raleway" panose="020B0003030101060003" pitchFamily="34" charset="0"/>
              </a:rPr>
              <a:t>Imparte: Patrocinador de Inscripción y Colocación (preferentemente) 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latin typeface="Raleway" panose="020B0003030101060003" pitchFamily="34" charset="0"/>
              </a:rPr>
              <a:t>Objetivos: </a:t>
            </a:r>
            <a:endParaRPr sz="20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latin typeface="Raleway" panose="020B0003030101060003" pitchFamily="34" charset="0"/>
              </a:rPr>
              <a:t>	Crear protocolo personalizado (preferiblemente ya tenerlo listo)</a:t>
            </a:r>
            <a:endParaRPr sz="20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latin typeface="Raleway" panose="020B0003030101060003" pitchFamily="34" charset="0"/>
              </a:rPr>
              <a:t>	Enseñar a la persona a crear su nuevo LRP</a:t>
            </a:r>
            <a:endParaRPr sz="20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latin typeface="Raleway" panose="020B0003030101060003" pitchFamily="34" charset="0"/>
              </a:rPr>
              <a:t>	Enseñar a la persona  a conectarse con la Comunidad Educativa</a:t>
            </a:r>
            <a:endParaRPr sz="20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latin typeface="Raleway" panose="020B0003030101060003" pitchFamily="34" charset="0"/>
              </a:rPr>
              <a:t>	Ahondar en el Negocio (si aplica)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AR" sz="2000" dirty="0">
                <a:latin typeface="Raleway" panose="020B0003030101060003" pitchFamily="34" charset="0"/>
              </a:rPr>
              <a:t>¿Qué necesitas para hacer una buena Consulta de Bienestar?</a:t>
            </a:r>
            <a:endParaRPr sz="20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latin typeface="Raleway" panose="020B0003030101060003" pitchFamily="34" charset="0"/>
              </a:rPr>
              <a:t>	Un libro de Aceites Esenciales</a:t>
            </a:r>
            <a:endParaRPr sz="2000" dirty="0">
              <a:latin typeface="Raleway" panose="020B0003030101060003" pitchFamily="34" charset="0"/>
            </a:endParaRPr>
          </a:p>
          <a:p>
            <a:pPr marL="0" lvl="0" indent="0">
              <a:buNone/>
            </a:pPr>
            <a:r>
              <a:rPr lang="es-AR" sz="2000" dirty="0">
                <a:latin typeface="Raleway" panose="020B0003030101060003" pitchFamily="34" charset="0"/>
              </a:rPr>
              <a:t>	Página de </a:t>
            </a:r>
            <a:r>
              <a:rPr lang="es-AR" sz="2000" dirty="0" err="1">
                <a:latin typeface="Raleway" panose="020B0003030101060003" pitchFamily="34" charset="0"/>
              </a:rPr>
              <a:t>dōTERRA</a:t>
            </a:r>
            <a:r>
              <a:rPr lang="es-AR" sz="2000" dirty="0">
                <a:latin typeface="Raleway" panose="020B0003030101060003" pitchFamily="34" charset="0"/>
              </a:rPr>
              <a:t> abierta</a:t>
            </a:r>
            <a:endParaRPr sz="20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latin typeface="Raleway" panose="020B0003030101060003" pitchFamily="34" charset="0"/>
              </a:rPr>
              <a:t>	Página de la Comunidad Educativa </a:t>
            </a:r>
            <a:endParaRPr sz="2000" dirty="0">
              <a:latin typeface="Raleway" panose="020B0003030101060003" pitchFamily="34" charset="0"/>
            </a:endParaRPr>
          </a:p>
        </p:txBody>
      </p:sp>
      <p:sp>
        <p:nvSpPr>
          <p:cNvPr id="208" name="Google Shape;208;p17"/>
          <p:cNvSpPr txBox="1"/>
          <p:nvPr/>
        </p:nvSpPr>
        <p:spPr>
          <a:xfrm>
            <a:off x="793750" y="1207113"/>
            <a:ext cx="990260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Consulta de Bienestar es una guía personalizada para crear un plan de bienestar al nuevo miembro.</a:t>
            </a:r>
            <a:endParaRPr sz="1600" dirty="0">
              <a:latin typeface="Raleway" panose="020B0003030101060003" pitchFamily="34" charset="0"/>
            </a:endParaRPr>
          </a:p>
        </p:txBody>
      </p:sp>
      <p:sp>
        <p:nvSpPr>
          <p:cNvPr id="5" name="Google Shape;164;p11">
            <a:extLst>
              <a:ext uri="{FF2B5EF4-FFF2-40B4-BE49-F238E27FC236}">
                <a16:creationId xmlns:a16="http://schemas.microsoft.com/office/drawing/2014/main" id="{B5865EAC-E3EC-499C-87F8-FA58D1F6CC4F}"/>
              </a:ext>
            </a:extLst>
          </p:cNvPr>
          <p:cNvSpPr txBox="1"/>
          <p:nvPr/>
        </p:nvSpPr>
        <p:spPr>
          <a:xfrm>
            <a:off x="1525596" y="378443"/>
            <a:ext cx="659767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Consulta de Bienestar</a:t>
            </a:r>
            <a:endParaRPr sz="2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6" name="Google Shape;105;p4">
            <a:extLst>
              <a:ext uri="{FF2B5EF4-FFF2-40B4-BE49-F238E27FC236}">
                <a16:creationId xmlns:a16="http://schemas.microsoft.com/office/drawing/2014/main" id="{C64027D5-5C24-413C-BB03-58EF907BD06F}"/>
              </a:ext>
            </a:extLst>
          </p:cNvPr>
          <p:cNvSpPr/>
          <p:nvPr/>
        </p:nvSpPr>
        <p:spPr>
          <a:xfrm>
            <a:off x="793750" y="474747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4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282E8062-86ED-4CE5-8F52-786A2D8B1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6701" y="4481468"/>
            <a:ext cx="1579304" cy="18893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98329C4-25AA-46E3-9757-0CE1F06B2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3" name="Google Shape;213;p18"/>
          <p:cNvSpPr txBox="1"/>
          <p:nvPr/>
        </p:nvSpPr>
        <p:spPr>
          <a:xfrm>
            <a:off x="426389" y="1159673"/>
            <a:ext cx="11339100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1" indent="-114300"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Formulario Pre – Consulta de Bienestar (Google </a:t>
            </a:r>
            <a:r>
              <a:rPr lang="es-AR" sz="2000" b="0" i="0" u="none" strike="noStrike" cap="none" dirty="0" err="1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Form</a:t>
            </a:r>
            <a:r>
              <a:rPr lang="es-AR" sz="20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) que se envía anticipadamente  al nuevo inscrito para conocer sus niveles de </a:t>
            </a: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b</a:t>
            </a:r>
            <a:r>
              <a:rPr lang="es-AR" sz="20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ienestar, necesidades y la razón que lo motiv</a:t>
            </a: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ó </a:t>
            </a:r>
            <a:r>
              <a:rPr lang="es-AR" sz="20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 unirse a </a:t>
            </a:r>
            <a:r>
              <a:rPr lang="es-AR" sz="2000" dirty="0" err="1">
                <a:latin typeface="Raleway" panose="020B0003030101060003" pitchFamily="34" charset="0"/>
              </a:rPr>
              <a:t>dōTERRA</a:t>
            </a:r>
            <a:r>
              <a:rPr lang="es-AR" sz="20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.</a:t>
            </a:r>
            <a:endParaRPr sz="2000" dirty="0">
              <a:latin typeface="Raleway" panose="020B0003030101060003" pitchFamily="34" charset="0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457200" marR="0" lvl="1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Preparar los protocolos sugeridos y revisar juntos el día de la </a:t>
            </a: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</a:t>
            </a:r>
            <a:r>
              <a:rPr lang="es-AR" sz="20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onsulta de Bienestar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.</a:t>
            </a:r>
            <a:endParaRPr sz="2000" dirty="0">
              <a:latin typeface="Raleway" panose="020B0003030101060003" pitchFamily="34" charset="0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457200" marR="0" lvl="1" indent="-1143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Relacionar sus necesidades con el 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k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it que adquirieron y darle otras recomendaciones incluyendo el LLV.</a:t>
            </a: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457200" marR="0" lvl="1" indent="-1143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Confirmar si recibió el email de bienvenida y realiz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ó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 las recomendaciones sugeridas.</a:t>
            </a:r>
            <a:endParaRPr sz="2000" dirty="0">
              <a:latin typeface="Raleway" panose="020B0003030101060003" pitchFamily="34" charset="0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457200" marR="0" lvl="1" indent="-1143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Preguntar si pudo ingresar a su cuenta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. 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si no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, 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ense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ñ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arle 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có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mo.</a:t>
            </a:r>
            <a:endParaRPr sz="2000" dirty="0">
              <a:latin typeface="Raleway" panose="020B0003030101060003" pitchFamily="34" charset="0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457200" marR="0" lvl="1" indent="-1143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Explicar los beneficios del LRP (Incentivo opcional).</a:t>
            </a:r>
            <a:endParaRPr sz="2000" dirty="0">
              <a:latin typeface="Raleway" panose="020B0003030101060003" pitchFamily="34" charset="0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457200" marR="0" lvl="1" indent="-1143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Comentar el beneficio de crear un plan de 3 meses para cubrir sus 3 necesidades prioritarias (incentivo opcional).</a:t>
            </a:r>
            <a:endParaRPr sz="2000" dirty="0">
              <a:latin typeface="Raleway" panose="020B0003030101060003" pitchFamily="34" charset="0"/>
            </a:endParaRPr>
          </a:p>
        </p:txBody>
      </p:sp>
      <p:sp>
        <p:nvSpPr>
          <p:cNvPr id="214" name="Google Shape;214;p18"/>
          <p:cNvSpPr txBox="1"/>
          <p:nvPr/>
        </p:nvSpPr>
        <p:spPr>
          <a:xfrm>
            <a:off x="791385" y="448703"/>
            <a:ext cx="109741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Importante para realizar una Consulta de Bienestar Efectiva</a:t>
            </a:r>
            <a:endParaRPr sz="1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AB7D33-C060-47C3-AD9B-0D8A39402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9" name="Google Shape;219;p19"/>
          <p:cNvSpPr txBox="1"/>
          <p:nvPr/>
        </p:nvSpPr>
        <p:spPr>
          <a:xfrm>
            <a:off x="310101" y="2918141"/>
            <a:ext cx="1087535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Explicar los próximos pasos:</a:t>
            </a:r>
            <a:endParaRPr sz="2000" dirty="0">
              <a:latin typeface="Raleway" panose="020B0003030101060003" pitchFamily="34" charset="0"/>
            </a:endParaRPr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Recibirá un correo con el detalle del protocolo personalizado para 3 meses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.</a:t>
            </a:r>
            <a:endParaRPr sz="2000" dirty="0">
              <a:latin typeface="Raleway" panose="020B0003030101060003" pitchFamily="34" charset="0"/>
            </a:endParaRPr>
          </a:p>
          <a:p>
            <a:pPr marL="742950" marR="0" lvl="1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Ponerlo en contacto con su Patrocinador de Colocación (en caso de que no sea 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é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l o ella quien le dio la Consulta de Bienestar).</a:t>
            </a:r>
            <a:endParaRPr sz="2000" dirty="0">
              <a:latin typeface="Raleway" panose="020B0003030101060003" pitchFamily="34" charset="0"/>
            </a:endParaRPr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Si en el 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e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quipo ya se están haciendo programas de </a:t>
            </a:r>
            <a:r>
              <a:rPr lang="es-AR" sz="2000" b="0" i="0" u="none" strike="noStrike" cap="none" dirty="0" err="1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Oil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 Camp </a:t>
            </a: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o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 Educaci</a:t>
            </a:r>
            <a:r>
              <a:rPr lang="es-AR" sz="20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ó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n Continua, agregarlos a los grupos.</a:t>
            </a:r>
            <a:endParaRPr sz="2000" dirty="0">
              <a:latin typeface="Raleway" panose="020B0003030101060003" pitchFamily="34" charset="0"/>
            </a:endParaRPr>
          </a:p>
          <a:p>
            <a:pPr marL="742950" marR="0" lvl="1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Recordarle que estás disponible para aclarar sus dudas pero también puede acudir al grupo de WhatsApp /</a:t>
            </a:r>
            <a:r>
              <a:rPr lang="es-AR" sz="2000" b="0" i="0" u="none" strike="noStrike" cap="none" dirty="0" err="1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Telegram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.</a:t>
            </a: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4" name="Google Shape;213;p18">
            <a:extLst>
              <a:ext uri="{FF2B5EF4-FFF2-40B4-BE49-F238E27FC236}">
                <a16:creationId xmlns:a16="http://schemas.microsoft.com/office/drawing/2014/main" id="{26F460E0-E5D1-4D59-A5ED-291BF8B89FAB}"/>
              </a:ext>
            </a:extLst>
          </p:cNvPr>
          <p:cNvSpPr txBox="1"/>
          <p:nvPr/>
        </p:nvSpPr>
        <p:spPr>
          <a:xfrm>
            <a:off x="426389" y="485495"/>
            <a:ext cx="709083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Ayudarlo a crear su primera compra por LRP (opcional).</a:t>
            </a: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9144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Mostrarle las opciones que tenemos como Comunidad Educativa y los beneficios de ser parte.</a:t>
            </a: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endParaRPr sz="2000" dirty="0">
              <a:latin typeface="Raleway" panose="020B0003030101060003" pitchFamily="34" charset="0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Hablar de los 3 </a:t>
            </a:r>
            <a:r>
              <a:rPr lang="es-AR" sz="2000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t</a:t>
            </a:r>
            <a:r>
              <a:rPr lang="es-AR" sz="2000" b="0" i="0" u="none" strike="noStrike" cap="none" dirty="0">
                <a:solidFill>
                  <a:srgbClr val="202124"/>
                </a:solidFill>
                <a:latin typeface="Raleway" panose="020B0003030101060003" pitchFamily="34" charset="0"/>
                <a:ea typeface="Comfortaa"/>
                <a:cs typeface="Comfortaa"/>
                <a:sym typeface="Comfortaa"/>
              </a:rPr>
              <a:t>ipos de personas. </a:t>
            </a:r>
            <a:endParaRPr sz="2000" b="0" i="0" u="none" strike="noStrike" cap="none" dirty="0">
              <a:solidFill>
                <a:srgbClr val="202124"/>
              </a:solidFill>
              <a:latin typeface="Raleway" panose="020B0003030101060003" pitchFamily="34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F14876F-B4F7-48E2-ACF3-C6FEDB0F8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3825" y="753842"/>
            <a:ext cx="2374427" cy="20533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E1CEFC-B343-4E5A-A645-266678126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1037415" y="13558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AR" dirty="0">
                <a:solidFill>
                  <a:schemeClr val="bg1"/>
                </a:solidFill>
                <a:latin typeface="Metropolis Extra Bold" panose="00000900000000000000" pitchFamily="50" charset="0"/>
              </a:rPr>
              <a:t>Objetivo</a:t>
            </a:r>
            <a:endParaRPr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838199" y="2488422"/>
            <a:ext cx="10316385" cy="357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Char char="•"/>
            </a:pPr>
            <a:r>
              <a:rPr lang="es-AR" sz="3600" dirty="0">
                <a:solidFill>
                  <a:schemeClr val="bg1"/>
                </a:solidFill>
                <a:latin typeface="Raleway" panose="020B0003030101060003" pitchFamily="34" charset="0"/>
              </a:rPr>
              <a:t>A lo largo de esta semana aprenderás la importancia, las herramientas y los pasos indispensables que te ayudarán para mantener la retención de clientes con base en la comunicación, educación y apoyo constante.</a:t>
            </a:r>
            <a:endParaRPr sz="36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38675BE-0660-4ABA-A97F-0D6C38ED0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2401" y="686313"/>
            <a:ext cx="872183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EC14371-12F5-4B74-AEB2-46E353B6E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4FB7276-57AA-4FA2-866D-39C4B55AE502}"/>
              </a:ext>
            </a:extLst>
          </p:cNvPr>
          <p:cNvSpPr/>
          <p:nvPr/>
        </p:nvSpPr>
        <p:spPr>
          <a:xfrm>
            <a:off x="0" y="6023445"/>
            <a:ext cx="4324340" cy="834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25" name="Google Shape;225;p20"/>
          <p:cNvSpPr txBox="1">
            <a:spLocks noGrp="1"/>
          </p:cNvSpPr>
          <p:nvPr>
            <p:ph type="body" idx="1"/>
          </p:nvPr>
        </p:nvSpPr>
        <p:spPr>
          <a:xfrm>
            <a:off x="427382" y="1058039"/>
            <a:ext cx="10604500" cy="834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Cuando nuestro nuevo inscrito no dispone de tiempo para llevar a cabo la Consulta de Bienestar de manera personal o Zoom: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226" name="Google Shape;226;p20"/>
          <p:cNvSpPr txBox="1"/>
          <p:nvPr/>
        </p:nvSpPr>
        <p:spPr>
          <a:xfrm>
            <a:off x="370893" y="2914420"/>
            <a:ext cx="3678244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A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Envía un Formulario Google </a:t>
            </a:r>
            <a:r>
              <a:rPr lang="es-AR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Forms</a:t>
            </a:r>
            <a:r>
              <a:rPr lang="es-A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corto: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Nombre completo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3 Prioridades de Salud (darle varias opciones)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¿Estarías dispuesto a cumplir un protocolo de 3 meses para esas necesidades? SÍ/NO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Presupuesto de inversión mensual de esas prioridades (darle varias opciones)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Interés en conocer el Negocio SÍ/NO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427382" y="227083"/>
            <a:ext cx="99712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CONSULTA DE BIENESTAR vía directa por WhatsApp, </a:t>
            </a:r>
            <a:r>
              <a:rPr lang="es-AR" sz="2400" b="1" dirty="0" err="1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Telegram</a:t>
            </a:r>
            <a:r>
              <a:rPr lang="es-AR" sz="2400" b="1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 o Mensaje de Texto</a:t>
            </a:r>
            <a:endParaRPr sz="16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29" name="Google Shape;229;p20"/>
          <p:cNvSpPr txBox="1"/>
          <p:nvPr/>
        </p:nvSpPr>
        <p:spPr>
          <a:xfrm>
            <a:off x="4324340" y="2914420"/>
            <a:ext cx="4707306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2. Si la respuesta es positiva: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Trabajar en los protocolos y el plan de compras por 3 meses y enviárselo vía WhatsApp.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Enviarle video corto del LRP (acompañado del PDF explicativo)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Enviarle PDF /Video/Nota de voz con el incentivo por ingresar al LRP opcional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Enviarle links de la Comunidad Educativa 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Si muestra interés en el negocio (Invitación a clase de negocio o Foro-Chat)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0"/>
          <p:cNvSpPr txBox="1"/>
          <p:nvPr/>
        </p:nvSpPr>
        <p:spPr>
          <a:xfrm>
            <a:off x="9328108" y="2914420"/>
            <a:ext cx="2492999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3. Si la respuesta es negativa: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No preparar protocolo e insistir en la participación del Open Box 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Enviarle links de la Comunidad Educativa.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20A5388-8558-4927-9979-631CA9343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299" y="2022181"/>
            <a:ext cx="808000" cy="83455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7F7B4463-99A9-4C7B-8BED-5FEA130A9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14541" y="1974055"/>
            <a:ext cx="899042" cy="89904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1974E9A-B49E-42F0-BDC7-77D8AF458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8713" y="1974055"/>
            <a:ext cx="897207" cy="899042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0E4CCE9B-30DD-4256-A137-23AAD44A3F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36" t="10823"/>
          <a:stretch/>
        </p:blipFill>
        <p:spPr>
          <a:xfrm rot="10800000" flipH="1">
            <a:off x="2" y="6464594"/>
            <a:ext cx="1835871" cy="3934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08E9C74-380C-49E7-A0E7-F9D3B6614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" name="Google Shape;235;p21"/>
          <p:cNvSpPr txBox="1"/>
          <p:nvPr/>
        </p:nvSpPr>
        <p:spPr>
          <a:xfrm>
            <a:off x="405794" y="2410729"/>
            <a:ext cx="553356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i="0" u="none" strike="noStrike" cap="none" dirty="0">
                <a:solidFill>
                  <a:srgbClr val="91AC9D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Ventajas:</a:t>
            </a:r>
            <a:endParaRPr sz="2400" b="0" i="0" u="none" strike="noStrike" cap="none" dirty="0">
              <a:solidFill>
                <a:srgbClr val="91AC9D"/>
              </a:solidFill>
              <a:latin typeface="Raleway" panose="020B0003030101060003" pitchFamily="34" charset="0"/>
              <a:ea typeface="Comfortaa"/>
              <a:cs typeface="Calibri" panose="020F0502020204030204" pitchFamily="34" charset="0"/>
              <a:sym typeface="Comfortaa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Productos que llegan a mi casa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100% </a:t>
            </a:r>
            <a:r>
              <a:rPr lang="es-A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n</a:t>
            </a: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aturales y </a:t>
            </a:r>
            <a:r>
              <a:rPr lang="es-A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e</a:t>
            </a: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fectivos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Me regalan puntos por mis compras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Me envían un aceite de regalo cada mes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Ahorro en el envío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Envío </a:t>
            </a:r>
            <a:r>
              <a:rPr lang="es-A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g</a:t>
            </a: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ratis en USA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Incentivos de mi </a:t>
            </a:r>
            <a:r>
              <a:rPr lang="es-A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e</a:t>
            </a: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quipo </a:t>
            </a:r>
            <a:endParaRPr sz="2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236" name="Google Shape;236;p21"/>
          <p:cNvSpPr txBox="1"/>
          <p:nvPr/>
        </p:nvSpPr>
        <p:spPr>
          <a:xfrm>
            <a:off x="816357" y="706990"/>
            <a:ext cx="962852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 panose="020F0502020204030204" pitchFamily="34" charset="0"/>
                <a:sym typeface="Calibri"/>
              </a:rPr>
              <a:t>Consulta de Bienestar Personalizada</a:t>
            </a:r>
            <a:endParaRPr sz="4000" dirty="0">
              <a:solidFill>
                <a:srgbClr val="154844"/>
              </a:solidFill>
              <a:latin typeface="Metropolis Extra Bold" panose="00000900000000000000" pitchFamily="50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 panose="020F0502020204030204" pitchFamily="34" charset="0"/>
                <a:sym typeface="Calibri"/>
              </a:rPr>
              <a:t>¿Cómo vender el LRP?</a:t>
            </a:r>
            <a:endParaRPr sz="4000" dirty="0">
              <a:solidFill>
                <a:srgbClr val="154844"/>
              </a:solidFill>
              <a:latin typeface="Metropolis Extra Bold" panose="000009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>
            <a:off x="6077194" y="2410729"/>
            <a:ext cx="553356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i="0" u="none" strike="noStrike" cap="none" dirty="0">
                <a:solidFill>
                  <a:srgbClr val="91AC9D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Recuerda:</a:t>
            </a:r>
            <a:endParaRPr sz="2400" b="0" i="0" u="none" strike="noStrike" cap="none" dirty="0">
              <a:solidFill>
                <a:srgbClr val="91AC9D"/>
              </a:solidFill>
              <a:latin typeface="Raleway" panose="020B0003030101060003" pitchFamily="34" charset="0"/>
              <a:ea typeface="Comfortaa"/>
              <a:cs typeface="Calibri" panose="020F0502020204030204" pitchFamily="34" charset="0"/>
              <a:sym typeface="Comfortaa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Importante la fecha de tu LRP 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El programa es flexible</a:t>
            </a:r>
            <a:endParaRPr sz="2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omfortaa"/>
              <a:cs typeface="Calibri" panose="020F0502020204030204" pitchFamily="34" charset="0"/>
              <a:sym typeface="Comfortaa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Dar clic en EDITAR para seleccionar tus compras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Importancia del PV vs $</a:t>
            </a:r>
            <a:endParaRPr sz="2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omfortaa"/>
              <a:cs typeface="Calibri" panose="020F0502020204030204" pitchFamily="34" charset="0"/>
              <a:sym typeface="Comfortaa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P</a:t>
            </a: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uede hacer una compra y a la vez canjear sus puntos acumulados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R</a:t>
            </a:r>
            <a:r>
              <a:rPr lang="es-AR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enovación anual</a:t>
            </a:r>
            <a:endParaRPr sz="2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733087-5748-4449-A081-80C4E4D0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2" name="Google Shape;242;p22"/>
          <p:cNvSpPr txBox="1"/>
          <p:nvPr/>
        </p:nvSpPr>
        <p:spPr>
          <a:xfrm>
            <a:off x="288166" y="1438076"/>
            <a:ext cx="6750587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Protocolos recomendados para 3 necesidades (mañanas, durante el día y la noche)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Plan de compras de 3 meses a través del LRP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Link Video de  “Cómo iniciar Sesión”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Link PDF de “C</a:t>
            </a:r>
            <a:r>
              <a:rPr lang="es-A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ó</a:t>
            </a: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mo hacer la Plantilla LRP”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Recordar </a:t>
            </a:r>
            <a:r>
              <a:rPr lang="es-A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i</a:t>
            </a: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ncentivo y que avisen una vez que procesan su LRP</a:t>
            </a:r>
            <a:r>
              <a:rPr lang="es-A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 </a:t>
            </a: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para hacerles llegar el incentivo (opcional)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Links para unirse a la Comunidad Educativa 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PDF Guía de la A hasta la Z 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PDF sobre el LRP 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457200" marR="0" lvl="1" indent="-114300" algn="just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lang="es-AR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omfortaa"/>
                <a:cs typeface="Calibri" panose="020F0502020204030204" pitchFamily="34" charset="0"/>
                <a:sym typeface="Comfortaa"/>
              </a:rPr>
              <a:t>PDF de algún E-book de su tema de interés (opcional).</a:t>
            </a:r>
            <a:endParaRPr sz="22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1184591" y="401727"/>
            <a:ext cx="94159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Correo Post-Consulta de Bienestar</a:t>
            </a:r>
            <a:endParaRPr sz="40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B9CF14-AADE-4F11-B03E-8DA3DAD76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166" y="1781443"/>
            <a:ext cx="4289748" cy="428974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23D3F8B-893F-48CC-AFBF-0CBDB580B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756263" flipV="1">
            <a:off x="7018363" y="4468408"/>
            <a:ext cx="2395585" cy="141603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21B5AD5-A6ED-4816-83B3-47AEF0615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9385875" y="1576069"/>
            <a:ext cx="2267409" cy="1340268"/>
          </a:xfrm>
          <a:prstGeom prst="rect">
            <a:avLst/>
          </a:prstGeom>
        </p:spPr>
      </p:pic>
      <p:sp>
        <p:nvSpPr>
          <p:cNvPr id="9" name="Google Shape;105;p4">
            <a:extLst>
              <a:ext uri="{FF2B5EF4-FFF2-40B4-BE49-F238E27FC236}">
                <a16:creationId xmlns:a16="http://schemas.microsoft.com/office/drawing/2014/main" id="{ADD02E1F-751B-4637-8542-393FC3CBE0F0}"/>
              </a:ext>
            </a:extLst>
          </p:cNvPr>
          <p:cNvSpPr/>
          <p:nvPr/>
        </p:nvSpPr>
        <p:spPr>
          <a:xfrm>
            <a:off x="362646" y="498611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5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1B5141-0EC0-4DDA-BDF4-76DAC2D25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64;p11">
            <a:extLst>
              <a:ext uri="{FF2B5EF4-FFF2-40B4-BE49-F238E27FC236}">
                <a16:creationId xmlns:a16="http://schemas.microsoft.com/office/drawing/2014/main" id="{1B8F8A96-B547-4A4A-B957-AB41B2A6AD75}"/>
              </a:ext>
            </a:extLst>
          </p:cNvPr>
          <p:cNvSpPr txBox="1"/>
          <p:nvPr/>
        </p:nvSpPr>
        <p:spPr>
          <a:xfrm>
            <a:off x="1525596" y="378443"/>
            <a:ext cx="93515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Intégralo a la Comunidad Educativa</a:t>
            </a:r>
            <a:endParaRPr sz="2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48" name="Google Shape;248;p23"/>
          <p:cNvSpPr txBox="1">
            <a:spLocks noGrp="1"/>
          </p:cNvSpPr>
          <p:nvPr>
            <p:ph type="body" idx="1"/>
          </p:nvPr>
        </p:nvSpPr>
        <p:spPr>
          <a:xfrm>
            <a:off x="841420" y="2322797"/>
            <a:ext cx="6643901" cy="3907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 dirty="0">
                <a:latin typeface="Raleway" panose="020B0003030101060003" pitchFamily="34" charset="0"/>
              </a:rPr>
              <a:t>Redes Sociales (Facebook, Instagram, Grupos de WhatsApp/</a:t>
            </a:r>
            <a:r>
              <a:rPr lang="es-AR" dirty="0" err="1">
                <a:latin typeface="Raleway" panose="020B0003030101060003" pitchFamily="34" charset="0"/>
              </a:rPr>
              <a:t>Telegram</a:t>
            </a:r>
            <a:r>
              <a:rPr lang="es-AR" dirty="0">
                <a:latin typeface="Raleway" panose="020B0003030101060003" pitchFamily="34" charset="0"/>
              </a:rPr>
              <a:t>)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 dirty="0">
                <a:latin typeface="Raleway" panose="020B0003030101060003" pitchFamily="34" charset="0"/>
              </a:rPr>
              <a:t>Canal de YouTube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 dirty="0">
                <a:latin typeface="Raleway" panose="020B0003030101060003" pitchFamily="34" charset="0"/>
              </a:rPr>
              <a:t>Plataforma Educativa 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 dirty="0">
                <a:latin typeface="Raleway" panose="020B0003030101060003" pitchFamily="34" charset="0"/>
              </a:rPr>
              <a:t>Recetarios Descargables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 dirty="0">
                <a:latin typeface="Raleway" panose="020B0003030101060003" pitchFamily="34" charset="0"/>
              </a:rPr>
              <a:t>E-books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 dirty="0">
                <a:latin typeface="Raleway" panose="020B0003030101060003" pitchFamily="34" charset="0"/>
              </a:rPr>
              <a:t>Links con las Tiendas de Accesorios.</a:t>
            </a:r>
            <a:endParaRPr dirty="0">
              <a:latin typeface="Raleway" panose="020B0003030101060003" pitchFamily="34" charset="0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793750" y="1450442"/>
            <a:ext cx="10604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s-AR" sz="2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Nuestra Comunidad </a:t>
            </a:r>
            <a:r>
              <a:rPr lang="es-AR" sz="2800" dirty="0" err="1">
                <a:latin typeface="Raleway" panose="020B0003030101060003" pitchFamily="34" charset="0"/>
              </a:rPr>
              <a:t>dōTERRA</a:t>
            </a:r>
            <a:r>
              <a:rPr lang="es-AR" sz="2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y la de nuestra Organización:</a:t>
            </a:r>
            <a:endParaRPr sz="28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1036D1-39BA-4735-B6AC-A0EFB8748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84" y="2322797"/>
            <a:ext cx="4074746" cy="4074746"/>
          </a:xfrm>
          <a:prstGeom prst="rect">
            <a:avLst/>
          </a:prstGeom>
        </p:spPr>
      </p:pic>
      <p:sp>
        <p:nvSpPr>
          <p:cNvPr id="8" name="Google Shape;105;p4">
            <a:extLst>
              <a:ext uri="{FF2B5EF4-FFF2-40B4-BE49-F238E27FC236}">
                <a16:creationId xmlns:a16="http://schemas.microsoft.com/office/drawing/2014/main" id="{BA9FD429-F80B-4B8E-9BC9-B98692715E75}"/>
              </a:ext>
            </a:extLst>
          </p:cNvPr>
          <p:cNvSpPr/>
          <p:nvPr/>
        </p:nvSpPr>
        <p:spPr>
          <a:xfrm>
            <a:off x="688489" y="474747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6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E91CAF-81F9-47F7-B565-1743C780C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806"/>
          </a:xfrm>
          <a:prstGeom prst="rect">
            <a:avLst/>
          </a:prstGeom>
        </p:spPr>
      </p:pic>
      <p:sp>
        <p:nvSpPr>
          <p:cNvPr id="6" name="Google Shape;164;p11">
            <a:extLst>
              <a:ext uri="{FF2B5EF4-FFF2-40B4-BE49-F238E27FC236}">
                <a16:creationId xmlns:a16="http://schemas.microsoft.com/office/drawing/2014/main" id="{F60A5283-F967-46C5-BBAB-59144973DC6F}"/>
              </a:ext>
            </a:extLst>
          </p:cNvPr>
          <p:cNvSpPr txBox="1"/>
          <p:nvPr/>
        </p:nvSpPr>
        <p:spPr>
          <a:xfrm>
            <a:off x="1525596" y="680067"/>
            <a:ext cx="659767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Invitación al Negocio (opcional)</a:t>
            </a:r>
            <a:endParaRPr sz="2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7" name="Google Shape;105;p4">
            <a:extLst>
              <a:ext uri="{FF2B5EF4-FFF2-40B4-BE49-F238E27FC236}">
                <a16:creationId xmlns:a16="http://schemas.microsoft.com/office/drawing/2014/main" id="{690DC442-825C-4937-8BC7-F11DC9984143}"/>
              </a:ext>
            </a:extLst>
          </p:cNvPr>
          <p:cNvSpPr/>
          <p:nvPr/>
        </p:nvSpPr>
        <p:spPr>
          <a:xfrm>
            <a:off x="793750" y="776371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7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4"/>
          <p:cNvSpPr txBox="1">
            <a:spLocks noGrp="1"/>
          </p:cNvSpPr>
          <p:nvPr>
            <p:ph type="body" idx="1"/>
          </p:nvPr>
        </p:nvSpPr>
        <p:spPr>
          <a:xfrm>
            <a:off x="572386" y="4341073"/>
            <a:ext cx="6881037" cy="202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 dirty="0">
                <a:latin typeface="Raleway" panose="020B0003030101060003" pitchFamily="34" charset="0"/>
              </a:rPr>
              <a:t>Clase de Negocio 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 dirty="0">
                <a:latin typeface="Raleway" panose="020B0003030101060003" pitchFamily="34" charset="0"/>
              </a:rPr>
              <a:t>Foro-Chat (Vía WhatsApp/</a:t>
            </a:r>
            <a:r>
              <a:rPr lang="es-AR" dirty="0" err="1">
                <a:latin typeface="Raleway" panose="020B0003030101060003" pitchFamily="34" charset="0"/>
              </a:rPr>
              <a:t>Telegram</a:t>
            </a:r>
            <a:r>
              <a:rPr lang="es-AR" dirty="0">
                <a:latin typeface="Raleway" panose="020B0003030101060003" pitchFamily="34" charset="0"/>
              </a:rPr>
              <a:t>)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AR" dirty="0">
                <a:latin typeface="Raleway" panose="020B0003030101060003" pitchFamily="34" charset="0"/>
              </a:rPr>
              <a:t>Reunión personal </a:t>
            </a:r>
            <a:endParaRPr dirty="0">
              <a:latin typeface="Raleway" panose="020B0003030101060003" pitchFamily="34" charset="0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Raleway" panose="020B0003030101060003" pitchFamily="34" charset="0"/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793750" y="2286407"/>
            <a:ext cx="5181748" cy="179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AR" sz="2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Si la persona muestra interés en el negocio, invítalo a conocer la oportunidad de alguna manera:</a:t>
            </a:r>
            <a:endParaRPr sz="28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F01F65-1FD1-4A5D-81C0-6AE737ACB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64;p11">
            <a:extLst>
              <a:ext uri="{FF2B5EF4-FFF2-40B4-BE49-F238E27FC236}">
                <a16:creationId xmlns:a16="http://schemas.microsoft.com/office/drawing/2014/main" id="{BF99A98F-18D4-4C80-9223-504F92B961A7}"/>
              </a:ext>
            </a:extLst>
          </p:cNvPr>
          <p:cNvSpPr txBox="1"/>
          <p:nvPr/>
        </p:nvSpPr>
        <p:spPr>
          <a:xfrm>
            <a:off x="1525596" y="378443"/>
            <a:ext cx="659767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Apoyo Continuo</a:t>
            </a:r>
            <a:endParaRPr sz="2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8" name="Google Shape;105;p4">
            <a:extLst>
              <a:ext uri="{FF2B5EF4-FFF2-40B4-BE49-F238E27FC236}">
                <a16:creationId xmlns:a16="http://schemas.microsoft.com/office/drawing/2014/main" id="{5BF96809-EE5E-4633-9C48-AB57838AE949}"/>
              </a:ext>
            </a:extLst>
          </p:cNvPr>
          <p:cNvSpPr/>
          <p:nvPr/>
        </p:nvSpPr>
        <p:spPr>
          <a:xfrm>
            <a:off x="793750" y="474747"/>
            <a:ext cx="539141" cy="515238"/>
          </a:xfrm>
          <a:prstGeom prst="ellipse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lt1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8</a:t>
            </a:r>
            <a:endParaRPr sz="2400" b="0" i="0" u="none" strike="noStrike" cap="none" dirty="0">
              <a:solidFill>
                <a:schemeClr val="lt1"/>
              </a:solidFill>
              <a:latin typeface="Metropolis Extra Bold" panose="000009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5"/>
          <p:cNvSpPr txBox="1"/>
          <p:nvPr/>
        </p:nvSpPr>
        <p:spPr>
          <a:xfrm>
            <a:off x="793750" y="1266048"/>
            <a:ext cx="10412966" cy="82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AR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Trabajo en Equipo. Continuamos apoyando a nuestra comunidad, y es muy importante la </a:t>
            </a:r>
            <a:r>
              <a:rPr lang="es-AR" sz="2400" b="1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COMUNICACIÓN DIRECTA </a:t>
            </a:r>
            <a:r>
              <a:rPr lang="es-AR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cada determinado tiempo:</a:t>
            </a:r>
            <a:endParaRPr sz="24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5"/>
          <p:cNvSpPr txBox="1"/>
          <p:nvPr/>
        </p:nvSpPr>
        <p:spPr>
          <a:xfrm>
            <a:off x="493292" y="2559216"/>
            <a:ext cx="4331143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Contacto directo </a:t>
            </a:r>
            <a:r>
              <a:rPr lang="es-MX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al menos cada mes.</a:t>
            </a:r>
            <a:endParaRPr sz="2000" dirty="0"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Seguimiento acerca del protocolo recomendado, usos de los productos, qué aceites aún no ha usado y la razón.</a:t>
            </a:r>
            <a:endParaRPr sz="2000" dirty="0"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Revisar si ha participado de las actividades educativas.</a:t>
            </a:r>
            <a:endParaRPr sz="2000" dirty="0"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Enviar las promociones del mes después de la llamada.</a:t>
            </a:r>
            <a:endParaRPr sz="20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5" name="Google Shape;265;p25"/>
          <p:cNvSpPr txBox="1"/>
          <p:nvPr/>
        </p:nvSpPr>
        <p:spPr>
          <a:xfrm>
            <a:off x="5528881" y="2559216"/>
            <a:ext cx="5677835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Invitar a eventos presenciales del equipo. </a:t>
            </a:r>
            <a:endParaRPr sz="20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Reconocer públicamente a los clientes que más compras hayan realizado, o que hayan participado en más clases, etc. Enviarles regalos o reconocimientos cada 3 </a:t>
            </a:r>
            <a:r>
              <a:rPr lang="es-AR" sz="2000" dirty="0" err="1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ó</a:t>
            </a: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 6 meses.</a:t>
            </a:r>
            <a:endParaRPr sz="2000" dirty="0">
              <a:latin typeface="Raleway" panose="020B0003030101060003" pitchFamily="34" charset="0"/>
              <a:cs typeface="Calibri" panose="020F0502020204030204" pitchFamily="34" charset="0"/>
            </a:endParaRP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AR" sz="20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 panose="020F0502020204030204" pitchFamily="34" charset="0"/>
                <a:sym typeface="Calibri"/>
              </a:rPr>
              <a:t>Descargar mensualmente la lista de clientes inactivos (Genealogía Detallada) y volver a establecer contacto; preguntarles por sus aceites, integrarlos a las actividades del equipo, etc.</a:t>
            </a:r>
            <a:endParaRPr sz="20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F4C19D-9535-481A-85B7-74F09195E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70" name="Google Shape;270;p26"/>
          <p:cNvSpPr txBox="1"/>
          <p:nvPr/>
        </p:nvSpPr>
        <p:spPr>
          <a:xfrm>
            <a:off x="638052" y="2310958"/>
            <a:ext cx="7315101" cy="3505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AR" sz="2800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La </a:t>
            </a:r>
            <a:r>
              <a:rPr lang="es-AR" sz="2800" b="1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retención</a:t>
            </a:r>
            <a:r>
              <a:rPr lang="es-AR" sz="2800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es el resultado de servir a las necesidades de los clientes y de preocuparnos lo suficiente para cambiar vidas; no sólo una vez, sino de </a:t>
            </a:r>
            <a:r>
              <a:rPr lang="es-AR" sz="2800" b="1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manera continua</a:t>
            </a:r>
            <a:r>
              <a:rPr lang="es-AR" sz="2800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rgbClr val="154844"/>
              </a:solidFill>
              <a:latin typeface="Raleway" panose="020B0003030101060003" pitchFamily="34" charset="0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800" dirty="0">
              <a:solidFill>
                <a:srgbClr val="154844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AR" sz="2800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Gánate el derecho de conservarlos como clientes con el </a:t>
            </a:r>
            <a:r>
              <a:rPr lang="es-AR" sz="2800" b="1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corazón</a:t>
            </a:r>
            <a:r>
              <a:rPr lang="es-AR" sz="2800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y mente enfocados en la retención.</a:t>
            </a:r>
            <a:endParaRPr sz="1600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005AFB7-C3DF-46E7-AEE7-BADD7730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052" y="797441"/>
            <a:ext cx="741567" cy="1127051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6EA94CD-E07C-486A-A60D-221285852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66808" flipH="1">
            <a:off x="6713549" y="386441"/>
            <a:ext cx="2479208" cy="15386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7"/>
          <p:cNvSpPr txBox="1">
            <a:spLocks noGrp="1"/>
          </p:cNvSpPr>
          <p:nvPr>
            <p:ph type="title"/>
          </p:nvPr>
        </p:nvSpPr>
        <p:spPr>
          <a:xfrm>
            <a:off x="4920791" y="2363607"/>
            <a:ext cx="666475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s-MX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MUCHAS GRACIAS</a:t>
            </a:r>
            <a:endParaRPr/>
          </a:p>
        </p:txBody>
      </p:sp>
      <p:pic>
        <p:nvPicPr>
          <p:cNvPr id="424" name="Google Shape;42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8384" y="557097"/>
            <a:ext cx="2298150" cy="136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45DF09-A250-4C42-A1A8-5311B9259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520147" y="1212573"/>
            <a:ext cx="6248401" cy="443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794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Char char="•"/>
            </a:pPr>
            <a:r>
              <a:rPr lang="es-AR" sz="3800" i="1" dirty="0">
                <a:solidFill>
                  <a:schemeClr val="bg1"/>
                </a:solidFill>
                <a:latin typeface="Raleway" panose="020B0003030101060003" pitchFamily="34" charset="0"/>
              </a:rPr>
              <a:t>Estamos en el </a:t>
            </a:r>
            <a:r>
              <a:rPr lang="es-AR" sz="3800" b="1" i="1" dirty="0">
                <a:solidFill>
                  <a:schemeClr val="bg1"/>
                </a:solidFill>
                <a:latin typeface="Raleway" panose="020B0003030101060003" pitchFamily="34" charset="0"/>
              </a:rPr>
              <a:t>Negocio de la EDUCACIÓN</a:t>
            </a:r>
            <a:r>
              <a:rPr lang="es-AR" sz="3800" i="1" dirty="0">
                <a:solidFill>
                  <a:schemeClr val="bg1"/>
                </a:solidFill>
                <a:latin typeface="Raleway" panose="020B0003030101060003" pitchFamily="34" charset="0"/>
              </a:rPr>
              <a:t> en el que no sólo cerramos una venta, sino empoderamos a nuestros clientes para inspirar en ellos una mejor calidad de vida. </a:t>
            </a:r>
            <a:endParaRPr sz="3800" i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C4289D3-AAE4-4F2C-8201-A23B90BA8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882650" y="395810"/>
            <a:ext cx="8609220" cy="184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AR" sz="4000" b="1" dirty="0">
                <a:solidFill>
                  <a:srgbClr val="154844"/>
                </a:solidFill>
                <a:latin typeface="Raleway" panose="020B0003030101060003" pitchFamily="34" charset="0"/>
              </a:rPr>
              <a:t>¿QUÉ ES LA RETENCIÓN?</a:t>
            </a:r>
            <a:br>
              <a:rPr lang="es-AR" sz="4000" b="1" dirty="0">
                <a:solidFill>
                  <a:srgbClr val="154844"/>
                </a:solidFill>
                <a:latin typeface="Raleway" panose="020B0003030101060003" pitchFamily="34" charset="0"/>
              </a:rPr>
            </a:br>
            <a:r>
              <a:rPr lang="es-A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Sistema mediante el cual un cliente se mantiene comprando activamente nuestro producto.</a:t>
            </a:r>
            <a:endParaRPr sz="3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838200" y="3230218"/>
            <a:ext cx="10097438" cy="339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La retención es fundamental para lograr ingresos sostenibles durante el tiempo con clientes entusiasmados por sus compras.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Nuestros clientes nos inspiran a educarlos y potenciar sus intereses.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Nuestros clientes conforman la mayor parte del volumen de todo el equipo.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>
              <a:lnSpc>
                <a:spcPct val="120000"/>
              </a:lnSpc>
              <a:buSzPct val="100000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La relación que tus clientes tienen con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está fomentada por la relación que tienen contigo.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Creamos confianza y mantenemos comunicación fortaleciendo relaciones a largo plazo.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882649" y="2059556"/>
            <a:ext cx="39775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AR" sz="4400" b="0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Importancia: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9589880" y="723675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9885375" y="1130370"/>
            <a:ext cx="151610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dirty="0">
                <a:solidFill>
                  <a:schemeClr val="bg1"/>
                </a:solidFill>
                <a:latin typeface="Metropolis Extra Bold" panose="00000900000000000000" pitchFamily="50" charset="0"/>
                <a:ea typeface="Calibri"/>
                <a:cs typeface="Calibri" panose="020F0502020204030204" pitchFamily="34" charset="0"/>
                <a:sym typeface="Calibri"/>
              </a:rPr>
              <a:t>65%</a:t>
            </a:r>
            <a:endParaRPr sz="1800" dirty="0">
              <a:solidFill>
                <a:schemeClr val="bg1"/>
              </a:solidFill>
              <a:latin typeface="Metropolis Extra Bold" panose="00000900000000000000" pitchFamily="50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dirty="0">
                <a:solidFill>
                  <a:schemeClr val="bg1"/>
                </a:solidFill>
                <a:latin typeface="Metropolis Extra Bold" panose="00000900000000000000" pitchFamily="50" charset="0"/>
                <a:ea typeface="Calibri"/>
                <a:cs typeface="Calibri" panose="020F0502020204030204" pitchFamily="34" charset="0"/>
                <a:sym typeface="Calibri"/>
              </a:rPr>
              <a:t>Nuestro objetivo</a:t>
            </a:r>
            <a:endParaRPr sz="1800" dirty="0">
              <a:solidFill>
                <a:schemeClr val="bg1"/>
              </a:solidFill>
              <a:latin typeface="Metropolis Extra Bold" panose="00000900000000000000" pitchFamily="50" charset="0"/>
              <a:cs typeface="Calibri" panose="020F050202020403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9320A46E-D286-4134-8DBE-5CF0A133F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738977" flipH="1" flipV="1">
            <a:off x="10772057" y="1791106"/>
            <a:ext cx="1258846" cy="8615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E1A0BA-0E0E-4C23-A260-A4688032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882650" y="999241"/>
            <a:ext cx="62138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AR" dirty="0">
                <a:solidFill>
                  <a:schemeClr val="bg1"/>
                </a:solidFill>
                <a:latin typeface="Metropolis Extra Bold" panose="00000900000000000000" pitchFamily="50" charset="0"/>
              </a:rPr>
              <a:t>PRINCIPIOS BÁSICOS DE RETENCIÓN:</a:t>
            </a:r>
            <a:endParaRPr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882650" y="2633869"/>
            <a:ext cx="6849993" cy="33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019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Char char="•"/>
            </a:pPr>
            <a:r>
              <a:rPr lang="es-AR" dirty="0">
                <a:solidFill>
                  <a:schemeClr val="bg1"/>
                </a:solidFill>
                <a:latin typeface="Raleway" panose="020B0003030101060003" pitchFamily="34" charset="0"/>
              </a:rPr>
              <a:t>Cultura de servicio, amor y aprecio desde el principio.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Char char="•"/>
            </a:pPr>
            <a:r>
              <a:rPr lang="es-AR" dirty="0">
                <a:solidFill>
                  <a:schemeClr val="bg1"/>
                </a:solidFill>
                <a:latin typeface="Raleway" panose="020B0003030101060003" pitchFamily="34" charset="0"/>
              </a:rPr>
              <a:t>Comunicación y escucha.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Char char="•"/>
            </a:pPr>
            <a:r>
              <a:rPr lang="es-AR" dirty="0">
                <a:solidFill>
                  <a:schemeClr val="bg1"/>
                </a:solidFill>
                <a:latin typeface="Raleway" panose="020B0003030101060003" pitchFamily="34" charset="0"/>
              </a:rPr>
              <a:t>Consulta de Bienestar.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Char char="•"/>
            </a:pPr>
            <a:r>
              <a:rPr lang="es-AR" dirty="0">
                <a:solidFill>
                  <a:schemeClr val="bg1"/>
                </a:solidFill>
                <a:latin typeface="Raleway" panose="020B0003030101060003" pitchFamily="34" charset="0"/>
              </a:rPr>
              <a:t>Educación y Acompañamiento (Producto y Negocio).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Char char="•"/>
            </a:pPr>
            <a:r>
              <a:rPr lang="es-AR" dirty="0">
                <a:solidFill>
                  <a:schemeClr val="bg1"/>
                </a:solidFill>
                <a:latin typeface="Raleway" panose="020B0003030101060003" pitchFamily="34" charset="0"/>
              </a:rPr>
              <a:t>Sentimiento de Comunidad y Apoyo.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</a:pP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AA2D497-5302-4BEC-84D3-CCB96FEEF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1038" y="4184374"/>
            <a:ext cx="1818859" cy="18188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538A16-23CD-4518-A114-DD7FCAA3D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7" name="Google Shape;117;p6" descr="See the source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8371" y="1699591"/>
            <a:ext cx="7103220" cy="478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679186" y="301515"/>
            <a:ext cx="11042405" cy="116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200"/>
            </a:pPr>
            <a:r>
              <a:rPr lang="es-AR" sz="32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RETENCIÓN en </a:t>
            </a:r>
            <a:r>
              <a:rPr lang="en-US" sz="32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"/>
                <a:cs typeface="Montserrat"/>
                <a:sym typeface="Montserrat"/>
              </a:rPr>
              <a:t>dōTERRA</a:t>
            </a:r>
            <a:br>
              <a:rPr lang="es-AR" sz="3200" b="1" dirty="0">
                <a:latin typeface="Raleway" panose="020B0003030101060003" pitchFamily="34" charset="0"/>
              </a:rPr>
            </a:b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s-AR" sz="2400" dirty="0">
                <a:latin typeface="Raleway" panose="020B0003030101060003" pitchFamily="34" charset="0"/>
              </a:rPr>
              <a:t> tiene un porcentaje de retención del 65% a diferencia del mercado.  </a:t>
            </a:r>
            <a:endParaRPr sz="3200" dirty="0">
              <a:latin typeface="Raleway" panose="020B0003030101060003" pitchFamily="34" charset="0"/>
            </a:endParaRPr>
          </a:p>
        </p:txBody>
      </p:sp>
      <p:sp>
        <p:nvSpPr>
          <p:cNvPr id="119" name="Google Shape;119;p6"/>
          <p:cNvSpPr txBox="1"/>
          <p:nvPr/>
        </p:nvSpPr>
        <p:spPr>
          <a:xfrm>
            <a:off x="679186" y="3429000"/>
            <a:ext cx="3140711" cy="213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AR" sz="28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El bono </a:t>
            </a:r>
            <a:r>
              <a:rPr lang="es-AR" sz="2800" b="1" i="0" u="none" strike="noStrike" cap="none" dirty="0" err="1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Uninivel</a:t>
            </a:r>
            <a:r>
              <a:rPr lang="es-AR" sz="28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 representa el ingreso </a:t>
            </a:r>
            <a:r>
              <a:rPr lang="es-AR" sz="2800" b="1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más</a:t>
            </a:r>
            <a:r>
              <a:rPr lang="es-AR" sz="28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 alto en el tiempo </a:t>
            </a:r>
            <a:endParaRPr sz="16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6A21F13-8645-42EF-B090-0297ACE8B50F}"/>
              </a:ext>
            </a:extLst>
          </p:cNvPr>
          <p:cNvSpPr/>
          <p:nvPr/>
        </p:nvSpPr>
        <p:spPr>
          <a:xfrm>
            <a:off x="698098" y="1699591"/>
            <a:ext cx="3280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400" dirty="0">
                <a:latin typeface="Raleway" panose="020B0003030101060003" pitchFamily="34" charset="0"/>
              </a:rPr>
              <a:t>Una alta retención nos garantiza buenos ingresos residuales</a:t>
            </a:r>
            <a:endParaRPr lang="es-MX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7AEE5BE-3A86-4D6E-99BE-7973CFE2E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4" name="Google Shape;124;p7"/>
          <p:cNvPicPr preferRelativeResize="0"/>
          <p:nvPr/>
        </p:nvPicPr>
        <p:blipFill rotWithShape="1">
          <a:blip r:embed="rId4">
            <a:alphaModFix/>
          </a:blip>
          <a:srcRect t="7534" r="477" b="52614"/>
          <a:stretch/>
        </p:blipFill>
        <p:spPr>
          <a:xfrm>
            <a:off x="382000" y="1206031"/>
            <a:ext cx="11428000" cy="257410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38206" y="295585"/>
            <a:ext cx="110343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AR" sz="3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¿Cómo consultar la retención en mi organización?</a:t>
            </a:r>
            <a:br>
              <a:rPr lang="es-AR" sz="3400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endParaRPr sz="3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26" name="Google Shape;126;p7"/>
          <p:cNvSpPr/>
          <p:nvPr/>
        </p:nvSpPr>
        <p:spPr>
          <a:xfrm>
            <a:off x="4651512" y="1644458"/>
            <a:ext cx="1981865" cy="254442"/>
          </a:xfrm>
          <a:prstGeom prst="rect">
            <a:avLst/>
          </a:prstGeom>
          <a:noFill/>
          <a:ln w="38100" cap="flat" cmpd="sng">
            <a:solidFill>
              <a:srgbClr val="154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4651511" y="2057623"/>
            <a:ext cx="691763" cy="211745"/>
          </a:xfrm>
          <a:prstGeom prst="rect">
            <a:avLst/>
          </a:prstGeom>
          <a:noFill/>
          <a:ln w="38100" cap="flat" cmpd="sng">
            <a:solidFill>
              <a:srgbClr val="154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7"/>
          <p:cNvSpPr/>
          <p:nvPr/>
        </p:nvSpPr>
        <p:spPr>
          <a:xfrm>
            <a:off x="5672213" y="2269369"/>
            <a:ext cx="930119" cy="211745"/>
          </a:xfrm>
          <a:prstGeom prst="rect">
            <a:avLst/>
          </a:prstGeom>
          <a:noFill/>
          <a:ln w="38100" cap="flat" cmpd="sng">
            <a:solidFill>
              <a:srgbClr val="154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5398451" y="1294042"/>
            <a:ext cx="219579" cy="30300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79B3D"/>
          </a:solidFill>
          <a:ln w="12700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7"/>
          <p:cNvCxnSpPr>
            <a:cxnSpLocks/>
            <a:endCxn id="128" idx="1"/>
          </p:cNvCxnSpPr>
          <p:nvPr/>
        </p:nvCxnSpPr>
        <p:spPr>
          <a:xfrm>
            <a:off x="5344270" y="2192495"/>
            <a:ext cx="327943" cy="182747"/>
          </a:xfrm>
          <a:prstGeom prst="bentConnector3">
            <a:avLst>
              <a:gd name="adj1" fmla="val 38072"/>
            </a:avLst>
          </a:prstGeom>
          <a:noFill/>
          <a:ln w="38100" cap="flat" cmpd="sng">
            <a:solidFill>
              <a:srgbClr val="15484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1" name="Google Shape;131;p7"/>
          <p:cNvSpPr/>
          <p:nvPr/>
        </p:nvSpPr>
        <p:spPr>
          <a:xfrm>
            <a:off x="4898753" y="1871137"/>
            <a:ext cx="197277" cy="25444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79B3D"/>
          </a:solidFill>
          <a:ln w="12700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5">
            <a:alphaModFix/>
          </a:blip>
          <a:srcRect l="1649" t="21333" r="42738" b="39127"/>
          <a:stretch/>
        </p:blipFill>
        <p:spPr>
          <a:xfrm>
            <a:off x="844110" y="4084981"/>
            <a:ext cx="6436546" cy="257410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/>
          <p:nvPr/>
        </p:nvSpPr>
        <p:spPr>
          <a:xfrm>
            <a:off x="5773644" y="5923247"/>
            <a:ext cx="642731" cy="625022"/>
          </a:xfrm>
          <a:prstGeom prst="ellipse">
            <a:avLst/>
          </a:prstGeom>
          <a:noFill/>
          <a:ln w="76200" cap="flat" cmpd="sng">
            <a:solidFill>
              <a:srgbClr val="154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" name="Google Shape;136;p7"/>
          <p:cNvCxnSpPr>
            <a:cxnSpLocks/>
            <a:stCxn id="133" idx="4"/>
          </p:cNvCxnSpPr>
          <p:nvPr/>
        </p:nvCxnSpPr>
        <p:spPr>
          <a:xfrm rot="5400000" flipH="1" flipV="1">
            <a:off x="7009056" y="4453083"/>
            <a:ext cx="1181139" cy="3009233"/>
          </a:xfrm>
          <a:prstGeom prst="bentConnector4">
            <a:avLst>
              <a:gd name="adj1" fmla="val -19354"/>
              <a:gd name="adj2" fmla="val 55340"/>
            </a:avLst>
          </a:prstGeom>
          <a:noFill/>
          <a:ln w="57150" cap="flat" cmpd="sng">
            <a:solidFill>
              <a:srgbClr val="15484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Google Shape;105;p4">
            <a:extLst>
              <a:ext uri="{FF2B5EF4-FFF2-40B4-BE49-F238E27FC236}">
                <a16:creationId xmlns:a16="http://schemas.microsoft.com/office/drawing/2014/main" id="{A4B62467-E606-48DC-9995-38AE40D10CEF}"/>
              </a:ext>
            </a:extLst>
          </p:cNvPr>
          <p:cNvSpPr/>
          <p:nvPr/>
        </p:nvSpPr>
        <p:spPr>
          <a:xfrm>
            <a:off x="9191099" y="4363267"/>
            <a:ext cx="2107096" cy="2013678"/>
          </a:xfrm>
          <a:prstGeom prst="ellipse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6;p4">
            <a:extLst>
              <a:ext uri="{FF2B5EF4-FFF2-40B4-BE49-F238E27FC236}">
                <a16:creationId xmlns:a16="http://schemas.microsoft.com/office/drawing/2014/main" id="{8CC621AC-235C-4B68-835C-14759D9CEE5B}"/>
              </a:ext>
            </a:extLst>
          </p:cNvPr>
          <p:cNvSpPr txBox="1"/>
          <p:nvPr/>
        </p:nvSpPr>
        <p:spPr>
          <a:xfrm>
            <a:off x="9486594" y="4769962"/>
            <a:ext cx="151610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dirty="0">
                <a:solidFill>
                  <a:schemeClr val="bg1"/>
                </a:solidFill>
                <a:latin typeface="Metropolis Extra Bold" panose="00000900000000000000" pitchFamily="50" charset="0"/>
                <a:ea typeface="Calibri"/>
                <a:cs typeface="Calibri" panose="020F0502020204030204" pitchFamily="34" charset="0"/>
                <a:sym typeface="Calibri"/>
              </a:rPr>
              <a:t>65%</a:t>
            </a:r>
            <a:endParaRPr sz="1800" dirty="0">
              <a:solidFill>
                <a:schemeClr val="bg1"/>
              </a:solidFill>
              <a:latin typeface="Metropolis Extra Bold" panose="00000900000000000000" pitchFamily="50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dirty="0">
                <a:solidFill>
                  <a:schemeClr val="bg1"/>
                </a:solidFill>
                <a:latin typeface="Metropolis Extra Bold" panose="00000900000000000000" pitchFamily="50" charset="0"/>
                <a:ea typeface="Calibri"/>
                <a:cs typeface="Calibri" panose="020F0502020204030204" pitchFamily="34" charset="0"/>
                <a:sym typeface="Calibri"/>
              </a:rPr>
              <a:t>Nuestro objetivo</a:t>
            </a:r>
            <a:endParaRPr sz="1800" dirty="0">
              <a:solidFill>
                <a:schemeClr val="bg1"/>
              </a:solidFill>
              <a:latin typeface="Metropolis Extra Bold" panose="00000900000000000000" pitchFamily="50" charset="0"/>
              <a:cs typeface="Calibri" panose="020F0502020204030204" pitchFamily="34" charset="0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9D2FD6E2-2624-4901-83F1-D9A14ACA5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38977" flipH="1" flipV="1">
            <a:off x="10167262" y="5079759"/>
            <a:ext cx="1790583" cy="12255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B2FE32F-2FBE-4C70-B5E1-9C025E04D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41" name="Google Shape;141;p8"/>
          <p:cNvSpPr txBox="1">
            <a:spLocks noGrp="1"/>
          </p:cNvSpPr>
          <p:nvPr>
            <p:ph type="body" idx="1"/>
          </p:nvPr>
        </p:nvSpPr>
        <p:spPr>
          <a:xfrm>
            <a:off x="3530009" y="2304926"/>
            <a:ext cx="8027582" cy="224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s-AR"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Componentes del Apoyo y Educación de nuestros Clientes Mayoristas</a:t>
            </a:r>
            <a:endParaRPr sz="32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1A7EA8F9-BF7B-4B83-B5B0-314F0F262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0168" y="808073"/>
            <a:ext cx="741567" cy="112705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D002FDE-847E-47D5-BD62-996FCA7FF5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236" t="10823"/>
          <a:stretch/>
        </p:blipFill>
        <p:spPr>
          <a:xfrm rot="10800000" flipH="1">
            <a:off x="0" y="5974015"/>
            <a:ext cx="2827928" cy="88338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191D9D7E-F39F-41DD-8F3F-68EB64427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236" t="10823"/>
          <a:stretch/>
        </p:blipFill>
        <p:spPr>
          <a:xfrm flipH="1">
            <a:off x="9845748" y="14909"/>
            <a:ext cx="2346251" cy="5273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05F375-5BB5-4B43-BA91-AF45DC127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46" name="Google Shape;146;p9"/>
          <p:cNvSpPr txBox="1">
            <a:spLocks noGrp="1"/>
          </p:cNvSpPr>
          <p:nvPr>
            <p:ph type="body" idx="1"/>
          </p:nvPr>
        </p:nvSpPr>
        <p:spPr>
          <a:xfrm>
            <a:off x="531720" y="1987851"/>
            <a:ext cx="6217872" cy="356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s-AR" sz="3600" dirty="0">
                <a:solidFill>
                  <a:schemeClr val="bg1"/>
                </a:solidFill>
                <a:latin typeface="Raleway" panose="020B0003030101060003" pitchFamily="34" charset="0"/>
              </a:rPr>
              <a:t>La duplicación comienza con el acompañamiento oportuno de todos los inscritos, y continúa cuando tus constructores aprenden a hacer lo mismo.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1912</Words>
  <Application>Microsoft Office PowerPoint</Application>
  <PresentationFormat>Panorámica</PresentationFormat>
  <Paragraphs>227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4" baseType="lpstr">
      <vt:lpstr>Raleway-Bold</vt:lpstr>
      <vt:lpstr>Raleway</vt:lpstr>
      <vt:lpstr>Metropolis Extra Bold</vt:lpstr>
      <vt:lpstr>Calibri</vt:lpstr>
      <vt:lpstr>Noto Sans Symbols</vt:lpstr>
      <vt:lpstr>Arial</vt:lpstr>
      <vt:lpstr>Tema de Office</vt:lpstr>
      <vt:lpstr>Presentación de PowerPoint</vt:lpstr>
      <vt:lpstr>Objetivo</vt:lpstr>
      <vt:lpstr>Presentación de PowerPoint</vt:lpstr>
      <vt:lpstr>¿QUÉ ES LA RETENCIÓN? Sistema mediante el cual un cliente se mantiene comprando activamente nuestro producto.</vt:lpstr>
      <vt:lpstr>PRINCIPIOS BÁSICOS DE RETENCIÓN:</vt:lpstr>
      <vt:lpstr>RETENCIÓN en dōTERRA dōTERRA tiene un porcentaje de retención del 65% a diferencia del mercado.  </vt:lpstr>
      <vt:lpstr>¿Cómo consultar la retención en mi organización? </vt:lpstr>
      <vt:lpstr>Presentación de PowerPoint</vt:lpstr>
      <vt:lpstr>Presentación de PowerPoint</vt:lpstr>
      <vt:lpstr>Pasos para apoyar y acompañar a cada nuevo inscrito.  </vt:lpstr>
      <vt:lpstr>Presentación de PowerPoint</vt:lpstr>
      <vt:lpstr>Recomendaciones:  Grupos de WhatsApp o Telegram</vt:lpstr>
      <vt:lpstr>Presentación de PowerPoint</vt:lpstr>
      <vt:lpstr>Presentación de PowerPoint</vt:lpstr>
      <vt:lpstr>Presentación de PowerPoint</vt:lpstr>
      <vt:lpstr>Recomendaciones OPEN BOX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Apoya y Empodera a tus Clientes Mayoristas</dc:title>
  <dc:creator>Cuenta Microsoft</dc:creator>
  <cp:lastModifiedBy>Mariana Juárez</cp:lastModifiedBy>
  <cp:revision>13</cp:revision>
  <dcterms:created xsi:type="dcterms:W3CDTF">2022-08-26T20:04:50Z</dcterms:created>
  <dcterms:modified xsi:type="dcterms:W3CDTF">2022-12-01T01:09:11Z</dcterms:modified>
</cp:coreProperties>
</file>