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169" rtl="0" fontAlgn="auto" latinLnBrk="0" hangingPunct="0">
      <a:lnSpc>
        <a:spcPct val="90000"/>
      </a:lnSpc>
      <a:spcBef>
        <a:spcPts val="120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0" algn="l" defTabSz="1219169" rtl="0" fontAlgn="auto" latinLnBrk="0" hangingPunct="0">
      <a:lnSpc>
        <a:spcPct val="90000"/>
      </a:lnSpc>
      <a:spcBef>
        <a:spcPts val="120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0" algn="l" defTabSz="1219169" rtl="0" fontAlgn="auto" latinLnBrk="0" hangingPunct="0">
      <a:lnSpc>
        <a:spcPct val="90000"/>
      </a:lnSpc>
      <a:spcBef>
        <a:spcPts val="120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0" algn="l" defTabSz="1219169" rtl="0" fontAlgn="auto" latinLnBrk="0" hangingPunct="0">
      <a:lnSpc>
        <a:spcPct val="90000"/>
      </a:lnSpc>
      <a:spcBef>
        <a:spcPts val="120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0" algn="l" defTabSz="1219169" rtl="0" fontAlgn="auto" latinLnBrk="0" hangingPunct="0">
      <a:lnSpc>
        <a:spcPct val="90000"/>
      </a:lnSpc>
      <a:spcBef>
        <a:spcPts val="120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0" algn="l" defTabSz="1219169" rtl="0" fontAlgn="auto" latinLnBrk="0" hangingPunct="0">
      <a:lnSpc>
        <a:spcPct val="90000"/>
      </a:lnSpc>
      <a:spcBef>
        <a:spcPts val="120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0" algn="l" defTabSz="1219169" rtl="0" fontAlgn="auto" latinLnBrk="0" hangingPunct="0">
      <a:lnSpc>
        <a:spcPct val="90000"/>
      </a:lnSpc>
      <a:spcBef>
        <a:spcPts val="120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0" algn="l" defTabSz="1219169" rtl="0" fontAlgn="auto" latinLnBrk="0" hangingPunct="0">
      <a:lnSpc>
        <a:spcPct val="90000"/>
      </a:lnSpc>
      <a:spcBef>
        <a:spcPts val="120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0" algn="l" defTabSz="1219169" rtl="0" fontAlgn="auto" latinLnBrk="0" hangingPunct="0">
      <a:lnSpc>
        <a:spcPct val="90000"/>
      </a:lnSpc>
      <a:spcBef>
        <a:spcPts val="120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844"/>
    <a:srgbClr val="DEA966"/>
    <a:srgbClr val="F6BF78"/>
    <a:srgbClr val="88946C"/>
    <a:srgbClr val="66A19C"/>
    <a:srgbClr val="A7B9B6"/>
    <a:srgbClr val="46A2D3"/>
    <a:srgbClr val="AA6E85"/>
    <a:srgbClr val="AF8FC1"/>
    <a:srgbClr val="747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3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6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9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2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5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8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1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4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5993081"/>
            <a:ext cx="10972800" cy="302896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500" spc="-14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609600" y="1771650"/>
            <a:ext cx="10972800" cy="2133600"/>
          </a:xfrm>
          <a:prstGeom prst="rect">
            <a:avLst/>
          </a:prstGeom>
        </p:spPr>
        <p:txBody>
          <a:bodyPr anchor="b"/>
          <a:lstStyle>
            <a:lvl1pPr>
              <a:defRPr sz="6400" spc="-64"/>
            </a:lvl1pPr>
          </a:lstStyle>
          <a:p>
            <a:r>
              <a:t>Título de presentación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783790"/>
            <a:ext cx="10972800" cy="112529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439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625600"/>
            <a:ext cx="10972800" cy="3302000"/>
          </a:xfrm>
          <a:prstGeom prst="rect">
            <a:avLst/>
          </a:prstGeom>
        </p:spPr>
        <p:txBody>
          <a:bodyPr anchor="ctr"/>
          <a:lstStyle>
            <a:lvl1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64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ión del hech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4231120"/>
            <a:ext cx="10972801" cy="41630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Información del hecho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2107242"/>
            <a:ext cx="10972800" cy="2134854"/>
          </a:xfrm>
          <a:prstGeom prst="rect">
            <a:avLst/>
          </a:prstGeom>
        </p:spPr>
        <p:txBody>
          <a:bodyPr anchor="b"/>
          <a:lstStyle>
            <a:lvl1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112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5550027"/>
            <a:ext cx="10972801" cy="416307"/>
          </a:xfrm>
          <a:prstGeom prst="rect">
            <a:avLst/>
          </a:prstGeom>
        </p:spPr>
        <p:txBody>
          <a:bodyPr anchor="ctr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Atribución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2089150"/>
            <a:ext cx="10972800" cy="2208213"/>
          </a:xfrm>
          <a:prstGeom prst="rect">
            <a:avLst/>
          </a:prstGeom>
        </p:spPr>
        <p:txBody>
          <a:bodyPr anchor="ctr"/>
          <a:lstStyle>
            <a:lvl1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1219200">
              <a:lnSpc>
                <a:spcPct val="80000"/>
              </a:lnSpc>
              <a:spcBef>
                <a:spcPts val="0"/>
              </a:spcBef>
              <a:buSzTx/>
              <a:buNone/>
              <a:defRPr sz="42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439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>
            <a:spLocks noGrp="1"/>
          </p:cNvSpPr>
          <p:nvPr>
            <p:ph type="pic" sz="quarter" idx="21"/>
          </p:nvPr>
        </p:nvSpPr>
        <p:spPr>
          <a:xfrm>
            <a:off x="7872413" y="2790876"/>
            <a:ext cx="3682704" cy="414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15009552_2264x1509.jpg"/>
          <p:cNvSpPr>
            <a:spLocks noGrp="1"/>
          </p:cNvSpPr>
          <p:nvPr>
            <p:ph type="pic" sz="quarter" idx="22"/>
          </p:nvPr>
        </p:nvSpPr>
        <p:spPr>
          <a:xfrm>
            <a:off x="7681913" y="635000"/>
            <a:ext cx="4057650" cy="27045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740519873_3318x2212.jpg"/>
          <p:cNvSpPr>
            <a:spLocks noGrp="1"/>
          </p:cNvSpPr>
          <p:nvPr>
            <p:ph type="pic" idx="23"/>
          </p:nvPr>
        </p:nvSpPr>
        <p:spPr>
          <a:xfrm>
            <a:off x="-31750" y="635000"/>
            <a:ext cx="8382000" cy="558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439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>
            <a:spLocks noGrp="1"/>
          </p:cNvSpPr>
          <p:nvPr>
            <p:ph type="pic" idx="21"/>
          </p:nvPr>
        </p:nvSpPr>
        <p:spPr>
          <a:xfrm>
            <a:off x="635000" y="-211667"/>
            <a:ext cx="10922000" cy="7281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439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439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>
            <a:spLocks noGrp="1"/>
          </p:cNvSpPr>
          <p:nvPr>
            <p:ph type="pic" idx="21"/>
          </p:nvPr>
        </p:nvSpPr>
        <p:spPr>
          <a:xfrm>
            <a:off x="0" y="-63500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609600" y="1771650"/>
            <a:ext cx="10972800" cy="2133600"/>
          </a:xfrm>
          <a:prstGeom prst="rect">
            <a:avLst/>
          </a:prstGeom>
        </p:spPr>
        <p:txBody>
          <a:bodyPr anchor="b"/>
          <a:lstStyle>
            <a:lvl1pPr>
              <a:defRPr sz="6400" spc="-64">
                <a:solidFill>
                  <a:srgbClr val="FFFFFF"/>
                </a:solidFill>
              </a:defRPr>
            </a:lvl1pPr>
          </a:lstStyle>
          <a:p>
            <a:r>
              <a:t>Título de presentación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784600"/>
            <a:ext cx="10972800" cy="1126056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9600" y="5994400"/>
            <a:ext cx="10972801" cy="302896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500" spc="-14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607748" y="2292551"/>
            <a:ext cx="4878669" cy="1270001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3" name="Image"/>
          <p:cNvSpPr>
            <a:spLocks noGrp="1"/>
          </p:cNvSpPr>
          <p:nvPr>
            <p:ph type="pic" idx="21"/>
          </p:nvPr>
        </p:nvSpPr>
        <p:spPr>
          <a:xfrm>
            <a:off x="4641850" y="635000"/>
            <a:ext cx="8375650" cy="558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508375"/>
            <a:ext cx="4876800" cy="2708275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1192324"/>
            <a:ext cx="10972801" cy="41630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Subtítulo de diapositiva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2006600"/>
            <a:ext cx="10972800" cy="4243574"/>
          </a:xfrm>
          <a:prstGeom prst="rect">
            <a:avLst/>
          </a:prstGeom>
        </p:spPr>
        <p:txBody>
          <a:bodyPr numCol="2" spcCol="2558384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439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609600" y="387350"/>
            <a:ext cx="4876800" cy="80010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1" name="Image"/>
          <p:cNvSpPr>
            <a:spLocks noGrp="1"/>
          </p:cNvSpPr>
          <p:nvPr>
            <p:ph type="pic" idx="21"/>
          </p:nvPr>
        </p:nvSpPr>
        <p:spPr>
          <a:xfrm>
            <a:off x="6096322" y="359294"/>
            <a:ext cx="5486401" cy="61648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ubtítulo de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9600" y="1193800"/>
            <a:ext cx="4878785" cy="416306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Subtítulo de diapositiva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2011611"/>
            <a:ext cx="4878785" cy="4192340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566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609600" y="1621135"/>
            <a:ext cx="10972800" cy="3302001"/>
          </a:xfrm>
          <a:prstGeom prst="rect">
            <a:avLst/>
          </a:prstGeom>
        </p:spPr>
        <p:txBody>
          <a:bodyPr anchor="ctr"/>
          <a:lstStyle>
            <a:lvl1pPr>
              <a:defRPr sz="6400" spc="0"/>
            </a:lvl1pPr>
          </a:lstStyle>
          <a:p>
            <a:r>
              <a:t>Título de sección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439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1192324"/>
            <a:ext cx="10972801" cy="41630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Subtítulo de diapositiva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439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2006600"/>
            <a:ext cx="10972800" cy="4192774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buSzTx/>
              <a:buNone/>
              <a:defRPr sz="3400" spc="-68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412750">
              <a:lnSpc>
                <a:spcPct val="100000"/>
              </a:lnSpc>
              <a:buSzTx/>
              <a:buNone/>
              <a:defRPr sz="3400" spc="-68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412750">
              <a:lnSpc>
                <a:spcPct val="100000"/>
              </a:lnSpc>
              <a:buSzTx/>
              <a:buNone/>
              <a:defRPr sz="3400" spc="-68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412750">
              <a:lnSpc>
                <a:spcPct val="100000"/>
              </a:lnSpc>
              <a:buSzTx/>
              <a:buNone/>
              <a:defRPr sz="3400" spc="-68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412750">
              <a:lnSpc>
                <a:spcPct val="100000"/>
              </a:lnSpc>
              <a:buSzTx/>
              <a:buNone/>
              <a:defRPr sz="3400" spc="-68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1193558"/>
            <a:ext cx="10972801" cy="41630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Subtítulo de agenda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4399" y="6308151"/>
            <a:ext cx="327014" cy="256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609600" y="387350"/>
            <a:ext cx="109728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2006600"/>
            <a:ext cx="10974289" cy="424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2494" y="6308151"/>
            <a:ext cx="327014" cy="2564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1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-42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273050" marR="0" indent="-273050" algn="l" defTabSz="1219169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5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546100" marR="0" indent="-273050" algn="l" defTabSz="1219169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5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819150" marR="0" indent="-273050" algn="l" defTabSz="1219169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5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1092200" marR="0" indent="-273050" algn="l" defTabSz="1219169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5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1365250" marR="0" indent="-273050" algn="l" defTabSz="1219169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5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1638300" marR="0" indent="-273050" algn="l" defTabSz="1219169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5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1911350" marR="0" indent="-273050" algn="l" defTabSz="1219169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5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2184400" marR="0" indent="-273050" algn="l" defTabSz="1219169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5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2457450" marR="0" indent="-273050" algn="l" defTabSz="1219169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5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25499B5-7D79-4AF7-82CE-3FCB0ECC8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"/>
            <a:ext cx="12192000" cy="6856806"/>
          </a:xfrm>
          <a:prstGeom prst="rect">
            <a:avLst/>
          </a:prstGeom>
        </p:spPr>
      </p:pic>
      <p:sp>
        <p:nvSpPr>
          <p:cNvPr id="8" name="3 caminos para sumar al…">
            <a:extLst>
              <a:ext uri="{FF2B5EF4-FFF2-40B4-BE49-F238E27FC236}">
                <a16:creationId xmlns:a16="http://schemas.microsoft.com/office/drawing/2014/main" id="{7189E015-7CE5-45D2-A53D-C3E10098A79C}"/>
              </a:ext>
            </a:extLst>
          </p:cNvPr>
          <p:cNvSpPr txBox="1">
            <a:spLocks/>
          </p:cNvSpPr>
          <p:nvPr/>
        </p:nvSpPr>
        <p:spPr>
          <a:xfrm>
            <a:off x="480393" y="2719041"/>
            <a:ext cx="6173394" cy="2557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-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1pPr>
            <a:lvl2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2pPr>
            <a:lvl3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3pPr>
            <a:lvl4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4pPr>
            <a:lvl5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5pPr>
            <a:lvl6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6pPr>
            <a:lvl7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7pPr>
            <a:lvl8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8pPr>
            <a:lvl9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9pPr>
          </a:lstStyle>
          <a:p>
            <a:pPr algn="l" defTabSz="792480" hangingPunct="1">
              <a:lnSpc>
                <a:spcPct val="100000"/>
              </a:lnSpc>
              <a:defRPr sz="8320" spc="-83"/>
            </a:pPr>
            <a:r>
              <a:rPr lang="es-MX" sz="5400" spc="-83" dirty="0">
                <a:solidFill>
                  <a:schemeClr val="bg1"/>
                </a:solidFill>
                <a:latin typeface="Metropolis Extra Bold" panose="00000900000000000000" pitchFamily="50" charset="0"/>
              </a:rPr>
              <a:t>SUMA A LOS SOCIOS IDEALES</a:t>
            </a:r>
          </a:p>
          <a:p>
            <a:pPr algn="l" defTabSz="792480" hangingPunct="1">
              <a:lnSpc>
                <a:spcPct val="100000"/>
              </a:lnSpc>
              <a:defRPr sz="8320" spc="-83"/>
            </a:pPr>
            <a:r>
              <a:rPr lang="es-MX" sz="5400" spc="-83" dirty="0">
                <a:solidFill>
                  <a:schemeClr val="bg1"/>
                </a:solidFill>
                <a:latin typeface="Metropolis Extra Bold" panose="00000900000000000000" pitchFamily="50" charset="0"/>
              </a:rPr>
              <a:t>A TU NEGOCIO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7CBB63D5-48C3-41B4-8C7B-6B37F86C6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915" y="836728"/>
            <a:ext cx="2232226" cy="1325675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C73B7A81-E422-4B71-AFB2-72E6A14494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571" y="5599375"/>
            <a:ext cx="6132872" cy="10668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B0DBE8DD-40A0-41AD-9742-A67A186E0433}"/>
              </a:ext>
            </a:extLst>
          </p:cNvPr>
          <p:cNvSpPr txBox="1">
            <a:spLocks/>
          </p:cNvSpPr>
          <p:nvPr/>
        </p:nvSpPr>
        <p:spPr>
          <a:xfrm>
            <a:off x="438016" y="5454571"/>
            <a:ext cx="6311981" cy="612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b="1" dirty="0">
                <a:solidFill>
                  <a:srgbClr val="154844"/>
                </a:solidFill>
                <a:latin typeface="Raleway-Bold"/>
              </a:rPr>
              <a:t>SEMANA 7</a:t>
            </a:r>
            <a:endParaRPr lang="es-MX" sz="3600" dirty="0">
              <a:solidFill>
                <a:srgbClr val="154844"/>
              </a:solidFill>
              <a:latin typeface="Raleway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598825-1117-436D-AFA8-88862AA2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79" name="Cada vez que veas un negocio exitoso, piensa que en algún momento alguien tomó una decisión valiente."/>
          <p:cNvSpPr txBox="1">
            <a:spLocks noGrp="1"/>
          </p:cNvSpPr>
          <p:nvPr>
            <p:ph type="title"/>
          </p:nvPr>
        </p:nvSpPr>
        <p:spPr>
          <a:xfrm>
            <a:off x="1950895" y="2348868"/>
            <a:ext cx="8290211" cy="2160265"/>
          </a:xfrm>
          <a:prstGeom prst="rect">
            <a:avLst/>
          </a:prstGeom>
        </p:spPr>
        <p:txBody>
          <a:bodyPr>
            <a:noAutofit/>
          </a:bodyPr>
          <a:lstStyle>
            <a:lvl1pPr defTabSz="2292095">
              <a:defRPr sz="7896" spc="-78"/>
            </a:lvl1pPr>
          </a:lstStyle>
          <a:p>
            <a:pPr>
              <a:lnSpc>
                <a:spcPct val="100000"/>
              </a:lnSpc>
            </a:pP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Cada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vez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que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veas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un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negocio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exitoso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,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piensa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que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en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algún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momento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alguien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tomó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una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decisión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valiente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.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ED5D26B-8ED9-46D7-B974-0BDE9A070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9349" y="859512"/>
            <a:ext cx="613301" cy="932108"/>
          </a:xfrm>
          <a:prstGeom prst="rect">
            <a:avLst/>
          </a:prstGeom>
        </p:spPr>
      </p:pic>
      <p:sp>
        <p:nvSpPr>
          <p:cNvPr id="7" name="- Marie Forleo">
            <a:extLst>
              <a:ext uri="{FF2B5EF4-FFF2-40B4-BE49-F238E27FC236}">
                <a16:creationId xmlns:a16="http://schemas.microsoft.com/office/drawing/2014/main" id="{44FB7212-8130-4616-8FE8-A87ED14E5D70}"/>
              </a:ext>
            </a:extLst>
          </p:cNvPr>
          <p:cNvSpPr txBox="1"/>
          <p:nvPr/>
        </p:nvSpPr>
        <p:spPr>
          <a:xfrm>
            <a:off x="4392563" y="5806640"/>
            <a:ext cx="3406872" cy="38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/>
            <a:r>
              <a:rPr sz="2400" dirty="0">
                <a:solidFill>
                  <a:srgbClr val="154844"/>
                </a:solidFill>
                <a:latin typeface="Raleway" panose="020B0003030101060003" pitchFamily="34" charset="0"/>
              </a:rPr>
              <a:t>- </a:t>
            </a:r>
            <a:r>
              <a:rPr lang="es-MX" sz="2400" dirty="0">
                <a:solidFill>
                  <a:srgbClr val="154844"/>
                </a:solidFill>
                <a:latin typeface="Raleway" panose="020B0003030101060003" pitchFamily="34" charset="0"/>
              </a:rPr>
              <a:t>Peter Drucker</a:t>
            </a:r>
            <a:endParaRPr sz="2400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502340-DD80-4D47-AF2E-AC90E24BA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2" name="Pirámide de creencias de doTERRA"/>
          <p:cNvSpPr txBox="1">
            <a:spLocks noGrp="1"/>
          </p:cNvSpPr>
          <p:nvPr>
            <p:ph type="title"/>
          </p:nvPr>
        </p:nvSpPr>
        <p:spPr>
          <a:xfrm>
            <a:off x="609600" y="721027"/>
            <a:ext cx="10972800" cy="863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Pirámide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creencias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"/>
                <a:cs typeface="Montserrat"/>
                <a:sym typeface="Montserrat"/>
              </a:rPr>
              <a:t>dōTERRA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"/>
                <a:cs typeface="Montserrat"/>
                <a:sym typeface="Montserrat"/>
              </a:rPr>
              <a:t> 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804F8FD-E840-4A4C-BC59-E399063CE6A2}"/>
              </a:ext>
            </a:extLst>
          </p:cNvPr>
          <p:cNvSpPr/>
          <p:nvPr/>
        </p:nvSpPr>
        <p:spPr>
          <a:xfrm>
            <a:off x="1910100" y="5174060"/>
            <a:ext cx="3300472" cy="318036"/>
          </a:xfrm>
          <a:prstGeom prst="rect">
            <a:avLst/>
          </a:prstGeom>
          <a:solidFill>
            <a:srgbClr val="81C0B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Elite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28BCDEF-4B75-425F-A03E-C44F49085F43}"/>
              </a:ext>
            </a:extLst>
          </p:cNvPr>
          <p:cNvSpPr/>
          <p:nvPr/>
        </p:nvSpPr>
        <p:spPr>
          <a:xfrm>
            <a:off x="2127129" y="4756201"/>
            <a:ext cx="3083441" cy="318036"/>
          </a:xfrm>
          <a:prstGeom prst="rect">
            <a:avLst/>
          </a:prstGeom>
          <a:solidFill>
            <a:srgbClr val="D0738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Premier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BF2F4E2-2528-4D1A-AF65-EF1A88D1E27C}"/>
              </a:ext>
            </a:extLst>
          </p:cNvPr>
          <p:cNvSpPr/>
          <p:nvPr/>
        </p:nvSpPr>
        <p:spPr>
          <a:xfrm>
            <a:off x="2361045" y="4345832"/>
            <a:ext cx="2849525" cy="318036"/>
          </a:xfrm>
          <a:prstGeom prst="rect">
            <a:avLst/>
          </a:prstGeom>
          <a:solidFill>
            <a:srgbClr val="9393A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Plata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0049BC4-E260-40AA-89B0-18B369D75140}"/>
              </a:ext>
            </a:extLst>
          </p:cNvPr>
          <p:cNvSpPr/>
          <p:nvPr/>
        </p:nvSpPr>
        <p:spPr>
          <a:xfrm>
            <a:off x="2644580" y="3927973"/>
            <a:ext cx="2565990" cy="318036"/>
          </a:xfrm>
          <a:prstGeom prst="rect">
            <a:avLst/>
          </a:prstGeom>
          <a:solidFill>
            <a:srgbClr val="D9A95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Oro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57623A7-4317-469D-9275-F65687C9835D}"/>
              </a:ext>
            </a:extLst>
          </p:cNvPr>
          <p:cNvSpPr/>
          <p:nvPr/>
        </p:nvSpPr>
        <p:spPr>
          <a:xfrm>
            <a:off x="3029448" y="3525094"/>
            <a:ext cx="2181122" cy="318036"/>
          </a:xfrm>
          <a:prstGeom prst="rect">
            <a:avLst/>
          </a:prstGeom>
          <a:solidFill>
            <a:srgbClr val="CCC68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Platino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DF24F04-3D3B-467C-BC3B-46F2840AF6C1}"/>
              </a:ext>
            </a:extLst>
          </p:cNvPr>
          <p:cNvSpPr/>
          <p:nvPr/>
        </p:nvSpPr>
        <p:spPr>
          <a:xfrm>
            <a:off x="3349488" y="3092301"/>
            <a:ext cx="1861082" cy="318036"/>
          </a:xfrm>
          <a:prstGeom prst="rect">
            <a:avLst/>
          </a:prstGeom>
          <a:solidFill>
            <a:srgbClr val="69A5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Diamante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A3DCAD8-22C7-4090-AE79-4B69F9E576F1}"/>
              </a:ext>
            </a:extLst>
          </p:cNvPr>
          <p:cNvSpPr/>
          <p:nvPr/>
        </p:nvSpPr>
        <p:spPr>
          <a:xfrm>
            <a:off x="3501888" y="2660877"/>
            <a:ext cx="1708682" cy="318036"/>
          </a:xfrm>
          <a:prstGeom prst="rect">
            <a:avLst/>
          </a:prstGeom>
          <a:solidFill>
            <a:srgbClr val="747FB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Diamante Azul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AD70131-05F9-418B-8C4E-B35529960473}"/>
              </a:ext>
            </a:extLst>
          </p:cNvPr>
          <p:cNvSpPr/>
          <p:nvPr/>
        </p:nvSpPr>
        <p:spPr>
          <a:xfrm>
            <a:off x="3813314" y="2244839"/>
            <a:ext cx="1397256" cy="318036"/>
          </a:xfrm>
          <a:prstGeom prst="rect">
            <a:avLst/>
          </a:prstGeom>
          <a:solidFill>
            <a:srgbClr val="AF8FC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D. Presidencial</a:t>
            </a:r>
          </a:p>
        </p:txBody>
      </p:sp>
      <p:sp>
        <p:nvSpPr>
          <p:cNvPr id="14" name="Pirámide de creencias de doTERRA">
            <a:extLst>
              <a:ext uri="{FF2B5EF4-FFF2-40B4-BE49-F238E27FC236}">
                <a16:creationId xmlns:a16="http://schemas.microsoft.com/office/drawing/2014/main" id="{EAB4DB9F-B43B-4EAB-B3BC-179172A5F3E6}"/>
              </a:ext>
            </a:extLst>
          </p:cNvPr>
          <p:cNvSpPr txBox="1">
            <a:spLocks/>
          </p:cNvSpPr>
          <p:nvPr/>
        </p:nvSpPr>
        <p:spPr>
          <a:xfrm>
            <a:off x="5216180" y="3632879"/>
            <a:ext cx="1676400" cy="721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1pPr>
            <a:lvl2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2pPr>
            <a:lvl3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3pPr>
            <a:lvl4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4pPr>
            <a:lvl5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5pPr>
            <a:lvl6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6pPr>
            <a:lvl7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7pPr>
            <a:lvl8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8pPr>
            <a:lvl9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9pPr>
          </a:lstStyle>
          <a:p>
            <a:pPr hangingPunct="1"/>
            <a:r>
              <a:rPr lang="es-MX" sz="18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Domina la confianza en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271CA1-692C-4BF7-93C4-630E0EE82344}"/>
              </a:ext>
            </a:extLst>
          </p:cNvPr>
          <p:cNvSpPr/>
          <p:nvPr/>
        </p:nvSpPr>
        <p:spPr>
          <a:xfrm>
            <a:off x="7165060" y="5177805"/>
            <a:ext cx="2484527" cy="318036"/>
          </a:xfrm>
          <a:prstGeom prst="rect">
            <a:avLst/>
          </a:prstGeom>
          <a:solidFill>
            <a:srgbClr val="81C0B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Productos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E867542-A3DC-4868-A652-343CAC10282F}"/>
              </a:ext>
            </a:extLst>
          </p:cNvPr>
          <p:cNvSpPr/>
          <p:nvPr/>
        </p:nvSpPr>
        <p:spPr>
          <a:xfrm>
            <a:off x="7165061" y="4763691"/>
            <a:ext cx="2484525" cy="318036"/>
          </a:xfrm>
          <a:prstGeom prst="rect">
            <a:avLst/>
          </a:prstGeom>
          <a:solidFill>
            <a:srgbClr val="D0738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Compañía / Oportunidad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B356898-4EC2-4DB7-A75F-96DCD89A1C49}"/>
              </a:ext>
            </a:extLst>
          </p:cNvPr>
          <p:cNvSpPr/>
          <p:nvPr/>
        </p:nvSpPr>
        <p:spPr>
          <a:xfrm>
            <a:off x="7165059" y="4349869"/>
            <a:ext cx="2484527" cy="318036"/>
          </a:xfrm>
          <a:prstGeom prst="rect">
            <a:avLst/>
          </a:prstGeom>
          <a:solidFill>
            <a:srgbClr val="9393A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Ti mismo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9956833-8B87-485E-B859-388864B97087}"/>
              </a:ext>
            </a:extLst>
          </p:cNvPr>
          <p:cNvSpPr/>
          <p:nvPr/>
        </p:nvSpPr>
        <p:spPr>
          <a:xfrm>
            <a:off x="7165058" y="3917076"/>
            <a:ext cx="2484527" cy="328933"/>
          </a:xfrm>
          <a:prstGeom prst="rect">
            <a:avLst/>
          </a:prstGeom>
          <a:solidFill>
            <a:srgbClr val="D9A95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Tus líderes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6DB4A45-DDE0-4746-8F29-C9EE776CFCA4}"/>
              </a:ext>
            </a:extLst>
          </p:cNvPr>
          <p:cNvSpPr/>
          <p:nvPr/>
        </p:nvSpPr>
        <p:spPr>
          <a:xfrm>
            <a:off x="7165058" y="3523725"/>
            <a:ext cx="2484528" cy="319405"/>
          </a:xfrm>
          <a:prstGeom prst="rect">
            <a:avLst/>
          </a:prstGeom>
          <a:solidFill>
            <a:srgbClr val="CCC68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Tu equipo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BDE65BA-C605-40DE-A8ED-C724EB8DE2F8}"/>
              </a:ext>
            </a:extLst>
          </p:cNvPr>
          <p:cNvSpPr/>
          <p:nvPr/>
        </p:nvSpPr>
        <p:spPr>
          <a:xfrm>
            <a:off x="7165058" y="3110759"/>
            <a:ext cx="2484528" cy="318036"/>
          </a:xfrm>
          <a:prstGeom prst="rect">
            <a:avLst/>
          </a:prstGeom>
          <a:solidFill>
            <a:srgbClr val="69A5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400" b="1" dirty="0">
                <a:solidFill>
                  <a:schemeClr val="bg1"/>
                </a:solidFill>
                <a:latin typeface="Raleway" panose="020B0003030101060003" pitchFamily="34" charset="0"/>
                <a:ea typeface="Graphik"/>
                <a:cs typeface="Graphik"/>
                <a:sym typeface="Graphik"/>
              </a:rPr>
              <a:t>Tu p</a:t>
            </a: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ara qué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B46E89C-B029-4A22-8C58-B141EF6DDE85}"/>
              </a:ext>
            </a:extLst>
          </p:cNvPr>
          <p:cNvSpPr/>
          <p:nvPr/>
        </p:nvSpPr>
        <p:spPr>
          <a:xfrm>
            <a:off x="7165058" y="2663806"/>
            <a:ext cx="2484528" cy="318036"/>
          </a:xfrm>
          <a:prstGeom prst="rect">
            <a:avLst/>
          </a:prstGeom>
          <a:solidFill>
            <a:srgbClr val="747FB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Tu influencia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A873D52-2101-4137-8FAF-8127B78C7C37}"/>
              </a:ext>
            </a:extLst>
          </p:cNvPr>
          <p:cNvSpPr/>
          <p:nvPr/>
        </p:nvSpPr>
        <p:spPr>
          <a:xfrm>
            <a:off x="7165058" y="2244839"/>
            <a:ext cx="2484528" cy="318036"/>
          </a:xfrm>
          <a:prstGeom prst="rect">
            <a:avLst/>
          </a:prstGeom>
          <a:solidFill>
            <a:srgbClr val="AF8FC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Tu legado</a:t>
            </a:r>
          </a:p>
        </p:txBody>
      </p:sp>
      <p:sp>
        <p:nvSpPr>
          <p:cNvPr id="3" name="Abrir corchete 2">
            <a:extLst>
              <a:ext uri="{FF2B5EF4-FFF2-40B4-BE49-F238E27FC236}">
                <a16:creationId xmlns:a16="http://schemas.microsoft.com/office/drawing/2014/main" id="{50BA0B78-797B-4BDF-ADA2-5C129EB620C1}"/>
              </a:ext>
            </a:extLst>
          </p:cNvPr>
          <p:cNvSpPr/>
          <p:nvPr/>
        </p:nvSpPr>
        <p:spPr>
          <a:xfrm>
            <a:off x="6905460" y="2178963"/>
            <a:ext cx="70757" cy="3313133"/>
          </a:xfrm>
          <a:prstGeom prst="leftBracke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2E567B-475D-45FF-9307-0BE359C0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7" name="Es importante entender dónde estás"/>
          <p:cNvSpPr txBox="1">
            <a:spLocks noGrp="1"/>
          </p:cNvSpPr>
          <p:nvPr>
            <p:ph type="title"/>
          </p:nvPr>
        </p:nvSpPr>
        <p:spPr>
          <a:xfrm>
            <a:off x="609600" y="408021"/>
            <a:ext cx="10972800" cy="863601"/>
          </a:xfrm>
          <a:prstGeom prst="rect">
            <a:avLst/>
          </a:prstGeom>
        </p:spPr>
        <p:txBody>
          <a:bodyPr/>
          <a:lstStyle/>
          <a:p>
            <a:pPr algn="l"/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Es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importante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entender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dónde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estás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39CEB524-CD77-4CDD-9E94-CA236C9580C4}"/>
              </a:ext>
            </a:extLst>
          </p:cNvPr>
          <p:cNvSpPr/>
          <p:nvPr/>
        </p:nvSpPr>
        <p:spPr>
          <a:xfrm>
            <a:off x="9183757" y="4880113"/>
            <a:ext cx="1391478" cy="1639957"/>
          </a:xfrm>
          <a:prstGeom prst="triangle">
            <a:avLst>
              <a:gd name="adj" fmla="val 93571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  <p:sp>
        <p:nvSpPr>
          <p:cNvPr id="6" name="Es importante entender dónde estás">
            <a:extLst>
              <a:ext uri="{FF2B5EF4-FFF2-40B4-BE49-F238E27FC236}">
                <a16:creationId xmlns:a16="http://schemas.microsoft.com/office/drawing/2014/main" id="{9A244031-9B0D-4165-BAFA-A8BCD11E5666}"/>
              </a:ext>
            </a:extLst>
          </p:cNvPr>
          <p:cNvSpPr txBox="1">
            <a:spLocks/>
          </p:cNvSpPr>
          <p:nvPr/>
        </p:nvSpPr>
        <p:spPr>
          <a:xfrm>
            <a:off x="168593" y="1494763"/>
            <a:ext cx="3009900" cy="207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1pPr>
            <a:lvl2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2pPr>
            <a:lvl3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3pPr>
            <a:lvl4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4pPr>
            <a:lvl5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5pPr>
            <a:lvl6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6pPr>
            <a:lvl7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7pPr>
            <a:lvl8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8pPr>
            <a:lvl9pPr marL="0" marR="0" indent="0" algn="ctr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-4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9pPr>
          </a:lstStyle>
          <a:p>
            <a:pPr hangingPunct="1"/>
            <a:r>
              <a:rPr lang="es-MX" dirty="0">
                <a:solidFill>
                  <a:srgbClr val="88946C"/>
                </a:solidFill>
                <a:latin typeface="Metropolis Extra Bold" panose="00000900000000000000" pitchFamily="50" charset="0"/>
              </a:rPr>
              <a:t>¿Dónde estás ahora?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7BB14FC-1948-4C10-BAF5-FCDC51172C87}"/>
              </a:ext>
            </a:extLst>
          </p:cNvPr>
          <p:cNvSpPr/>
          <p:nvPr/>
        </p:nvSpPr>
        <p:spPr>
          <a:xfrm>
            <a:off x="1143000" y="5831123"/>
            <a:ext cx="7402296" cy="318036"/>
          </a:xfrm>
          <a:prstGeom prst="rect">
            <a:avLst/>
          </a:prstGeom>
          <a:solidFill>
            <a:srgbClr val="AA6E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Bebé</a:t>
            </a:r>
            <a:endParaRPr kumimoji="0" lang="es-MX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aleway" panose="020B0003030101060003" pitchFamily="34" charset="0"/>
              <a:ea typeface="Graphik"/>
              <a:cs typeface="Graphik"/>
              <a:sym typeface="Graphik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96F3CF0-620C-422C-B5B5-3DC2B29B7475}"/>
              </a:ext>
            </a:extLst>
          </p:cNvPr>
          <p:cNvSpPr/>
          <p:nvPr/>
        </p:nvSpPr>
        <p:spPr>
          <a:xfrm>
            <a:off x="2408210" y="5513087"/>
            <a:ext cx="6137085" cy="318036"/>
          </a:xfrm>
          <a:prstGeom prst="rect">
            <a:avLst/>
          </a:prstGeom>
          <a:solidFill>
            <a:srgbClr val="46A2D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Niño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D1E35B0-68EE-465A-9213-258927026D21}"/>
              </a:ext>
            </a:extLst>
          </p:cNvPr>
          <p:cNvSpPr/>
          <p:nvPr/>
        </p:nvSpPr>
        <p:spPr>
          <a:xfrm>
            <a:off x="3347623" y="5208080"/>
            <a:ext cx="5197671" cy="318036"/>
          </a:xfrm>
          <a:prstGeom prst="rect">
            <a:avLst/>
          </a:prstGeom>
          <a:solidFill>
            <a:srgbClr val="A7B9B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Preadolescente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51A1B65-69FA-4C27-B2D7-E97452B91112}"/>
              </a:ext>
            </a:extLst>
          </p:cNvPr>
          <p:cNvSpPr/>
          <p:nvPr/>
        </p:nvSpPr>
        <p:spPr>
          <a:xfrm>
            <a:off x="4174357" y="4892149"/>
            <a:ext cx="4370937" cy="318036"/>
          </a:xfrm>
          <a:prstGeom prst="rect">
            <a:avLst/>
          </a:prstGeom>
          <a:solidFill>
            <a:srgbClr val="66A1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Adolescente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E82F8E7-04E8-4C11-8D4A-FB1DFCF49D6C}"/>
              </a:ext>
            </a:extLst>
          </p:cNvPr>
          <p:cNvSpPr/>
          <p:nvPr/>
        </p:nvSpPr>
        <p:spPr>
          <a:xfrm>
            <a:off x="5188484" y="4573328"/>
            <a:ext cx="3356809" cy="318036"/>
          </a:xfrm>
          <a:prstGeom prst="rect">
            <a:avLst/>
          </a:prstGeom>
          <a:solidFill>
            <a:srgbClr val="F6BF7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Adulto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A7D1427-BC15-4432-8882-9306437B8F63}"/>
              </a:ext>
            </a:extLst>
          </p:cNvPr>
          <p:cNvSpPr/>
          <p:nvPr/>
        </p:nvSpPr>
        <p:spPr>
          <a:xfrm>
            <a:off x="6169542" y="4254507"/>
            <a:ext cx="2375752" cy="318036"/>
          </a:xfrm>
          <a:prstGeom prst="rect">
            <a:avLst/>
          </a:prstGeom>
          <a:solidFill>
            <a:srgbClr val="DEA96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leway" panose="020B0003030101060003" pitchFamily="34" charset="0"/>
                <a:ea typeface="Graphik"/>
                <a:cs typeface="Graphik"/>
                <a:sym typeface="Graphik"/>
              </a:rPr>
              <a:t>Adulto Maduro</a:t>
            </a:r>
            <a:endParaRPr kumimoji="0" lang="es-MX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aleway" panose="020B0003030101060003" pitchFamily="34" charset="0"/>
              <a:ea typeface="Graphik"/>
              <a:cs typeface="Graphik"/>
              <a:sym typeface="Graphik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3FC200E-CC53-45E3-9DA9-0E9852C4C905}"/>
              </a:ext>
            </a:extLst>
          </p:cNvPr>
          <p:cNvSpPr/>
          <p:nvPr/>
        </p:nvSpPr>
        <p:spPr>
          <a:xfrm>
            <a:off x="8672079" y="5786271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30300">
              <a:lnSpc>
                <a:spcPct val="100000"/>
              </a:lnSpc>
              <a:spcBef>
                <a:spcPts val="0"/>
              </a:spcBef>
            </a:pPr>
            <a:r>
              <a:rPr lang="es-MX" sz="1800" b="1" dirty="0">
                <a:solidFill>
                  <a:srgbClr val="AA6E85"/>
                </a:solidFill>
                <a:latin typeface="Raleway" panose="020B0003030101060003" pitchFamily="34" charset="0"/>
                <a:ea typeface="Graphik"/>
                <a:cs typeface="Graphik"/>
                <a:sym typeface="Graphik"/>
              </a:rPr>
              <a:t>Elite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12C6010-B6CD-4C7F-952B-8D5D0970232E}"/>
              </a:ext>
            </a:extLst>
          </p:cNvPr>
          <p:cNvSpPr/>
          <p:nvPr/>
        </p:nvSpPr>
        <p:spPr>
          <a:xfrm>
            <a:off x="8686819" y="517576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30300">
              <a:lnSpc>
                <a:spcPct val="100000"/>
              </a:lnSpc>
              <a:spcBef>
                <a:spcPts val="0"/>
              </a:spcBef>
            </a:pPr>
            <a:r>
              <a:rPr lang="es-MX" sz="1800" b="1" dirty="0">
                <a:solidFill>
                  <a:srgbClr val="A7B9B6"/>
                </a:solidFill>
                <a:latin typeface="Raleway" panose="020B0003030101060003" pitchFamily="34" charset="0"/>
                <a:ea typeface="Graphik"/>
                <a:cs typeface="Graphik"/>
                <a:sym typeface="Graphik"/>
              </a:rPr>
              <a:t>Plata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5F135C1-8474-42C6-A83D-5AA9428A5902}"/>
              </a:ext>
            </a:extLst>
          </p:cNvPr>
          <p:cNvSpPr/>
          <p:nvPr/>
        </p:nvSpPr>
        <p:spPr>
          <a:xfrm>
            <a:off x="8686819" y="5480996"/>
            <a:ext cx="1055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30300">
              <a:lnSpc>
                <a:spcPct val="100000"/>
              </a:lnSpc>
              <a:spcBef>
                <a:spcPts val="0"/>
              </a:spcBef>
            </a:pPr>
            <a:r>
              <a:rPr lang="es-MX" sz="1800" b="1" dirty="0">
                <a:solidFill>
                  <a:srgbClr val="46A2D3"/>
                </a:solidFill>
                <a:latin typeface="Raleway" panose="020B0003030101060003" pitchFamily="34" charset="0"/>
                <a:ea typeface="Graphik"/>
                <a:cs typeface="Graphik"/>
                <a:sym typeface="Graphik"/>
              </a:rPr>
              <a:t>Premier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627CC9D-F9E1-4B19-BF78-113E828690DD}"/>
              </a:ext>
            </a:extLst>
          </p:cNvPr>
          <p:cNvSpPr/>
          <p:nvPr/>
        </p:nvSpPr>
        <p:spPr>
          <a:xfrm>
            <a:off x="8686817" y="4843349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30300">
              <a:lnSpc>
                <a:spcPct val="100000"/>
              </a:lnSpc>
              <a:spcBef>
                <a:spcPts val="0"/>
              </a:spcBef>
            </a:pPr>
            <a:r>
              <a:rPr lang="es-MX" sz="1800" b="1" dirty="0">
                <a:solidFill>
                  <a:srgbClr val="66A19C"/>
                </a:solidFill>
                <a:latin typeface="Raleway" panose="020B0003030101060003" pitchFamily="34" charset="0"/>
                <a:ea typeface="Graphik"/>
                <a:cs typeface="Graphik"/>
                <a:sym typeface="Graphik"/>
              </a:rPr>
              <a:t>Oro y Platino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4CA723E-089A-4465-AC4B-8C12914175A5}"/>
              </a:ext>
            </a:extLst>
          </p:cNvPr>
          <p:cNvSpPr/>
          <p:nvPr/>
        </p:nvSpPr>
        <p:spPr>
          <a:xfrm>
            <a:off x="8682631" y="4552019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30300">
              <a:lnSpc>
                <a:spcPct val="100000"/>
              </a:lnSpc>
              <a:spcBef>
                <a:spcPts val="0"/>
              </a:spcBef>
            </a:pPr>
            <a:r>
              <a:rPr lang="es-MX" sz="1800" b="1" dirty="0">
                <a:solidFill>
                  <a:srgbClr val="F6BF78"/>
                </a:solidFill>
                <a:latin typeface="Raleway" panose="020B0003030101060003" pitchFamily="34" charset="0"/>
                <a:ea typeface="Graphik"/>
                <a:cs typeface="Graphik"/>
                <a:sym typeface="Graphik"/>
              </a:rPr>
              <a:t>Diamante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DCC5D19-8673-4741-A07B-4D098012FD2B}"/>
              </a:ext>
            </a:extLst>
          </p:cNvPr>
          <p:cNvSpPr/>
          <p:nvPr/>
        </p:nvSpPr>
        <p:spPr>
          <a:xfrm>
            <a:off x="8678445" y="4200843"/>
            <a:ext cx="2542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30300">
              <a:lnSpc>
                <a:spcPct val="100000"/>
              </a:lnSpc>
              <a:spcBef>
                <a:spcPts val="0"/>
              </a:spcBef>
            </a:pPr>
            <a:r>
              <a:rPr lang="es-MX" sz="1800" b="1" dirty="0">
                <a:solidFill>
                  <a:srgbClr val="DEA966"/>
                </a:solidFill>
                <a:latin typeface="Raleway" panose="020B0003030101060003" pitchFamily="34" charset="0"/>
                <a:ea typeface="Graphik"/>
                <a:cs typeface="Graphik"/>
                <a:sym typeface="Graphik"/>
              </a:rPr>
              <a:t>D. Azul y Presidencial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6CFD70F-1AC8-4088-9C6E-80E21E957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9479" y="4880113"/>
            <a:ext cx="898731" cy="906158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860EA5F0-C4A5-4427-AD09-25046FF61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4351" y="3865636"/>
            <a:ext cx="1044937" cy="1599834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3DA80619-BD36-482C-8B78-AAF5FC810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2641" y="2964152"/>
            <a:ext cx="1098156" cy="2196311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413124AD-9A21-424A-BD60-3744C5ECB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12200" y="2319691"/>
            <a:ext cx="832051" cy="2523658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EB2F3A51-5746-4551-B0A7-E2D89B7EC6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8646" y="1827391"/>
            <a:ext cx="797566" cy="2702097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5099FF5A-297A-4F9C-A194-6B6149F545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3816" y="1275204"/>
            <a:ext cx="1009318" cy="29036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652CB47-20AD-4E59-A111-0123B67DB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9" name="Tipos de distribuidor y cómo detectarlos"/>
          <p:cNvSpPr txBox="1">
            <a:spLocks noGrp="1"/>
          </p:cNvSpPr>
          <p:nvPr>
            <p:ph type="title"/>
          </p:nvPr>
        </p:nvSpPr>
        <p:spPr>
          <a:xfrm>
            <a:off x="609601" y="654212"/>
            <a:ext cx="10691190" cy="176099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Tipos</a:t>
            </a:r>
            <a:r>
              <a:rPr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distribuidor</a:t>
            </a:r>
            <a:r>
              <a:rPr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y </a:t>
            </a: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cómo</a:t>
            </a:r>
            <a:r>
              <a:rPr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detectarlos</a:t>
            </a:r>
            <a:endParaRPr sz="40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90" name="CAMINO 1.…"/>
          <p:cNvSpPr txBox="1">
            <a:spLocks noGrp="1"/>
          </p:cNvSpPr>
          <p:nvPr>
            <p:ph type="body" idx="21"/>
          </p:nvPr>
        </p:nvSpPr>
        <p:spPr>
          <a:xfrm>
            <a:off x="609601" y="2078411"/>
            <a:ext cx="6178825" cy="40341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algn="just" defTabSz="293052">
              <a:lnSpc>
                <a:spcPct val="120000"/>
              </a:lnSpc>
              <a:buClr>
                <a:srgbClr val="000000"/>
              </a:buClr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>
                <a:latin typeface="Raleway" panose="020B0003030101060003" pitchFamily="34" charset="0"/>
              </a:rPr>
              <a:t>CAMINO 1. </a:t>
            </a:r>
          </a:p>
          <a:p>
            <a:pPr marL="342900" indent="-342900" algn="just" defTabSz="293052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 err="1">
                <a:latin typeface="Raleway" panose="020B0003030101060003" pitchFamily="34" charset="0"/>
              </a:rPr>
              <a:t>Hacen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su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compra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mensual</a:t>
            </a:r>
            <a:r>
              <a:rPr sz="2400" dirty="0">
                <a:latin typeface="Raleway" panose="020B0003030101060003" pitchFamily="34" charset="0"/>
              </a:rPr>
              <a:t>, </a:t>
            </a:r>
            <a:r>
              <a:rPr sz="2400" dirty="0" err="1">
                <a:latin typeface="Raleway" panose="020B0003030101060003" pitchFamily="34" charset="0"/>
              </a:rPr>
              <a:t>pero</a:t>
            </a:r>
            <a:r>
              <a:rPr sz="2400" dirty="0">
                <a:latin typeface="Raleway" panose="020B0003030101060003" pitchFamily="34" charset="0"/>
              </a:rPr>
              <a:t> no </a:t>
            </a:r>
            <a:r>
              <a:rPr sz="2400" dirty="0" err="1">
                <a:latin typeface="Raleway" panose="020B0003030101060003" pitchFamily="34" charset="0"/>
              </a:rPr>
              <a:t>necesitan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este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ingreso</a:t>
            </a:r>
            <a:r>
              <a:rPr sz="2400" dirty="0">
                <a:latin typeface="Raleway" panose="020B0003030101060003" pitchFamily="34" charset="0"/>
              </a:rPr>
              <a:t>. </a:t>
            </a:r>
            <a:r>
              <a:rPr sz="2400" dirty="0" err="1">
                <a:latin typeface="Raleway" panose="020B0003030101060003" pitchFamily="34" charset="0"/>
              </a:rPr>
              <a:t>Compartirán</a:t>
            </a:r>
            <a:r>
              <a:rPr sz="2400" dirty="0">
                <a:latin typeface="Raleway" panose="020B0003030101060003" pitchFamily="34" charset="0"/>
              </a:rPr>
              <a:t> de </a:t>
            </a:r>
            <a:r>
              <a:rPr sz="2400" dirty="0" err="1">
                <a:latin typeface="Raleway" panose="020B0003030101060003" pitchFamily="34" charset="0"/>
              </a:rPr>
              <a:t>vez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cuando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342900" indent="-342900" algn="just" defTabSz="293052">
              <a:lnSpc>
                <a:spcPct val="120000"/>
              </a:lnSpc>
              <a:buFont typeface="Arial" panose="020B0604020202020204" pitchFamily="34" charset="0"/>
              <a:buChar char="•"/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 err="1">
                <a:latin typeface="Raleway" panose="020B0003030101060003" pitchFamily="34" charset="0"/>
              </a:rPr>
              <a:t>Presentan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excusas</a:t>
            </a:r>
            <a:r>
              <a:rPr sz="2400" dirty="0">
                <a:latin typeface="Raleway" panose="020B0003030101060003" pitchFamily="34" charset="0"/>
              </a:rPr>
              <a:t> (</a:t>
            </a:r>
            <a:r>
              <a:rPr sz="2400" dirty="0" err="1">
                <a:latin typeface="Raleway" panose="020B0003030101060003" pitchFamily="34" charset="0"/>
              </a:rPr>
              <a:t>inseguridad</a:t>
            </a:r>
            <a:r>
              <a:rPr sz="2400" dirty="0">
                <a:latin typeface="Raleway" panose="020B0003030101060003" pitchFamily="34" charset="0"/>
              </a:rPr>
              <a:t>).</a:t>
            </a:r>
          </a:p>
          <a:p>
            <a:pPr marL="342900" indent="-342900" algn="just" defTabSz="293052">
              <a:lnSpc>
                <a:spcPct val="120000"/>
              </a:lnSpc>
              <a:buFont typeface="Arial" panose="020B0604020202020204" pitchFamily="34" charset="0"/>
              <a:buChar char="•"/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>
                <a:latin typeface="Raleway" panose="020B0003030101060003" pitchFamily="34" charset="0"/>
              </a:rPr>
              <a:t>Con </a:t>
            </a:r>
            <a:r>
              <a:rPr sz="2400" dirty="0" err="1">
                <a:latin typeface="Raleway" panose="020B0003030101060003" pitchFamily="34" charset="0"/>
              </a:rPr>
              <a:t>creencias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limitantes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arraigadas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342900" indent="-342900" algn="just" defTabSz="293052">
              <a:lnSpc>
                <a:spcPct val="120000"/>
              </a:lnSpc>
              <a:buFont typeface="Arial" panose="020B0604020202020204" pitchFamily="34" charset="0"/>
              <a:buChar char="•"/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>
                <a:latin typeface="Raleway" panose="020B0003030101060003" pitchFamily="34" charset="0"/>
              </a:rPr>
              <a:t>Tienen poco </a:t>
            </a:r>
            <a:r>
              <a:rPr sz="2400" dirty="0" err="1">
                <a:latin typeface="Raleway" panose="020B0003030101060003" pitchFamily="34" charset="0"/>
              </a:rPr>
              <a:t>tiempo</a:t>
            </a:r>
            <a:r>
              <a:rPr sz="2400" dirty="0">
                <a:latin typeface="Raleway" panose="020B0003030101060003" pitchFamily="34" charset="0"/>
              </a:rPr>
              <a:t>, un </a:t>
            </a:r>
            <a:r>
              <a:rPr sz="2400" dirty="0" err="1">
                <a:latin typeface="Raleway" panose="020B0003030101060003" pitchFamily="34" charset="0"/>
              </a:rPr>
              <a:t>trabajo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demandante</a:t>
            </a:r>
            <a:r>
              <a:rPr sz="2400" dirty="0">
                <a:latin typeface="Raleway" panose="020B0003030101060003" pitchFamily="34" charset="0"/>
              </a:rPr>
              <a:t>, </a:t>
            </a:r>
            <a:r>
              <a:rPr sz="2400" dirty="0" err="1">
                <a:latin typeface="Raleway" panose="020B0003030101060003" pitchFamily="34" charset="0"/>
              </a:rPr>
              <a:t>poca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disposición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43667D-207B-4640-9F49-F0F709BC8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09" y="1934932"/>
            <a:ext cx="3909390" cy="39093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661BEE7-324F-4486-BB10-CDD1DC7F5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3" name="CAMINO 2.…"/>
          <p:cNvSpPr txBox="1">
            <a:spLocks noGrp="1"/>
          </p:cNvSpPr>
          <p:nvPr>
            <p:ph type="body" idx="21"/>
          </p:nvPr>
        </p:nvSpPr>
        <p:spPr>
          <a:xfrm>
            <a:off x="718931" y="1825928"/>
            <a:ext cx="6964017" cy="4453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algn="just" defTabSz="309563">
              <a:lnSpc>
                <a:spcPct val="120000"/>
              </a:lnSpc>
              <a:buClr>
                <a:srgbClr val="000000"/>
              </a:buClr>
              <a:defRPr sz="3300" spc="-33">
                <a:latin typeface="Graphik"/>
                <a:ea typeface="Graphik"/>
                <a:cs typeface="Graphik"/>
                <a:sym typeface="Graphik"/>
              </a:defRPr>
            </a:pPr>
            <a:r>
              <a:rPr sz="2000" dirty="0">
                <a:latin typeface="Raleway" panose="020B0003030101060003" pitchFamily="34" charset="0"/>
              </a:rPr>
              <a:t>CAMINO 2. </a:t>
            </a:r>
          </a:p>
          <a:p>
            <a:pPr algn="just" defTabSz="309563">
              <a:lnSpc>
                <a:spcPct val="120000"/>
              </a:lnSpc>
              <a:buClr>
                <a:srgbClr val="000000"/>
              </a:buClr>
              <a:defRPr sz="3300" spc="-33">
                <a:latin typeface="Graphik"/>
                <a:ea typeface="Graphik"/>
                <a:cs typeface="Graphik"/>
                <a:sym typeface="Graphik"/>
              </a:defRPr>
            </a:pPr>
            <a:r>
              <a:rPr sz="2000" dirty="0">
                <a:latin typeface="Raleway" panose="020B0003030101060003" pitchFamily="34" charset="0"/>
              </a:rPr>
              <a:t>Le </a:t>
            </a:r>
            <a:r>
              <a:rPr sz="2000" dirty="0" err="1">
                <a:latin typeface="Raleway" panose="020B0003030101060003" pitchFamily="34" charset="0"/>
              </a:rPr>
              <a:t>dedican</a:t>
            </a:r>
            <a:r>
              <a:rPr sz="2000" dirty="0">
                <a:latin typeface="Raleway" panose="020B0003030101060003" pitchFamily="34" charset="0"/>
              </a:rPr>
              <a:t> medio </a:t>
            </a:r>
            <a:r>
              <a:rPr sz="2000" dirty="0" err="1">
                <a:latin typeface="Raleway" panose="020B0003030101060003" pitchFamily="34" charset="0"/>
              </a:rPr>
              <a:t>tiempo</a:t>
            </a:r>
            <a:r>
              <a:rPr sz="2000" dirty="0">
                <a:latin typeface="Raleway" panose="020B0003030101060003" pitchFamily="34" charset="0"/>
              </a:rPr>
              <a:t> a </a:t>
            </a:r>
            <a:r>
              <a:rPr sz="2000" dirty="0" err="1">
                <a:latin typeface="Raleway" panose="020B0003030101060003" pitchFamily="34" charset="0"/>
              </a:rPr>
              <a:t>doTERRA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desean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complementar</a:t>
            </a:r>
            <a:r>
              <a:rPr sz="2000" dirty="0">
                <a:latin typeface="Raleway" panose="020B0003030101060003" pitchFamily="34" charset="0"/>
              </a:rPr>
              <a:t> sus </a:t>
            </a:r>
            <a:r>
              <a:rPr sz="2000" dirty="0" err="1">
                <a:latin typeface="Raleway" panose="020B0003030101060003" pitchFamily="34" charset="0"/>
              </a:rPr>
              <a:t>ingresos</a:t>
            </a:r>
            <a:r>
              <a:rPr sz="2000" dirty="0">
                <a:latin typeface="Raleway" panose="020B0003030101060003" pitchFamily="34" charset="0"/>
              </a:rPr>
              <a:t>. </a:t>
            </a:r>
            <a:r>
              <a:rPr sz="2000" dirty="0" err="1">
                <a:latin typeface="Raleway" panose="020B0003030101060003" pitchFamily="34" charset="0"/>
              </a:rPr>
              <a:t>Inscriben</a:t>
            </a:r>
            <a:r>
              <a:rPr sz="2000" dirty="0">
                <a:latin typeface="Raleway" panose="020B0003030101060003" pitchFamily="34" charset="0"/>
              </a:rPr>
              <a:t> un </a:t>
            </a:r>
            <a:r>
              <a:rPr sz="2000" dirty="0" err="1">
                <a:latin typeface="Raleway" panose="020B0003030101060003" pitchFamily="34" charset="0"/>
              </a:rPr>
              <a:t>mínimo</a:t>
            </a:r>
            <a:r>
              <a:rPr sz="2000" dirty="0">
                <a:latin typeface="Raleway" panose="020B0003030101060003" pitchFamily="34" charset="0"/>
              </a:rPr>
              <a:t> de 2 al </a:t>
            </a:r>
            <a:r>
              <a:rPr sz="2000" dirty="0" err="1">
                <a:latin typeface="Raleway" panose="020B0003030101060003" pitchFamily="34" charset="0"/>
              </a:rPr>
              <a:t>mes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algn="just" defTabSz="309563">
              <a:lnSpc>
                <a:spcPct val="120000"/>
              </a:lnSpc>
              <a:defRPr sz="3300" i="1" spc="-33">
                <a:latin typeface="Graphik"/>
                <a:ea typeface="Graphik"/>
                <a:cs typeface="Graphik"/>
                <a:sym typeface="Graphik"/>
              </a:defRPr>
            </a:pPr>
            <a:endParaRPr sz="2000" dirty="0">
              <a:latin typeface="Raleway" panose="020B0003030101060003" pitchFamily="34" charset="0"/>
            </a:endParaRPr>
          </a:p>
          <a:p>
            <a:pPr algn="just" defTabSz="309563">
              <a:lnSpc>
                <a:spcPct val="120000"/>
              </a:lnSpc>
              <a:defRPr sz="3300" spc="-33">
                <a:latin typeface="Graphik"/>
                <a:ea typeface="Graphik"/>
                <a:cs typeface="Graphik"/>
                <a:sym typeface="Graphik"/>
              </a:defRPr>
            </a:pPr>
            <a:r>
              <a:rPr sz="2000" dirty="0" err="1">
                <a:latin typeface="Raleway" panose="020B0003030101060003" pitchFamily="34" charset="0"/>
              </a:rPr>
              <a:t>Opción</a:t>
            </a:r>
            <a:r>
              <a:rPr sz="2000" dirty="0">
                <a:latin typeface="Raleway" panose="020B0003030101060003" pitchFamily="34" charset="0"/>
              </a:rPr>
              <a:t> 1. No </a:t>
            </a:r>
            <a:r>
              <a:rPr sz="2000" dirty="0" err="1">
                <a:latin typeface="Raleway" panose="020B0003030101060003" pitchFamily="34" charset="0"/>
              </a:rPr>
              <a:t>tienen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tiempo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pero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tienen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habilidades</a:t>
            </a:r>
            <a:r>
              <a:rPr sz="2000" dirty="0">
                <a:latin typeface="Raleway" panose="020B0003030101060003" pitchFamily="34" charset="0"/>
              </a:rPr>
              <a:t>. </a:t>
            </a:r>
            <a:r>
              <a:rPr sz="2000" dirty="0" err="1">
                <a:latin typeface="Raleway" panose="020B0003030101060003" pitchFamily="34" charset="0"/>
              </a:rPr>
              <a:t>Necesitan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generar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doTERRA</a:t>
            </a:r>
            <a:r>
              <a:rPr sz="2000" dirty="0">
                <a:latin typeface="Raleway" panose="020B0003030101060003" pitchFamily="34" charset="0"/>
              </a:rPr>
              <a:t> lo </a:t>
            </a:r>
            <a:r>
              <a:rPr sz="2000" dirty="0" err="1">
                <a:latin typeface="Raleway" panose="020B0003030101060003" pitchFamily="34" charset="0"/>
              </a:rPr>
              <a:t>mismo</a:t>
            </a:r>
            <a:r>
              <a:rPr sz="2000" dirty="0">
                <a:latin typeface="Raleway" panose="020B0003030101060003" pitchFamily="34" charset="0"/>
              </a:rPr>
              <a:t> que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su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trabajo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convencional</a:t>
            </a:r>
            <a:r>
              <a:rPr sz="2000" dirty="0">
                <a:latin typeface="Raleway" panose="020B0003030101060003" pitchFamily="34" charset="0"/>
              </a:rPr>
              <a:t> para </a:t>
            </a:r>
            <a:r>
              <a:rPr sz="2000" dirty="0" err="1">
                <a:latin typeface="Raleway" panose="020B0003030101060003" pitchFamily="34" charset="0"/>
              </a:rPr>
              <a:t>dedicarse</a:t>
            </a:r>
            <a:r>
              <a:rPr sz="2000" dirty="0">
                <a:latin typeface="Raleway" panose="020B0003030101060003" pitchFamily="34" charset="0"/>
              </a:rPr>
              <a:t> por </a:t>
            </a:r>
            <a:r>
              <a:rPr sz="2000" dirty="0" err="1">
                <a:latin typeface="Raleway" panose="020B0003030101060003" pitchFamily="34" charset="0"/>
              </a:rPr>
              <a:t>completo</a:t>
            </a:r>
            <a:r>
              <a:rPr sz="2000" dirty="0">
                <a:latin typeface="Raleway" panose="020B0003030101060003" pitchFamily="34" charset="0"/>
              </a:rPr>
              <a:t> al </a:t>
            </a:r>
            <a:r>
              <a:rPr sz="2000" dirty="0" err="1">
                <a:latin typeface="Raleway" panose="020B0003030101060003" pitchFamily="34" charset="0"/>
              </a:rPr>
              <a:t>negocio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algn="just" defTabSz="309563">
              <a:lnSpc>
                <a:spcPct val="120000"/>
              </a:lnSpc>
              <a:defRPr sz="3300" spc="-33">
                <a:latin typeface="Graphik"/>
                <a:ea typeface="Graphik"/>
                <a:cs typeface="Graphik"/>
                <a:sym typeface="Graphik"/>
              </a:defRPr>
            </a:pPr>
            <a:r>
              <a:rPr sz="2000" dirty="0" err="1">
                <a:latin typeface="Raleway" panose="020B0003030101060003" pitchFamily="34" charset="0"/>
              </a:rPr>
              <a:t>Opción</a:t>
            </a:r>
            <a:r>
              <a:rPr sz="2000" dirty="0">
                <a:latin typeface="Raleway" panose="020B0003030101060003" pitchFamily="34" charset="0"/>
              </a:rPr>
              <a:t> 2. No </a:t>
            </a:r>
            <a:r>
              <a:rPr sz="2000" dirty="0" err="1">
                <a:latin typeface="Raleway" panose="020B0003030101060003" pitchFamily="34" charset="0"/>
              </a:rPr>
              <a:t>tienen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habilidades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pero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tienen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tiempo</a:t>
            </a:r>
            <a:r>
              <a:rPr sz="2000" dirty="0">
                <a:latin typeface="Raleway" panose="020B0003030101060003" pitchFamily="34" charset="0"/>
              </a:rPr>
              <a:t>. Les </a:t>
            </a:r>
            <a:r>
              <a:rPr sz="2000" dirty="0" err="1">
                <a:latin typeface="Raleway" panose="020B0003030101060003" pitchFamily="34" charset="0"/>
              </a:rPr>
              <a:t>tomará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tiempo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alcanzar</a:t>
            </a:r>
            <a:r>
              <a:rPr sz="2000" dirty="0">
                <a:latin typeface="Raleway" panose="020B0003030101060003" pitchFamily="34" charset="0"/>
              </a:rPr>
              <a:t> sus </a:t>
            </a:r>
            <a:r>
              <a:rPr sz="2000" dirty="0" err="1">
                <a:latin typeface="Raleway" panose="020B0003030101060003" pitchFamily="34" charset="0"/>
              </a:rPr>
              <a:t>metas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porque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deben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aprender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habilidades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7" name="Tipos de distribuidor y cómo detectarlos">
            <a:extLst>
              <a:ext uri="{FF2B5EF4-FFF2-40B4-BE49-F238E27FC236}">
                <a16:creationId xmlns:a16="http://schemas.microsoft.com/office/drawing/2014/main" id="{05AFAF4E-323E-4F7B-9131-F3D6BF58C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1" y="654212"/>
            <a:ext cx="10691190" cy="176099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Tipos</a:t>
            </a:r>
            <a:r>
              <a:rPr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distribuidor</a:t>
            </a:r>
            <a:r>
              <a:rPr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y </a:t>
            </a: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cómo</a:t>
            </a:r>
            <a:r>
              <a:rPr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detectarlos</a:t>
            </a:r>
            <a:endParaRPr sz="40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384C94-ADBE-4BE8-A810-4075E17E9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90" y="2074959"/>
            <a:ext cx="3557109" cy="35571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99C837-1CBB-4FF3-9ED5-4CC5359EB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6" name="CAMINO 3.…"/>
          <p:cNvSpPr txBox="1">
            <a:spLocks noGrp="1"/>
          </p:cNvSpPr>
          <p:nvPr>
            <p:ph type="body" idx="21"/>
          </p:nvPr>
        </p:nvSpPr>
        <p:spPr>
          <a:xfrm>
            <a:off x="609601" y="2147421"/>
            <a:ext cx="6516757" cy="43323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algn="just" defTabSz="293052">
              <a:buClr>
                <a:srgbClr val="000000"/>
              </a:buClr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>
                <a:latin typeface="Raleway" panose="020B0003030101060003" pitchFamily="34" charset="0"/>
              </a:rPr>
              <a:t>CAMINO 3. </a:t>
            </a:r>
            <a:endParaRPr lang="es-MX" sz="2400" dirty="0">
              <a:latin typeface="Raleway" panose="020B0003030101060003" pitchFamily="34" charset="0"/>
            </a:endParaRPr>
          </a:p>
          <a:p>
            <a:pPr algn="just" defTabSz="293052">
              <a:buClr>
                <a:srgbClr val="000000"/>
              </a:buClr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endParaRPr sz="2400" dirty="0">
              <a:latin typeface="Raleway" panose="020B0003030101060003" pitchFamily="34" charset="0"/>
            </a:endParaRPr>
          </a:p>
          <a:p>
            <a:pPr marL="342900" indent="-342900" algn="just" defTabSz="293052">
              <a:buClr>
                <a:srgbClr val="000000"/>
              </a:buClr>
              <a:buFont typeface="Arial" panose="020B0604020202020204" pitchFamily="34" charset="0"/>
              <a:buChar char="•"/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>
                <a:latin typeface="Raleway" panose="020B0003030101060003" pitchFamily="34" charset="0"/>
              </a:rPr>
              <a:t>Le </a:t>
            </a:r>
            <a:r>
              <a:rPr sz="2400" dirty="0" err="1">
                <a:latin typeface="Raleway" panose="020B0003030101060003" pitchFamily="34" charset="0"/>
              </a:rPr>
              <a:t>dedican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tiempo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completo</a:t>
            </a:r>
            <a:r>
              <a:rPr sz="2400" dirty="0">
                <a:latin typeface="Raleway" panose="020B0003030101060003" pitchFamily="34" charset="0"/>
              </a:rPr>
              <a:t> a </a:t>
            </a:r>
            <a:r>
              <a:rPr sz="2400" dirty="0" err="1">
                <a:latin typeface="Raleway" panose="020B0003030101060003" pitchFamily="34" charset="0"/>
              </a:rPr>
              <a:t>doTERRA</a:t>
            </a:r>
            <a:r>
              <a:rPr sz="2400" dirty="0">
                <a:latin typeface="Raleway" panose="020B0003030101060003" pitchFamily="34" charset="0"/>
              </a:rPr>
              <a:t> y </a:t>
            </a:r>
            <a:r>
              <a:rPr sz="2400" dirty="0" err="1">
                <a:latin typeface="Raleway" panose="020B0003030101060003" pitchFamily="34" charset="0"/>
              </a:rPr>
              <a:t>desean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reemplazar</a:t>
            </a:r>
            <a:r>
              <a:rPr sz="2400" dirty="0">
                <a:latin typeface="Raleway" panose="020B0003030101060003" pitchFamily="34" charset="0"/>
              </a:rPr>
              <a:t> sus </a:t>
            </a:r>
            <a:r>
              <a:rPr sz="2400" dirty="0" err="1">
                <a:latin typeface="Raleway" panose="020B0003030101060003" pitchFamily="34" charset="0"/>
              </a:rPr>
              <a:t>ingresos</a:t>
            </a:r>
            <a:r>
              <a:rPr sz="2400" dirty="0">
                <a:latin typeface="Raleway" panose="020B0003030101060003" pitchFamily="34" charset="0"/>
              </a:rPr>
              <a:t>. </a:t>
            </a:r>
            <a:r>
              <a:rPr sz="2400" dirty="0" err="1">
                <a:latin typeface="Raleway" panose="020B0003030101060003" pitchFamily="34" charset="0"/>
              </a:rPr>
              <a:t>Inscriben</a:t>
            </a:r>
            <a:r>
              <a:rPr sz="2400" dirty="0">
                <a:latin typeface="Raleway" panose="020B0003030101060003" pitchFamily="34" charset="0"/>
              </a:rPr>
              <a:t> un </a:t>
            </a:r>
            <a:r>
              <a:rPr sz="2400" dirty="0" err="1">
                <a:latin typeface="Raleway" panose="020B0003030101060003" pitchFamily="34" charset="0"/>
              </a:rPr>
              <a:t>mínimo</a:t>
            </a:r>
            <a:r>
              <a:rPr sz="2400" dirty="0">
                <a:latin typeface="Raleway" panose="020B0003030101060003" pitchFamily="34" charset="0"/>
              </a:rPr>
              <a:t> de 4 al </a:t>
            </a:r>
            <a:r>
              <a:rPr sz="2400" dirty="0" err="1">
                <a:latin typeface="Raleway" panose="020B0003030101060003" pitchFamily="34" charset="0"/>
              </a:rPr>
              <a:t>mes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342900" indent="-342900" algn="just" defTabSz="293052">
              <a:buFont typeface="Arial" panose="020B0604020202020204" pitchFamily="34" charset="0"/>
              <a:buChar char="•"/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>
                <a:latin typeface="Raleway" panose="020B0003030101060003" pitchFamily="34" charset="0"/>
              </a:rPr>
              <a:t>Tienen </a:t>
            </a:r>
            <a:r>
              <a:rPr sz="2400" dirty="0" err="1">
                <a:latin typeface="Raleway" panose="020B0003030101060003" pitchFamily="34" charset="0"/>
              </a:rPr>
              <a:t>visión</a:t>
            </a:r>
            <a:r>
              <a:rPr sz="2400" dirty="0">
                <a:latin typeface="Raleway" panose="020B0003030101060003" pitchFamily="34" charset="0"/>
              </a:rPr>
              <a:t>, </a:t>
            </a:r>
            <a:r>
              <a:rPr sz="2400" dirty="0" err="1">
                <a:latin typeface="Raleway" panose="020B0003030101060003" pitchFamily="34" charset="0"/>
              </a:rPr>
              <a:t>habilidades</a:t>
            </a:r>
            <a:r>
              <a:rPr sz="2400" dirty="0">
                <a:latin typeface="Raleway" panose="020B0003030101060003" pitchFamily="34" charset="0"/>
              </a:rPr>
              <a:t> y </a:t>
            </a:r>
            <a:r>
              <a:rPr sz="2400" dirty="0" err="1">
                <a:latin typeface="Raleway" panose="020B0003030101060003" pitchFamily="34" charset="0"/>
              </a:rPr>
              <a:t>tiempo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342900" indent="-342900" algn="just" defTabSz="293052">
              <a:buFont typeface="Arial" panose="020B0604020202020204" pitchFamily="34" charset="0"/>
              <a:buChar char="•"/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>
                <a:latin typeface="Raleway" panose="020B0003030101060003" pitchFamily="34" charset="0"/>
              </a:rPr>
              <a:t>Son </a:t>
            </a:r>
            <a:r>
              <a:rPr sz="2400" dirty="0" err="1">
                <a:latin typeface="Raleway" panose="020B0003030101060003" pitchFamily="34" charset="0"/>
              </a:rPr>
              <a:t>proactivos</a:t>
            </a:r>
            <a:r>
              <a:rPr sz="2400" dirty="0">
                <a:latin typeface="Raleway" panose="020B0003030101060003" pitchFamily="34" charset="0"/>
              </a:rPr>
              <a:t> y con </a:t>
            </a:r>
            <a:r>
              <a:rPr sz="2400" dirty="0" err="1">
                <a:latin typeface="Raleway" panose="020B0003030101060003" pitchFamily="34" charset="0"/>
              </a:rPr>
              <a:t>iniciativa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342900" indent="-342900" algn="just" defTabSz="293052">
              <a:buFont typeface="Arial" panose="020B0604020202020204" pitchFamily="34" charset="0"/>
              <a:buChar char="•"/>
              <a:defRPr sz="3124" spc="-31">
                <a:latin typeface="Graphik"/>
                <a:ea typeface="Graphik"/>
                <a:cs typeface="Graphik"/>
                <a:sym typeface="Graphik"/>
              </a:defRPr>
            </a:pPr>
            <a:r>
              <a:rPr sz="2400" dirty="0" err="1">
                <a:latin typeface="Raleway" panose="020B0003030101060003" pitchFamily="34" charset="0"/>
              </a:rPr>
              <a:t>Están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dispuestos</a:t>
            </a:r>
            <a:r>
              <a:rPr sz="2400" dirty="0">
                <a:latin typeface="Raleway" panose="020B0003030101060003" pitchFamily="34" charset="0"/>
              </a:rPr>
              <a:t> a </a:t>
            </a:r>
            <a:r>
              <a:rPr sz="2400" dirty="0" err="1">
                <a:latin typeface="Raleway" panose="020B0003030101060003" pitchFamily="34" charset="0"/>
              </a:rPr>
              <a:t>invertir</a:t>
            </a:r>
            <a:r>
              <a:rPr sz="2400" dirty="0">
                <a:latin typeface="Raleway" panose="020B0003030101060003" pitchFamily="34" charset="0"/>
              </a:rPr>
              <a:t> lo que </a:t>
            </a:r>
            <a:r>
              <a:rPr sz="2400" dirty="0" err="1">
                <a:latin typeface="Raleway" panose="020B0003030101060003" pitchFamily="34" charset="0"/>
              </a:rPr>
              <a:t>haga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falta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términos</a:t>
            </a:r>
            <a:r>
              <a:rPr sz="2400" dirty="0">
                <a:latin typeface="Raleway" panose="020B0003030101060003" pitchFamily="34" charset="0"/>
              </a:rPr>
              <a:t> de </a:t>
            </a:r>
            <a:r>
              <a:rPr sz="2400" dirty="0" err="1">
                <a:latin typeface="Raleway" panose="020B0003030101060003" pitchFamily="34" charset="0"/>
              </a:rPr>
              <a:t>tiempo</a:t>
            </a:r>
            <a:r>
              <a:rPr sz="2400" dirty="0">
                <a:latin typeface="Raleway" panose="020B0003030101060003" pitchFamily="34" charset="0"/>
              </a:rPr>
              <a:t> y </a:t>
            </a:r>
            <a:r>
              <a:rPr sz="2400" dirty="0" err="1">
                <a:latin typeface="Raleway" panose="020B0003030101060003" pitchFamily="34" charset="0"/>
              </a:rPr>
              <a:t>dinero</a:t>
            </a:r>
            <a:r>
              <a:rPr sz="2400" dirty="0">
                <a:latin typeface="Raleway" panose="020B0003030101060003" pitchFamily="34" charset="0"/>
              </a:rPr>
              <a:t>. </a:t>
            </a:r>
          </a:p>
        </p:txBody>
      </p:sp>
      <p:sp>
        <p:nvSpPr>
          <p:cNvPr id="7" name="Tipos de distribuidor y cómo detectarlos">
            <a:extLst>
              <a:ext uri="{FF2B5EF4-FFF2-40B4-BE49-F238E27FC236}">
                <a16:creationId xmlns:a16="http://schemas.microsoft.com/office/drawing/2014/main" id="{5BFCC3A4-604C-4853-83BC-AA808AAF5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1" y="654212"/>
            <a:ext cx="10691190" cy="176099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Tipos</a:t>
            </a:r>
            <a:r>
              <a:rPr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distribuidor</a:t>
            </a:r>
            <a:r>
              <a:rPr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y </a:t>
            </a: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cómo</a:t>
            </a:r>
            <a:r>
              <a:rPr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sz="40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detectarlos</a:t>
            </a:r>
            <a:endParaRPr sz="40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7FF3FC-975D-4FA8-B877-2E77B4368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56" y="2027582"/>
            <a:ext cx="3985591" cy="39855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8E1C90-1931-488A-AEFF-85F1A2504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98" name="Arriesga más que los demás; sueña más que los demás."/>
          <p:cNvSpPr txBox="1">
            <a:spLocks noGrp="1"/>
          </p:cNvSpPr>
          <p:nvPr>
            <p:ph type="title"/>
          </p:nvPr>
        </p:nvSpPr>
        <p:spPr>
          <a:xfrm>
            <a:off x="1114839" y="2565400"/>
            <a:ext cx="9962322" cy="863600"/>
          </a:xfrm>
          <a:prstGeom prst="rect">
            <a:avLst/>
          </a:prstGeom>
        </p:spPr>
        <p:txBody>
          <a:bodyPr>
            <a:noAutofit/>
          </a:bodyPr>
          <a:lstStyle>
            <a:lvl1pPr defTabSz="2121408">
              <a:defRPr sz="7308" spc="-73"/>
            </a:lvl1pPr>
          </a:lstStyle>
          <a:p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Arriesga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más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que los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demás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;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sueña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más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que los </a:t>
            </a:r>
            <a:r>
              <a:rPr sz="48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demás</a:t>
            </a:r>
            <a:r>
              <a:rPr sz="48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.</a:t>
            </a:r>
          </a:p>
        </p:txBody>
      </p:sp>
      <p:sp>
        <p:nvSpPr>
          <p:cNvPr id="199" name="- Howard Schultz"/>
          <p:cNvSpPr txBox="1"/>
          <p:nvPr/>
        </p:nvSpPr>
        <p:spPr>
          <a:xfrm>
            <a:off x="5188699" y="4316927"/>
            <a:ext cx="2112758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r>
              <a:rPr sz="2000" dirty="0">
                <a:solidFill>
                  <a:schemeClr val="bg1"/>
                </a:solidFill>
                <a:latin typeface="Raleway" pitchFamily="2" charset="0"/>
              </a:rPr>
              <a:t>- Howard Schultz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23E6022-B996-4CFC-8494-6BADD9F92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9349" y="581217"/>
            <a:ext cx="613301" cy="9321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7B4D6-75C4-4745-A6ED-DFE0EDEB1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01" name="ESTRATEGIAS PARA ABORDAR EL NEGOCIO"/>
          <p:cNvSpPr txBox="1">
            <a:spLocks noGrp="1"/>
          </p:cNvSpPr>
          <p:nvPr>
            <p:ph type="title"/>
          </p:nvPr>
        </p:nvSpPr>
        <p:spPr>
          <a:xfrm>
            <a:off x="815010" y="1925923"/>
            <a:ext cx="6460434" cy="2429683"/>
          </a:xfrm>
          <a:prstGeom prst="rect">
            <a:avLst/>
          </a:prstGeom>
        </p:spPr>
        <p:txBody>
          <a:bodyPr>
            <a:noAutofit/>
          </a:bodyPr>
          <a:lstStyle>
            <a:lvl1pPr defTabSz="1633727">
              <a:defRPr sz="5628" spc="-56"/>
            </a:lvl1pPr>
          </a:lstStyle>
          <a:p>
            <a:pPr algn="l">
              <a:lnSpc>
                <a:spcPct val="100000"/>
              </a:lnSpc>
            </a:pPr>
            <a:r>
              <a:rPr sz="6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ESTRATEGIAS PARA ABORDAR EL NEGOCIO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5D7CEC9-4E07-415A-9B10-944697343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3" name="1. No miembros de doTERRA"/>
          <p:cNvSpPr txBox="1">
            <a:spLocks noGrp="1"/>
          </p:cNvSpPr>
          <p:nvPr>
            <p:ph type="title"/>
          </p:nvPr>
        </p:nvSpPr>
        <p:spPr>
          <a:xfrm>
            <a:off x="735497" y="777154"/>
            <a:ext cx="9804166" cy="1042741"/>
          </a:xfrm>
          <a:prstGeom prst="rect">
            <a:avLst/>
          </a:prstGeom>
        </p:spPr>
        <p:txBody>
          <a:bodyPr>
            <a:noAutofit/>
          </a:bodyPr>
          <a:lstStyle>
            <a:lvl1pPr defTabSz="1633727">
              <a:defRPr sz="5628" spc="-56"/>
            </a:lvl1pPr>
          </a:lstStyle>
          <a:p>
            <a:pPr algn="l"/>
            <a:r>
              <a:rPr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1. No </a:t>
            </a:r>
            <a:r>
              <a:rPr sz="4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miembros</a:t>
            </a:r>
            <a:r>
              <a:rPr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"/>
                <a:cs typeface="Montserrat"/>
                <a:sym typeface="Montserrat"/>
              </a:rPr>
              <a:t>dōTERRA</a:t>
            </a:r>
            <a:endParaRPr sz="4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04" name="PERSONAS CONOCIDAS"/>
          <p:cNvSpPr txBox="1"/>
          <p:nvPr/>
        </p:nvSpPr>
        <p:spPr>
          <a:xfrm>
            <a:off x="735497" y="1911476"/>
            <a:ext cx="3597139" cy="38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r>
              <a:rPr sz="2400" b="1" dirty="0">
                <a:solidFill>
                  <a:srgbClr val="88946C"/>
                </a:solidFill>
                <a:latin typeface="Raleway" panose="020B0003030101060003" pitchFamily="34" charset="0"/>
              </a:rPr>
              <a:t>PERSONAS CONOCIDAS</a:t>
            </a:r>
          </a:p>
        </p:txBody>
      </p:sp>
      <p:sp>
        <p:nvSpPr>
          <p:cNvPr id="205" name="Lista de nombres orientada al negocio.…"/>
          <p:cNvSpPr txBox="1"/>
          <p:nvPr/>
        </p:nvSpPr>
        <p:spPr>
          <a:xfrm>
            <a:off x="735496" y="2499731"/>
            <a:ext cx="4548773" cy="332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482600" indent="-482600" algn="just">
              <a:buClr>
                <a:srgbClr val="000000"/>
              </a:buClr>
              <a:buSzPct val="100000"/>
              <a:buAutoNum type="arabicPeriod"/>
              <a:defRPr sz="2000"/>
            </a:pPr>
            <a:r>
              <a:rPr sz="2400" dirty="0">
                <a:latin typeface="Raleway" panose="020B0003030101060003" pitchFamily="34" charset="0"/>
              </a:rPr>
              <a:t>Lista de </a:t>
            </a:r>
            <a:r>
              <a:rPr sz="2400" dirty="0" err="1">
                <a:latin typeface="Raleway" panose="020B0003030101060003" pitchFamily="34" charset="0"/>
              </a:rPr>
              <a:t>nombres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orientada</a:t>
            </a:r>
            <a:r>
              <a:rPr sz="2400" dirty="0">
                <a:latin typeface="Raleway" panose="020B0003030101060003" pitchFamily="34" charset="0"/>
              </a:rPr>
              <a:t> al </a:t>
            </a:r>
            <a:r>
              <a:rPr sz="2400" dirty="0" err="1">
                <a:latin typeface="Raleway" panose="020B0003030101060003" pitchFamily="34" charset="0"/>
              </a:rPr>
              <a:t>negocio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buClr>
                <a:srgbClr val="000000"/>
              </a:buClr>
              <a:buSzPct val="100000"/>
              <a:buAutoNum type="arabicPeriod"/>
              <a:defRPr sz="2000"/>
            </a:pPr>
            <a:r>
              <a:rPr sz="2400" dirty="0">
                <a:latin typeface="Raleway" panose="020B0003030101060003" pitchFamily="34" charset="0"/>
              </a:rPr>
              <a:t>Lista </a:t>
            </a:r>
            <a:r>
              <a:rPr sz="2400" dirty="0" err="1">
                <a:latin typeface="Raleway" panose="020B0003030101060003" pitchFamily="34" charset="0"/>
              </a:rPr>
              <a:t>extendida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buClr>
                <a:srgbClr val="000000"/>
              </a:buClr>
              <a:buSzPct val="100000"/>
              <a:buAutoNum type="arabicPeriod"/>
              <a:defRPr sz="2000"/>
            </a:pPr>
            <a:r>
              <a:rPr sz="2400" dirty="0" err="1">
                <a:latin typeface="Raleway" panose="020B0003030101060003" pitchFamily="34" charset="0"/>
              </a:rPr>
              <a:t>Acercamiento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personalizado</a:t>
            </a:r>
            <a:r>
              <a:rPr sz="2400" dirty="0">
                <a:latin typeface="Raleway" panose="020B0003030101060003" pitchFamily="34" charset="0"/>
              </a:rPr>
              <a:t> por RRSS para </a:t>
            </a:r>
            <a:r>
              <a:rPr sz="2400" dirty="0" err="1">
                <a:latin typeface="Raleway" panose="020B0003030101060003" pitchFamily="34" charset="0"/>
              </a:rPr>
              <a:t>crear</a:t>
            </a:r>
            <a:r>
              <a:rPr sz="2400" dirty="0">
                <a:latin typeface="Raleway" panose="020B0003030101060003" pitchFamily="34" charset="0"/>
              </a:rPr>
              <a:t> un </a:t>
            </a:r>
            <a:r>
              <a:rPr sz="2400" dirty="0" err="1">
                <a:latin typeface="Raleway" panose="020B0003030101060003" pitchFamily="34" charset="0"/>
              </a:rPr>
              <a:t>vínculo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buClr>
                <a:srgbClr val="000000"/>
              </a:buClr>
              <a:buSzPct val="100000"/>
              <a:buAutoNum type="arabicPeriod"/>
              <a:defRPr sz="2000"/>
            </a:pPr>
            <a:r>
              <a:rPr sz="2400" dirty="0" err="1">
                <a:latin typeface="Raleway" panose="020B0003030101060003" pitchFamily="34" charset="0"/>
              </a:rPr>
              <a:t>Escucha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qué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está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haciendo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buClr>
                <a:srgbClr val="000000"/>
              </a:buClr>
              <a:buSzPct val="100000"/>
              <a:buAutoNum type="arabicPeriod"/>
              <a:defRPr sz="2000"/>
            </a:pPr>
            <a:r>
              <a:rPr sz="2400" dirty="0">
                <a:latin typeface="Raleway" panose="020B0003030101060003" pitchFamily="34" charset="0"/>
              </a:rPr>
              <a:t>Haz la </a:t>
            </a:r>
            <a:r>
              <a:rPr sz="2400" dirty="0" err="1">
                <a:latin typeface="Raleway" panose="020B0003030101060003" pitchFamily="34" charset="0"/>
              </a:rPr>
              <a:t>oferta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206" name="PERSONAS DESCONOCIDAS"/>
          <p:cNvSpPr txBox="1"/>
          <p:nvPr/>
        </p:nvSpPr>
        <p:spPr>
          <a:xfrm>
            <a:off x="6584453" y="1911476"/>
            <a:ext cx="4195059" cy="38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r>
              <a:rPr sz="2400" b="1">
                <a:solidFill>
                  <a:srgbClr val="88946C"/>
                </a:solidFill>
                <a:latin typeface="Raleway" panose="020B0003030101060003" pitchFamily="34" charset="0"/>
              </a:rPr>
              <a:t>PERSONAS DESCONOCIDAS</a:t>
            </a:r>
          </a:p>
        </p:txBody>
      </p:sp>
      <p:sp>
        <p:nvSpPr>
          <p:cNvPr id="207" name="Boca a boca: lleva muestras contigo, habla del negocio cuando sea posible y haz la oferta.…"/>
          <p:cNvSpPr txBox="1"/>
          <p:nvPr/>
        </p:nvSpPr>
        <p:spPr>
          <a:xfrm>
            <a:off x="6584453" y="2499731"/>
            <a:ext cx="4667480" cy="3196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482600" indent="-482600" algn="just">
              <a:buClr>
                <a:srgbClr val="000000"/>
              </a:buClr>
              <a:buSzPct val="100000"/>
              <a:buAutoNum type="arabicPeriod"/>
              <a:defRPr sz="2000"/>
            </a:pPr>
            <a:r>
              <a:rPr sz="2400" dirty="0">
                <a:latin typeface="Raleway" panose="020B0003030101060003" pitchFamily="34" charset="0"/>
              </a:rPr>
              <a:t>Boca a boca: </a:t>
            </a:r>
            <a:r>
              <a:rPr sz="2400" dirty="0" err="1">
                <a:latin typeface="Raleway" panose="020B0003030101060003" pitchFamily="34" charset="0"/>
              </a:rPr>
              <a:t>lleva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muestras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contigo</a:t>
            </a:r>
            <a:r>
              <a:rPr sz="2400" dirty="0">
                <a:latin typeface="Raleway" panose="020B0003030101060003" pitchFamily="34" charset="0"/>
              </a:rPr>
              <a:t>, </a:t>
            </a:r>
            <a:r>
              <a:rPr sz="2400" dirty="0" err="1">
                <a:latin typeface="Raleway" panose="020B0003030101060003" pitchFamily="34" charset="0"/>
              </a:rPr>
              <a:t>habla</a:t>
            </a:r>
            <a:r>
              <a:rPr sz="2400" dirty="0">
                <a:latin typeface="Raleway" panose="020B0003030101060003" pitchFamily="34" charset="0"/>
              </a:rPr>
              <a:t> del </a:t>
            </a:r>
            <a:r>
              <a:rPr sz="2400" dirty="0" err="1">
                <a:latin typeface="Raleway" panose="020B0003030101060003" pitchFamily="34" charset="0"/>
              </a:rPr>
              <a:t>negocio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cuando</a:t>
            </a:r>
            <a:r>
              <a:rPr sz="2400" dirty="0">
                <a:latin typeface="Raleway" panose="020B0003030101060003" pitchFamily="34" charset="0"/>
              </a:rPr>
              <a:t> sea </a:t>
            </a:r>
            <a:r>
              <a:rPr sz="2400" dirty="0" err="1">
                <a:latin typeface="Raleway" panose="020B0003030101060003" pitchFamily="34" charset="0"/>
              </a:rPr>
              <a:t>posible</a:t>
            </a:r>
            <a:r>
              <a:rPr sz="2400" dirty="0">
                <a:latin typeface="Raleway" panose="020B0003030101060003" pitchFamily="34" charset="0"/>
              </a:rPr>
              <a:t> y </a:t>
            </a:r>
            <a:r>
              <a:rPr sz="2400" dirty="0" err="1">
                <a:latin typeface="Raleway" panose="020B0003030101060003" pitchFamily="34" charset="0"/>
              </a:rPr>
              <a:t>haz</a:t>
            </a:r>
            <a:r>
              <a:rPr sz="2400" dirty="0">
                <a:latin typeface="Raleway" panose="020B0003030101060003" pitchFamily="34" charset="0"/>
              </a:rPr>
              <a:t> la </a:t>
            </a:r>
            <a:r>
              <a:rPr sz="2400" dirty="0" err="1">
                <a:latin typeface="Raleway" panose="020B0003030101060003" pitchFamily="34" charset="0"/>
              </a:rPr>
              <a:t>oferta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buClr>
                <a:srgbClr val="000000"/>
              </a:buClr>
              <a:buSzPct val="100000"/>
              <a:buAutoNum type="arabicPeriod"/>
              <a:defRPr sz="2000"/>
            </a:pPr>
            <a:r>
              <a:rPr sz="2400" dirty="0">
                <a:latin typeface="Raleway" panose="020B0003030101060003" pitchFamily="34" charset="0"/>
              </a:rPr>
              <a:t>RRSS: </a:t>
            </a:r>
            <a:r>
              <a:rPr sz="2400" dirty="0" err="1">
                <a:latin typeface="Raleway" panose="020B0003030101060003" pitchFamily="34" charset="0"/>
              </a:rPr>
              <a:t>Úsalas</a:t>
            </a:r>
            <a:r>
              <a:rPr sz="2400" dirty="0">
                <a:latin typeface="Raleway" panose="020B0003030101060003" pitchFamily="34" charset="0"/>
              </a:rPr>
              <a:t> con </a:t>
            </a:r>
            <a:r>
              <a:rPr sz="2400" dirty="0" err="1">
                <a:latin typeface="Raleway" panose="020B0003030101060003" pitchFamily="34" charset="0"/>
              </a:rPr>
              <a:t>conciencia</a:t>
            </a:r>
            <a:r>
              <a:rPr sz="2400" dirty="0">
                <a:latin typeface="Raleway" panose="020B0003030101060003" pitchFamily="34" charset="0"/>
              </a:rPr>
              <a:t> para </a:t>
            </a:r>
            <a:r>
              <a:rPr sz="2400" dirty="0" err="1">
                <a:latin typeface="Raleway" panose="020B0003030101060003" pitchFamily="34" charset="0"/>
              </a:rPr>
              <a:t>encontrar</a:t>
            </a:r>
            <a:r>
              <a:rPr sz="2400" dirty="0">
                <a:latin typeface="Raleway" panose="020B0003030101060003" pitchFamily="34" charset="0"/>
              </a:rPr>
              <a:t> los </a:t>
            </a:r>
            <a:r>
              <a:rPr sz="2400" dirty="0" err="1">
                <a:latin typeface="Raleway" panose="020B0003030101060003" pitchFamily="34" charset="0"/>
              </a:rPr>
              <a:t>perfiles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ideales</a:t>
            </a:r>
            <a:r>
              <a:rPr sz="2400" dirty="0">
                <a:latin typeface="Raleway" panose="020B0003030101060003" pitchFamily="34" charset="0"/>
              </a:rPr>
              <a:t> y </a:t>
            </a:r>
            <a:r>
              <a:rPr sz="2400" dirty="0" err="1">
                <a:latin typeface="Raleway" panose="020B0003030101060003" pitchFamily="34" charset="0"/>
              </a:rPr>
              <a:t>haz</a:t>
            </a:r>
            <a:r>
              <a:rPr sz="2400" dirty="0">
                <a:latin typeface="Raleway" panose="020B0003030101060003" pitchFamily="34" charset="0"/>
              </a:rPr>
              <a:t> la </a:t>
            </a:r>
            <a:r>
              <a:rPr sz="2400" dirty="0" err="1">
                <a:latin typeface="Raleway" panose="020B0003030101060003" pitchFamily="34" charset="0"/>
              </a:rPr>
              <a:t>oferta</a:t>
            </a:r>
            <a:r>
              <a:rPr sz="2400" dirty="0">
                <a:latin typeface="Raleway" panose="020B0003030101060003" pitchFamily="34" charset="0"/>
              </a:rPr>
              <a:t>. Integra el </a:t>
            </a:r>
            <a:r>
              <a:rPr sz="2400" dirty="0" err="1">
                <a:latin typeface="Raleway" panose="020B0003030101060003" pitchFamily="34" charset="0"/>
              </a:rPr>
              <a:t>negocio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tu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día</a:t>
            </a:r>
            <a:r>
              <a:rPr sz="2400" dirty="0">
                <a:latin typeface="Raleway" panose="020B0003030101060003" pitchFamily="34" charset="0"/>
              </a:rPr>
              <a:t> a </a:t>
            </a:r>
            <a:r>
              <a:rPr sz="2400" dirty="0" err="1">
                <a:latin typeface="Raleway" panose="020B0003030101060003" pitchFamily="34" charset="0"/>
              </a:rPr>
              <a:t>día</a:t>
            </a:r>
            <a:r>
              <a:rPr sz="2400" dirty="0">
                <a:latin typeface="Raleway" panose="020B0003030101060003" pitchFamily="34" charset="0"/>
              </a:rPr>
              <a:t> (stories).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DE5E43C-3C73-4EC8-90DE-4E296CA8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0" name="CLIENTES MAYORISTAS"/>
          <p:cNvSpPr txBox="1"/>
          <p:nvPr/>
        </p:nvSpPr>
        <p:spPr>
          <a:xfrm>
            <a:off x="735497" y="1899979"/>
            <a:ext cx="2970365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r>
              <a:rPr sz="2000" b="1" dirty="0">
                <a:solidFill>
                  <a:srgbClr val="88946C"/>
                </a:solidFill>
                <a:latin typeface="Raleway" panose="020B0003030101060003" pitchFamily="34" charset="0"/>
              </a:rPr>
              <a:t>CLIENTES MAYORISTAS</a:t>
            </a:r>
          </a:p>
        </p:txBody>
      </p:sp>
      <p:sp>
        <p:nvSpPr>
          <p:cNvPr id="211" name="Análisis previo de habilidades:…"/>
          <p:cNvSpPr txBox="1"/>
          <p:nvPr/>
        </p:nvSpPr>
        <p:spPr>
          <a:xfrm>
            <a:off x="735497" y="2415228"/>
            <a:ext cx="4385143" cy="2759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482600" indent="-482600" algn="just">
              <a:buClr>
                <a:srgbClr val="000000"/>
              </a:buClr>
              <a:buSzPct val="100000"/>
              <a:buAutoNum type="arabicPeriod"/>
              <a:defRPr sz="2000"/>
            </a:pPr>
            <a:r>
              <a:rPr sz="2000" dirty="0" err="1">
                <a:latin typeface="Raleway" panose="020B0003030101060003" pitchFamily="34" charset="0"/>
              </a:rPr>
              <a:t>Análisis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previo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habilidades</a:t>
            </a:r>
            <a:r>
              <a:rPr sz="2000" dirty="0">
                <a:latin typeface="Raleway" panose="020B0003030101060003" pitchFamily="34" charset="0"/>
              </a:rPr>
              <a:t>:</a:t>
            </a:r>
          </a:p>
          <a:p>
            <a:pPr marL="124114" indent="-124114" algn="just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Hace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su</a:t>
            </a:r>
            <a:r>
              <a:rPr sz="2000" dirty="0">
                <a:latin typeface="Raleway" panose="020B0003030101060003" pitchFamily="34" charset="0"/>
              </a:rPr>
              <a:t> LRP </a:t>
            </a:r>
            <a:r>
              <a:rPr sz="2000" dirty="0" err="1">
                <a:latin typeface="Raleway" panose="020B0003030101060003" pitchFamily="34" charset="0"/>
              </a:rPr>
              <a:t>todos</a:t>
            </a:r>
            <a:r>
              <a:rPr sz="2000" dirty="0">
                <a:latin typeface="Raleway" panose="020B0003030101060003" pitchFamily="34" charset="0"/>
              </a:rPr>
              <a:t> los </a:t>
            </a:r>
            <a:r>
              <a:rPr sz="2000" dirty="0" err="1">
                <a:latin typeface="Raleway" panose="020B0003030101060003" pitchFamily="34" charset="0"/>
              </a:rPr>
              <a:t>meses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124114" indent="-124114" algn="just">
              <a:buSzPct val="150000"/>
              <a:buChar char="-"/>
              <a:defRPr sz="2000"/>
            </a:pPr>
            <a:r>
              <a:rPr sz="2000" dirty="0">
                <a:latin typeface="Raleway" panose="020B0003030101060003" pitchFamily="34" charset="0"/>
              </a:rPr>
              <a:t>Es </a:t>
            </a:r>
            <a:r>
              <a:rPr sz="2000" dirty="0" err="1">
                <a:latin typeface="Raleway" panose="020B0003030101060003" pitchFamily="34" charset="0"/>
              </a:rPr>
              <a:t>muy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participativo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los </a:t>
            </a:r>
            <a:r>
              <a:rPr sz="2000" dirty="0" err="1">
                <a:latin typeface="Raleway" panose="020B0003030101060003" pitchFamily="34" charset="0"/>
              </a:rPr>
              <a:t>grupos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124114" indent="-124114" algn="just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Lleva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referidos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algn="just">
              <a:defRPr sz="2000"/>
            </a:pPr>
            <a:r>
              <a:rPr sz="2000" dirty="0" err="1">
                <a:latin typeface="Raleway" panose="020B0003030101060003" pitchFamily="34" charset="0"/>
              </a:rPr>
              <a:t>Exposición</a:t>
            </a:r>
            <a:r>
              <a:rPr sz="2000" dirty="0">
                <a:latin typeface="Raleway" panose="020B0003030101060003" pitchFamily="34" charset="0"/>
              </a:rPr>
              <a:t> al </a:t>
            </a:r>
            <a:r>
              <a:rPr sz="2000" dirty="0" err="1">
                <a:latin typeface="Raleway" panose="020B0003030101060003" pitchFamily="34" charset="0"/>
              </a:rPr>
              <a:t>negocio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actividades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educativas</a:t>
            </a:r>
            <a:r>
              <a:rPr sz="2000" dirty="0">
                <a:latin typeface="Raleway" panose="020B0003030101060003" pitchFamily="34" charset="0"/>
              </a:rPr>
              <a:t> del </a:t>
            </a:r>
            <a:r>
              <a:rPr sz="2000" dirty="0" err="1">
                <a:latin typeface="Raleway" panose="020B0003030101060003" pitchFamily="34" charset="0"/>
              </a:rPr>
              <a:t>producto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algn="just">
              <a:defRPr sz="2000"/>
            </a:pPr>
            <a:r>
              <a:rPr sz="2000" dirty="0" err="1">
                <a:latin typeface="Raleway" panose="020B0003030101060003" pitchFamily="34" charset="0"/>
              </a:rPr>
              <a:t>Oferta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212" name="DISTRIBUIDORES ESTANCADOS"/>
          <p:cNvSpPr txBox="1"/>
          <p:nvPr/>
        </p:nvSpPr>
        <p:spPr>
          <a:xfrm>
            <a:off x="5754324" y="1899979"/>
            <a:ext cx="3928961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r>
              <a:rPr sz="2000" b="1" dirty="0">
                <a:solidFill>
                  <a:srgbClr val="88946C"/>
                </a:solidFill>
                <a:latin typeface="Raleway" panose="020B0003030101060003" pitchFamily="34" charset="0"/>
              </a:rPr>
              <a:t>DISTRIBUIDORES ESTANCADOS</a:t>
            </a:r>
          </a:p>
        </p:txBody>
      </p:sp>
      <p:sp>
        <p:nvSpPr>
          <p:cNvPr id="213" name="Diagnóstico:…"/>
          <p:cNvSpPr txBox="1"/>
          <p:nvPr/>
        </p:nvSpPr>
        <p:spPr>
          <a:xfrm>
            <a:off x="5754324" y="2366988"/>
            <a:ext cx="5738240" cy="291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482600" indent="-482600" algn="just">
              <a:buClr>
                <a:srgbClr val="000000"/>
              </a:buClr>
              <a:buSzPct val="100000"/>
              <a:buAutoNum type="arabicPeriod"/>
              <a:defRPr sz="2000"/>
            </a:pPr>
            <a:r>
              <a:rPr sz="2000" dirty="0" err="1">
                <a:latin typeface="Raleway" panose="020B0003030101060003" pitchFamily="34" charset="0"/>
              </a:rPr>
              <a:t>Diagnóstico</a:t>
            </a:r>
            <a:r>
              <a:rPr sz="2000" dirty="0">
                <a:latin typeface="Raleway" panose="020B0003030101060003" pitchFamily="34" charset="0"/>
              </a:rPr>
              <a:t>:</a:t>
            </a:r>
          </a:p>
          <a:p>
            <a:pPr marL="124114" indent="-124114" algn="just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Empoderamiento</a:t>
            </a:r>
            <a:r>
              <a:rPr sz="2000" dirty="0">
                <a:latin typeface="Raleway" panose="020B0003030101060003" pitchFamily="34" charset="0"/>
              </a:rPr>
              <a:t> del </a:t>
            </a:r>
            <a:r>
              <a:rPr sz="2000" dirty="0" err="1">
                <a:latin typeface="Raleway" panose="020B0003030101060003" pitchFamily="34" charset="0"/>
              </a:rPr>
              <a:t>equipo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crecimiento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124114" indent="-124114" algn="just">
              <a:buSzPct val="150000"/>
              <a:buChar char="-"/>
              <a:defRPr sz="2000"/>
            </a:pPr>
            <a:r>
              <a:rPr sz="2000" dirty="0">
                <a:latin typeface="Raleway" panose="020B0003030101060003" pitchFamily="34" charset="0"/>
              </a:rPr>
              <a:t>RRSS (</a:t>
            </a:r>
            <a:r>
              <a:rPr sz="2000" dirty="0" err="1">
                <a:latin typeface="Raleway" panose="020B0003030101060003" pitchFamily="34" charset="0"/>
              </a:rPr>
              <a:t>generación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contenido</a:t>
            </a:r>
            <a:r>
              <a:rPr sz="2000" dirty="0">
                <a:latin typeface="Raleway" panose="020B0003030101060003" pitchFamily="34" charset="0"/>
              </a:rPr>
              <a:t>).</a:t>
            </a:r>
          </a:p>
          <a:p>
            <a:pPr marL="124114" indent="-124114" algn="just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Prospección</a:t>
            </a:r>
            <a:r>
              <a:rPr sz="2000" dirty="0">
                <a:latin typeface="Raleway" panose="020B0003030101060003" pitchFamily="34" charset="0"/>
              </a:rPr>
              <a:t>, </a:t>
            </a:r>
            <a:r>
              <a:rPr sz="2000" dirty="0" err="1">
                <a:latin typeface="Raleway" panose="020B0003030101060003" pitchFamily="34" charset="0"/>
              </a:rPr>
              <a:t>seguimiento</a:t>
            </a:r>
            <a:r>
              <a:rPr sz="2000" dirty="0">
                <a:latin typeface="Raleway" panose="020B0003030101060003" pitchFamily="34" charset="0"/>
              </a:rPr>
              <a:t>, </a:t>
            </a:r>
            <a:r>
              <a:rPr sz="2000" dirty="0" err="1">
                <a:latin typeface="Raleway" panose="020B0003030101060003" pitchFamily="34" charset="0"/>
              </a:rPr>
              <a:t>objeciones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cierres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124114" indent="-124114" algn="just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Impartir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clases</a:t>
            </a:r>
            <a:r>
              <a:rPr sz="2000" dirty="0">
                <a:latin typeface="Raleway" panose="020B0003030101060003" pitchFamily="34" charset="0"/>
              </a:rPr>
              <a:t> o </a:t>
            </a:r>
            <a:r>
              <a:rPr sz="2000" dirty="0" err="1">
                <a:latin typeface="Raleway" panose="020B0003030101060003" pitchFamily="34" charset="0"/>
              </a:rPr>
              <a:t>dónde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llevar</a:t>
            </a:r>
            <a:r>
              <a:rPr sz="2000" dirty="0">
                <a:latin typeface="Raleway" panose="020B0003030101060003" pitchFamily="34" charset="0"/>
              </a:rPr>
              <a:t> a sus </a:t>
            </a:r>
            <a:r>
              <a:rPr sz="2000" dirty="0" err="1">
                <a:latin typeface="Raleway" panose="020B0003030101060003" pitchFamily="34" charset="0"/>
              </a:rPr>
              <a:t>prospectos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124114" indent="-124114" algn="just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Seguimiento</a:t>
            </a:r>
            <a:r>
              <a:rPr sz="2000" dirty="0">
                <a:latin typeface="Raleway" panose="020B0003030101060003" pitchFamily="34" charset="0"/>
              </a:rPr>
              <a:t>, </a:t>
            </a:r>
            <a:r>
              <a:rPr sz="2000" dirty="0" err="1">
                <a:latin typeface="Raleway" panose="020B0003030101060003" pitchFamily="34" charset="0"/>
              </a:rPr>
              <a:t>apoyo</a:t>
            </a:r>
            <a:r>
              <a:rPr sz="2000" dirty="0">
                <a:latin typeface="Raleway" panose="020B0003030101060003" pitchFamily="34" charset="0"/>
              </a:rPr>
              <a:t>, y </a:t>
            </a:r>
            <a:r>
              <a:rPr sz="2000" dirty="0" err="1">
                <a:latin typeface="Raleway" panose="020B0003030101060003" pitchFamily="34" charset="0"/>
              </a:rPr>
              <a:t>educación</a:t>
            </a:r>
            <a:r>
              <a:rPr sz="2000" dirty="0">
                <a:latin typeface="Raleway" panose="020B0003030101060003" pitchFamily="34" charset="0"/>
              </a:rPr>
              <a:t> (post-</a:t>
            </a:r>
            <a:r>
              <a:rPr sz="2000" dirty="0" err="1">
                <a:latin typeface="Raleway" panose="020B0003030101060003" pitchFamily="34" charset="0"/>
              </a:rPr>
              <a:t>venta</a:t>
            </a:r>
            <a:r>
              <a:rPr sz="2000" dirty="0">
                <a:latin typeface="Raleway" panose="020B0003030101060003" pitchFamily="34" charset="0"/>
              </a:rPr>
              <a:t>).</a:t>
            </a:r>
          </a:p>
          <a:p>
            <a:pPr algn="just">
              <a:defRPr sz="2000"/>
            </a:pPr>
            <a:r>
              <a:rPr sz="2000" dirty="0" err="1">
                <a:latin typeface="Raleway" panose="020B0003030101060003" pitchFamily="34" charset="0"/>
              </a:rPr>
              <a:t>Reactivarla</a:t>
            </a:r>
            <a:r>
              <a:rPr sz="2000" dirty="0">
                <a:latin typeface="Raleway" panose="020B0003030101060003" pitchFamily="34" charset="0"/>
              </a:rPr>
              <a:t> a </a:t>
            </a:r>
            <a:r>
              <a:rPr sz="2000" dirty="0" err="1">
                <a:latin typeface="Raleway" panose="020B0003030101060003" pitchFamily="34" charset="0"/>
              </a:rPr>
              <a:t>través</a:t>
            </a:r>
            <a:r>
              <a:rPr sz="2000" dirty="0">
                <a:latin typeface="Raleway" panose="020B0003030101060003" pitchFamily="34" charset="0"/>
              </a:rPr>
              <a:t> de un plan de </a:t>
            </a:r>
            <a:r>
              <a:rPr sz="2000" dirty="0" err="1">
                <a:latin typeface="Raleway" panose="020B0003030101060003" pitchFamily="34" charset="0"/>
              </a:rPr>
              <a:t>acción</a:t>
            </a:r>
            <a:r>
              <a:rPr sz="2000" dirty="0">
                <a:latin typeface="Raleway" panose="020B0003030101060003" pitchFamily="34" charset="0"/>
              </a:rPr>
              <a:t>. </a:t>
            </a:r>
          </a:p>
        </p:txBody>
      </p:sp>
      <p:sp>
        <p:nvSpPr>
          <p:cNvPr id="8" name="1. No miembros de doTERRA">
            <a:extLst>
              <a:ext uri="{FF2B5EF4-FFF2-40B4-BE49-F238E27FC236}">
                <a16:creationId xmlns:a16="http://schemas.microsoft.com/office/drawing/2014/main" id="{78EFD6C9-99F4-4A0E-A2C2-F06B5AB512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497" y="777154"/>
            <a:ext cx="9804166" cy="1042741"/>
          </a:xfrm>
          <a:prstGeom prst="rect">
            <a:avLst/>
          </a:prstGeom>
        </p:spPr>
        <p:txBody>
          <a:bodyPr>
            <a:noAutofit/>
          </a:bodyPr>
          <a:lstStyle>
            <a:lvl1pPr defTabSz="1633727">
              <a:defRPr sz="5628" spc="-56"/>
            </a:lvl1pPr>
          </a:lstStyle>
          <a:p>
            <a:pPr algn="l"/>
            <a:r>
              <a:rPr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1. </a:t>
            </a:r>
            <a:r>
              <a:rPr lang="es-MX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M</a:t>
            </a:r>
            <a:r>
              <a:rPr sz="4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iembros</a:t>
            </a:r>
            <a:r>
              <a:rPr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"/>
                <a:cs typeface="Montserrat"/>
                <a:sym typeface="Montserrat"/>
              </a:rPr>
              <a:t>dōTERRA</a:t>
            </a:r>
            <a:endParaRPr sz="4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77CA97-471C-4655-9C93-362CA269F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54" name="Nunca tienes que crear un negocio para ‘hacer dinero’.…"/>
          <p:cNvSpPr txBox="1">
            <a:spLocks noGrp="1"/>
          </p:cNvSpPr>
          <p:nvPr>
            <p:ph type="title"/>
          </p:nvPr>
        </p:nvSpPr>
        <p:spPr>
          <a:xfrm>
            <a:off x="1514060" y="1874614"/>
            <a:ext cx="9163877" cy="310877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048512">
              <a:lnSpc>
                <a:spcPct val="100000"/>
              </a:lnSpc>
              <a:defRPr sz="8600" spc="-85"/>
            </a:pP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Nunca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 </a:t>
            </a: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tienes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 que </a:t>
            </a: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crear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 un </a:t>
            </a: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negocio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 para ‘</a:t>
            </a: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hacer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 </a:t>
            </a: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dinero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’. </a:t>
            </a:r>
          </a:p>
          <a:p>
            <a:pPr defTabSz="1048512">
              <a:lnSpc>
                <a:spcPct val="100000"/>
              </a:lnSpc>
              <a:defRPr sz="8600" spc="-85"/>
            </a:pP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Empieza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 un </a:t>
            </a: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negocio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 para </a:t>
            </a: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hacer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 una </a:t>
            </a:r>
            <a:r>
              <a:rPr sz="4400" b="1" dirty="0" err="1">
                <a:solidFill>
                  <a:srgbClr val="154844"/>
                </a:solidFill>
                <a:latin typeface="Raleway" panose="020B0003030101060003" pitchFamily="34" charset="0"/>
              </a:rPr>
              <a:t>diferencia</a:t>
            </a:r>
            <a:r>
              <a:rPr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. </a:t>
            </a:r>
          </a:p>
        </p:txBody>
      </p:sp>
      <p:sp>
        <p:nvSpPr>
          <p:cNvPr id="155" name="- Marie Forleo"/>
          <p:cNvSpPr txBox="1"/>
          <p:nvPr/>
        </p:nvSpPr>
        <p:spPr>
          <a:xfrm>
            <a:off x="4392563" y="4983386"/>
            <a:ext cx="3406872" cy="38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/>
            <a:r>
              <a:rPr sz="2400" dirty="0">
                <a:solidFill>
                  <a:schemeClr val="bg1"/>
                </a:solidFill>
                <a:latin typeface="Raleway" panose="020B0003030101060003" pitchFamily="34" charset="0"/>
              </a:rPr>
              <a:t>- Marie </a:t>
            </a:r>
            <a:r>
              <a:rPr sz="2400" dirty="0" err="1">
                <a:solidFill>
                  <a:schemeClr val="bg1"/>
                </a:solidFill>
                <a:latin typeface="Raleway" panose="020B0003030101060003" pitchFamily="34" charset="0"/>
              </a:rPr>
              <a:t>Forleo</a:t>
            </a:r>
            <a:endParaRPr sz="24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2096745-AD9D-4ACD-A40F-48ED5E7D4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" name="Tipos de oferta de negoc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Tipos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oferta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negocio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16" name="1"/>
          <p:cNvSpPr/>
          <p:nvPr/>
        </p:nvSpPr>
        <p:spPr>
          <a:xfrm>
            <a:off x="2128201" y="1374472"/>
            <a:ext cx="635001" cy="635001"/>
          </a:xfrm>
          <a:prstGeom prst="ellipse">
            <a:avLst/>
          </a:prstGeom>
          <a:solidFill>
            <a:srgbClr val="154844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sz="2400">
                <a:solidFill>
                  <a:schemeClr val="bg1"/>
                </a:solidFill>
                <a:latin typeface="Metropolis Extra Bold" panose="00000900000000000000" pitchFamily="50" charset="0"/>
              </a:rPr>
              <a:t>1</a:t>
            </a:r>
          </a:p>
        </p:txBody>
      </p:sp>
      <p:sp>
        <p:nvSpPr>
          <p:cNvPr id="217" name="2"/>
          <p:cNvSpPr/>
          <p:nvPr/>
        </p:nvSpPr>
        <p:spPr>
          <a:xfrm>
            <a:off x="6028757" y="1374472"/>
            <a:ext cx="635000" cy="635001"/>
          </a:xfrm>
          <a:prstGeom prst="ellipse">
            <a:avLst/>
          </a:prstGeom>
          <a:solidFill>
            <a:srgbClr val="154844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sz="2400">
                <a:solidFill>
                  <a:schemeClr val="bg1"/>
                </a:solidFill>
                <a:latin typeface="Metropolis Extra Bold" panose="00000900000000000000" pitchFamily="50" charset="0"/>
              </a:rPr>
              <a:t>2</a:t>
            </a:r>
          </a:p>
        </p:txBody>
      </p:sp>
      <p:sp>
        <p:nvSpPr>
          <p:cNvPr id="218" name="3"/>
          <p:cNvSpPr/>
          <p:nvPr/>
        </p:nvSpPr>
        <p:spPr>
          <a:xfrm>
            <a:off x="9551870" y="1374472"/>
            <a:ext cx="635001" cy="635001"/>
          </a:xfrm>
          <a:prstGeom prst="ellipse">
            <a:avLst/>
          </a:prstGeom>
          <a:solidFill>
            <a:srgbClr val="154844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sz="2400">
                <a:solidFill>
                  <a:schemeClr val="bg1"/>
                </a:solidFill>
                <a:latin typeface="Metropolis Extra Bold" panose="00000900000000000000" pitchFamily="50" charset="0"/>
              </a:rPr>
              <a:t>3</a:t>
            </a:r>
          </a:p>
        </p:txBody>
      </p:sp>
      <p:sp>
        <p:nvSpPr>
          <p:cNvPr id="219" name="CLASE DE NEGOCIO"/>
          <p:cNvSpPr txBox="1"/>
          <p:nvPr/>
        </p:nvSpPr>
        <p:spPr>
          <a:xfrm>
            <a:off x="1011883" y="2188478"/>
            <a:ext cx="2518318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r>
              <a:rPr sz="2000" dirty="0">
                <a:latin typeface="Raleway" panose="020B0003030101060003" pitchFamily="34" charset="0"/>
              </a:rPr>
              <a:t>CLASE DE NEGOCIO</a:t>
            </a:r>
          </a:p>
        </p:txBody>
      </p:sp>
      <p:sp>
        <p:nvSpPr>
          <p:cNvPr id="220" name="FORO CHAT"/>
          <p:cNvSpPr txBox="1"/>
          <p:nvPr/>
        </p:nvSpPr>
        <p:spPr>
          <a:xfrm>
            <a:off x="5484372" y="2188478"/>
            <a:ext cx="1527662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r>
              <a:rPr sz="2000">
                <a:latin typeface="Raleway" panose="020B0003030101060003" pitchFamily="34" charset="0"/>
              </a:rPr>
              <a:t>FORO CHAT</a:t>
            </a:r>
          </a:p>
        </p:txBody>
      </p:sp>
      <p:sp>
        <p:nvSpPr>
          <p:cNvPr id="221" name="1:1 PARA MÁS INFORMACIÓN"/>
          <p:cNvSpPr txBox="1"/>
          <p:nvPr/>
        </p:nvSpPr>
        <p:spPr>
          <a:xfrm>
            <a:off x="9153624" y="2188478"/>
            <a:ext cx="2335233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r>
              <a:rPr sz="2000" dirty="0">
                <a:latin typeface="Raleway" panose="020B0003030101060003" pitchFamily="34" charset="0"/>
              </a:rPr>
              <a:t>1:1 PARA MÁS INFORMACIÓN</a:t>
            </a:r>
          </a:p>
        </p:txBody>
      </p:sp>
      <p:sp>
        <p:nvSpPr>
          <p:cNvPr id="222" name="Simple y duplicable…"/>
          <p:cNvSpPr txBox="1"/>
          <p:nvPr/>
        </p:nvSpPr>
        <p:spPr>
          <a:xfrm>
            <a:off x="730718" y="2956268"/>
            <a:ext cx="3985662" cy="2759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273050" indent="-273050" algn="just">
              <a:buSzPct val="150000"/>
              <a:buChar char="-"/>
              <a:defRPr sz="2000"/>
            </a:pPr>
            <a:r>
              <a:rPr sz="2000" dirty="0">
                <a:latin typeface="Raleway" panose="020B0003030101060003" pitchFamily="34" charset="0"/>
              </a:rPr>
              <a:t>Simple y duplicable</a:t>
            </a:r>
          </a:p>
          <a:p>
            <a:pPr marL="273050" indent="-273050" algn="just">
              <a:buSzPct val="150000"/>
              <a:buChar char="-"/>
              <a:defRPr sz="2000"/>
            </a:pPr>
            <a:r>
              <a:rPr sz="2000" dirty="0">
                <a:latin typeface="Raleway" panose="020B0003030101060003" pitchFamily="34" charset="0"/>
              </a:rPr>
              <a:t>No </a:t>
            </a:r>
            <a:r>
              <a:rPr sz="2000" dirty="0" err="1">
                <a:latin typeface="Raleway" panose="020B0003030101060003" pitchFamily="34" charset="0"/>
              </a:rPr>
              <a:t>más</a:t>
            </a:r>
            <a:r>
              <a:rPr sz="2000" dirty="0">
                <a:latin typeface="Raleway" panose="020B0003030101060003" pitchFamily="34" charset="0"/>
              </a:rPr>
              <a:t> de 45 min </a:t>
            </a:r>
          </a:p>
          <a:p>
            <a:pPr marL="273050" indent="-273050" algn="just">
              <a:buSzPct val="150000"/>
              <a:buChar char="-"/>
              <a:defRPr sz="2000"/>
            </a:pPr>
            <a:r>
              <a:rPr sz="2000" dirty="0">
                <a:latin typeface="Raleway" panose="020B0003030101060003" pitchFamily="34" charset="0"/>
              </a:rPr>
              <a:t>Plan de </a:t>
            </a:r>
            <a:r>
              <a:rPr sz="2000" dirty="0" err="1">
                <a:latin typeface="Raleway" panose="020B0003030101060003" pitchFamily="34" charset="0"/>
              </a:rPr>
              <a:t>compensación</a:t>
            </a:r>
            <a:r>
              <a:rPr sz="2000" dirty="0">
                <a:latin typeface="Raleway" panose="020B0003030101060003" pitchFamily="34" charset="0"/>
              </a:rPr>
              <a:t> breve</a:t>
            </a:r>
          </a:p>
          <a:p>
            <a:pPr marL="273050" indent="-273050" algn="just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Grupal</a:t>
            </a:r>
            <a:r>
              <a:rPr sz="2000" dirty="0">
                <a:latin typeface="Raleway" panose="020B0003030101060003" pitchFamily="34" charset="0"/>
              </a:rPr>
              <a:t> o individual</a:t>
            </a:r>
          </a:p>
          <a:p>
            <a:pPr marL="273050" indent="-273050" algn="just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Impartida</a:t>
            </a:r>
            <a:r>
              <a:rPr sz="2000" dirty="0">
                <a:latin typeface="Raleway" panose="020B0003030101060003" pitchFamily="34" charset="0"/>
              </a:rPr>
              <a:t> por PREMIER</a:t>
            </a:r>
          </a:p>
          <a:p>
            <a:pPr algn="just">
              <a:defRPr sz="2000"/>
            </a:pPr>
            <a:r>
              <a:rPr sz="2000" dirty="0">
                <a:latin typeface="Raleway" panose="020B0003030101060003" pitchFamily="34" charset="0"/>
              </a:rPr>
              <a:t>* Si una persona </a:t>
            </a:r>
            <a:r>
              <a:rPr sz="2000" dirty="0" err="1">
                <a:latin typeface="Raleway" panose="020B0003030101060003" pitchFamily="34" charset="0"/>
              </a:rPr>
              <a:t>quiere</a:t>
            </a:r>
            <a:r>
              <a:rPr sz="2000" dirty="0">
                <a:latin typeface="Raleway" panose="020B0003030101060003" pitchFamily="34" charset="0"/>
              </a:rPr>
              <a:t> saber </a:t>
            </a:r>
            <a:r>
              <a:rPr sz="2000" dirty="0" err="1">
                <a:latin typeface="Raleway" panose="020B0003030101060003" pitchFamily="34" charset="0"/>
              </a:rPr>
              <a:t>más</a:t>
            </a:r>
            <a:r>
              <a:rPr sz="2000" dirty="0">
                <a:latin typeface="Raleway" panose="020B0003030101060003" pitchFamily="34" charset="0"/>
              </a:rPr>
              <a:t>, se le </a:t>
            </a:r>
            <a:r>
              <a:rPr sz="2000" dirty="0" err="1">
                <a:latin typeface="Raleway" panose="020B0003030101060003" pitchFamily="34" charset="0"/>
              </a:rPr>
              <a:t>envía</a:t>
            </a:r>
            <a:r>
              <a:rPr sz="2000" dirty="0">
                <a:latin typeface="Raleway" panose="020B0003030101060003" pitchFamily="34" charset="0"/>
              </a:rPr>
              <a:t> la </a:t>
            </a:r>
            <a:r>
              <a:rPr sz="2000" dirty="0" err="1">
                <a:latin typeface="Raleway" panose="020B0003030101060003" pitchFamily="34" charset="0"/>
              </a:rPr>
              <a:t>clase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grabada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223" name="Formato WhatsApp/Telegram…"/>
          <p:cNvSpPr txBox="1"/>
          <p:nvPr/>
        </p:nvSpPr>
        <p:spPr>
          <a:xfrm>
            <a:off x="5412666" y="2944099"/>
            <a:ext cx="2942063" cy="1313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273050" indent="-273050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Formato</a:t>
            </a:r>
            <a:r>
              <a:rPr sz="2000" dirty="0">
                <a:latin typeface="Raleway" panose="020B0003030101060003" pitchFamily="34" charset="0"/>
              </a:rPr>
              <a:t> WhatsApp</a:t>
            </a:r>
            <a:r>
              <a:rPr lang="es-MX" sz="2000" dirty="0">
                <a:latin typeface="Raleway" panose="020B0003030101060003" pitchFamily="34" charset="0"/>
              </a:rPr>
              <a:t>/</a:t>
            </a:r>
            <a:r>
              <a:rPr sz="2000" dirty="0">
                <a:latin typeface="Raleway" panose="020B0003030101060003" pitchFamily="34" charset="0"/>
              </a:rPr>
              <a:t>Telegram</a:t>
            </a:r>
            <a:r>
              <a:rPr lang="es-MX" sz="2000" dirty="0">
                <a:latin typeface="Raleway" panose="020B0003030101060003" pitchFamily="34" charset="0"/>
              </a:rPr>
              <a:t>.</a:t>
            </a:r>
            <a:endParaRPr sz="2000" dirty="0">
              <a:latin typeface="Raleway" panose="020B0003030101060003" pitchFamily="34" charset="0"/>
            </a:endParaRPr>
          </a:p>
          <a:p>
            <a:pPr marL="273050" indent="-273050">
              <a:buSzPct val="150000"/>
              <a:buChar char="-"/>
              <a:defRPr sz="2000"/>
            </a:pPr>
            <a:r>
              <a:rPr sz="2000" dirty="0" err="1">
                <a:latin typeface="Raleway" panose="020B0003030101060003" pitchFamily="34" charset="0"/>
              </a:rPr>
              <a:t>Organizado</a:t>
            </a:r>
            <a:r>
              <a:rPr sz="2000" dirty="0">
                <a:latin typeface="Raleway" panose="020B0003030101060003" pitchFamily="34" charset="0"/>
              </a:rPr>
              <a:t> por PLATA</a:t>
            </a:r>
          </a:p>
        </p:txBody>
      </p:sp>
      <p:sp>
        <p:nvSpPr>
          <p:cNvPr id="224" name="Zoom 1 a 1…"/>
          <p:cNvSpPr txBox="1"/>
          <p:nvPr/>
        </p:nvSpPr>
        <p:spPr>
          <a:xfrm>
            <a:off x="9153624" y="2972777"/>
            <a:ext cx="1577355" cy="759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 marL="273050" indent="-273050">
              <a:buSzPct val="150000"/>
              <a:buChar char="-"/>
              <a:defRPr sz="2000"/>
            </a:pPr>
            <a:r>
              <a:rPr sz="2000" dirty="0">
                <a:latin typeface="Raleway" panose="020B0003030101060003" pitchFamily="34" charset="0"/>
              </a:rPr>
              <a:t>Zoom 1 a 1</a:t>
            </a:r>
          </a:p>
          <a:p>
            <a:pPr marL="273050" indent="-273050">
              <a:buSzPct val="150000"/>
              <a:buChar char="-"/>
              <a:defRPr sz="2000"/>
            </a:pPr>
            <a:r>
              <a:rPr sz="2000" dirty="0">
                <a:latin typeface="Raleway" panose="020B0003030101060003" pitchFamily="34" charset="0"/>
              </a:rPr>
              <a:t>Café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ADBC1B-028E-43D2-97C8-39730EF17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34" y="3558024"/>
            <a:ext cx="4138919" cy="32794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B6F00AC-CA94-41C9-8957-CB2DBB7D0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6" name="¿Qué hacer después de la oferta?"/>
          <p:cNvSpPr txBox="1">
            <a:spLocks noGrp="1"/>
          </p:cNvSpPr>
          <p:nvPr>
            <p:ph type="title"/>
          </p:nvPr>
        </p:nvSpPr>
        <p:spPr>
          <a:xfrm>
            <a:off x="609600" y="677037"/>
            <a:ext cx="10972800" cy="863601"/>
          </a:xfrm>
          <a:prstGeom prst="rect">
            <a:avLst/>
          </a:prstGeom>
        </p:spPr>
        <p:txBody>
          <a:bodyPr/>
          <a:lstStyle/>
          <a:p>
            <a:pPr algn="l"/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Qué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hacer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después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la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oferta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?</a:t>
            </a:r>
          </a:p>
        </p:txBody>
      </p:sp>
      <p:sp>
        <p:nvSpPr>
          <p:cNvPr id="227" name="Hacerle un toque ‘¿Qué fue lo que más te gustó?’…"/>
          <p:cNvSpPr txBox="1"/>
          <p:nvPr/>
        </p:nvSpPr>
        <p:spPr>
          <a:xfrm>
            <a:off x="609600" y="1898445"/>
            <a:ext cx="6665843" cy="4052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 err="1">
                <a:latin typeface="Raleway" panose="020B0003030101060003" pitchFamily="34" charset="0"/>
              </a:rPr>
              <a:t>Hacerle</a:t>
            </a:r>
            <a:r>
              <a:rPr sz="2000" dirty="0">
                <a:latin typeface="Raleway" panose="020B0003030101060003" pitchFamily="34" charset="0"/>
              </a:rPr>
              <a:t> un toque ‘¿</a:t>
            </a:r>
            <a:r>
              <a:rPr sz="2000" dirty="0" err="1">
                <a:latin typeface="Raleway" panose="020B0003030101060003" pitchFamily="34" charset="0"/>
              </a:rPr>
              <a:t>Qué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fue</a:t>
            </a:r>
            <a:r>
              <a:rPr sz="2000" dirty="0">
                <a:latin typeface="Raleway" panose="020B0003030101060003" pitchFamily="34" charset="0"/>
              </a:rPr>
              <a:t> lo que </a:t>
            </a:r>
            <a:r>
              <a:rPr sz="2000" dirty="0" err="1">
                <a:latin typeface="Raleway" panose="020B0003030101060003" pitchFamily="34" charset="0"/>
              </a:rPr>
              <a:t>más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gustó</a:t>
            </a:r>
            <a:r>
              <a:rPr sz="2000" dirty="0">
                <a:latin typeface="Raleway" panose="020B0003030101060003" pitchFamily="34" charset="0"/>
              </a:rPr>
              <a:t>?’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>
                <a:latin typeface="Raleway" panose="020B0003030101060003" pitchFamily="34" charset="0"/>
              </a:rPr>
              <a:t>Un “push” </a:t>
            </a:r>
            <a:r>
              <a:rPr sz="2000" dirty="0" err="1">
                <a:latin typeface="Raleway" panose="020B0003030101060003" pitchFamily="34" charset="0"/>
              </a:rPr>
              <a:t>si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realmente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gusta</a:t>
            </a:r>
            <a:r>
              <a:rPr sz="2000" dirty="0">
                <a:latin typeface="Raleway" panose="020B0003030101060003" pitchFamily="34" charset="0"/>
              </a:rPr>
              <a:t> el </a:t>
            </a:r>
            <a:r>
              <a:rPr sz="2000" dirty="0" err="1">
                <a:latin typeface="Raleway" panose="020B0003030101060003" pitchFamily="34" charset="0"/>
              </a:rPr>
              <a:t>perfil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>
                <a:latin typeface="Raleway" panose="020B0003030101060003" pitchFamily="34" charset="0"/>
              </a:rPr>
              <a:t>Si no </a:t>
            </a:r>
            <a:r>
              <a:rPr sz="2000" dirty="0" err="1">
                <a:latin typeface="Raleway" panose="020B0003030101060003" pitchFamily="34" charset="0"/>
              </a:rPr>
              <a:t>está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inscrito</a:t>
            </a:r>
            <a:r>
              <a:rPr sz="2000" dirty="0">
                <a:latin typeface="Raleway" panose="020B0003030101060003" pitchFamily="34" charset="0"/>
              </a:rPr>
              <a:t>, </a:t>
            </a:r>
            <a:r>
              <a:rPr sz="2000" dirty="0" err="1">
                <a:latin typeface="Raleway" panose="020B0003030101060003" pitchFamily="34" charset="0"/>
              </a:rPr>
              <a:t>apóyale</a:t>
            </a:r>
            <a:r>
              <a:rPr sz="2000" dirty="0">
                <a:latin typeface="Raleway" panose="020B0003030101060003" pitchFamily="34" charset="0"/>
              </a:rPr>
              <a:t> a ser </a:t>
            </a:r>
            <a:r>
              <a:rPr sz="2000" dirty="0" err="1">
                <a:latin typeface="Raleway" panose="020B0003030101060003" pitchFamily="34" charset="0"/>
              </a:rPr>
              <a:t>miembro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>
                <a:latin typeface="Raleway" panose="020B0003030101060003" pitchFamily="34" charset="0"/>
              </a:rPr>
              <a:t>Si </a:t>
            </a:r>
            <a:r>
              <a:rPr sz="2000" dirty="0" err="1">
                <a:latin typeface="Raleway" panose="020B0003030101060003" pitchFamily="34" charset="0"/>
              </a:rPr>
              <a:t>ya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está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inscrito</a:t>
            </a:r>
            <a:r>
              <a:rPr sz="2000" dirty="0">
                <a:latin typeface="Raleway" panose="020B0003030101060003" pitchFamily="34" charset="0"/>
              </a:rPr>
              <a:t>, </a:t>
            </a:r>
            <a:r>
              <a:rPr sz="2000" dirty="0" err="1">
                <a:latin typeface="Raleway" panose="020B0003030101060003" pitchFamily="34" charset="0"/>
              </a:rPr>
              <a:t>apóyale</a:t>
            </a:r>
            <a:r>
              <a:rPr sz="2000" dirty="0">
                <a:latin typeface="Raleway" panose="020B0003030101060003" pitchFamily="34" charset="0"/>
              </a:rPr>
              <a:t> a </a:t>
            </a:r>
            <a:r>
              <a:rPr sz="2000" dirty="0" err="1">
                <a:latin typeface="Raleway" panose="020B0003030101060003" pitchFamily="34" charset="0"/>
              </a:rPr>
              <a:t>mejorar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su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cuenta</a:t>
            </a:r>
            <a:r>
              <a:rPr sz="2000" dirty="0">
                <a:latin typeface="Raleway" panose="020B0003030101060003" pitchFamily="34" charset="0"/>
              </a:rPr>
              <a:t> y a </a:t>
            </a:r>
            <a:r>
              <a:rPr sz="2000" dirty="0" err="1">
                <a:latin typeface="Raleway" panose="020B0003030101060003" pitchFamily="34" charset="0"/>
              </a:rPr>
              <a:t>cambiarlo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posición</a:t>
            </a:r>
            <a:r>
              <a:rPr sz="2000" dirty="0">
                <a:latin typeface="Raleway" panose="020B0003030101060003" pitchFamily="34" charset="0"/>
              </a:rPr>
              <a:t> (</a:t>
            </a:r>
            <a:r>
              <a:rPr sz="2000" dirty="0" err="1">
                <a:latin typeface="Raleway" panose="020B0003030101060003" pitchFamily="34" charset="0"/>
              </a:rPr>
              <a:t>si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aplica</a:t>
            </a:r>
            <a:r>
              <a:rPr sz="2000" dirty="0">
                <a:latin typeface="Raleway" panose="020B0003030101060003" pitchFamily="34" charset="0"/>
              </a:rPr>
              <a:t>).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 err="1">
                <a:latin typeface="Raleway" panose="020B0003030101060003" pitchFamily="34" charset="0"/>
              </a:rPr>
              <a:t>Enviar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cuestionario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prueba</a:t>
            </a:r>
            <a:r>
              <a:rPr sz="2000" dirty="0">
                <a:latin typeface="Raleway" panose="020B0003030101060003" pitchFamily="34" charset="0"/>
              </a:rPr>
              <a:t> para </a:t>
            </a:r>
            <a:r>
              <a:rPr sz="2000" dirty="0" err="1">
                <a:latin typeface="Raleway" panose="020B0003030101060003" pitchFamily="34" charset="0"/>
              </a:rPr>
              <a:t>identificar</a:t>
            </a:r>
            <a:r>
              <a:rPr sz="2000" dirty="0">
                <a:latin typeface="Raleway" panose="020B0003030101060003" pitchFamily="34" charset="0"/>
              </a:rPr>
              <a:t> el </a:t>
            </a:r>
            <a:r>
              <a:rPr sz="2000" dirty="0" err="1">
                <a:latin typeface="Raleway" panose="020B0003030101060003" pitchFamily="34" charset="0"/>
              </a:rPr>
              <a:t>camino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 err="1">
                <a:latin typeface="Raleway" panose="020B0003030101060003" pitchFamily="34" charset="0"/>
              </a:rPr>
              <a:t>Llamada</a:t>
            </a:r>
            <a:r>
              <a:rPr sz="2000" dirty="0">
                <a:latin typeface="Raleway" panose="020B0003030101060003" pitchFamily="34" charset="0"/>
              </a:rPr>
              <a:t> pre-</a:t>
            </a:r>
            <a:r>
              <a:rPr sz="2000" dirty="0" err="1">
                <a:latin typeface="Raleway" panose="020B0003030101060003" pitchFamily="34" charset="0"/>
              </a:rPr>
              <a:t>inducción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 err="1">
                <a:latin typeface="Raleway" panose="020B0003030101060003" pitchFamily="34" charset="0"/>
              </a:rPr>
              <a:t>Enviar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correo</a:t>
            </a:r>
            <a:r>
              <a:rPr sz="2000" dirty="0">
                <a:latin typeface="Raleway" panose="020B0003030101060003" pitchFamily="34" charset="0"/>
              </a:rPr>
              <a:t> post </a:t>
            </a:r>
            <a:r>
              <a:rPr sz="2000" dirty="0" err="1">
                <a:latin typeface="Raleway" panose="020B0003030101060003" pitchFamily="34" charset="0"/>
              </a:rPr>
              <a:t>llamada</a:t>
            </a:r>
            <a:r>
              <a:rPr sz="2000" dirty="0">
                <a:latin typeface="Raleway" panose="020B0003030101060003" pitchFamily="34" charset="0"/>
              </a:rPr>
              <a:t> pre-</a:t>
            </a:r>
            <a:r>
              <a:rPr sz="2000" dirty="0" err="1">
                <a:latin typeface="Raleway" panose="020B0003030101060003" pitchFamily="34" charset="0"/>
              </a:rPr>
              <a:t>inducción</a:t>
            </a:r>
            <a:r>
              <a:rPr sz="2000" dirty="0">
                <a:latin typeface="Raleway" panose="020B0003030101060003" pitchFamily="34" charset="0"/>
              </a:rPr>
              <a:t> e </a:t>
            </a:r>
            <a:r>
              <a:rPr sz="2000" dirty="0" err="1">
                <a:latin typeface="Raleway" panose="020B0003030101060003" pitchFamily="34" charset="0"/>
              </a:rPr>
              <a:t>incluir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clase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inducción</a:t>
            </a:r>
            <a:r>
              <a:rPr sz="2000" dirty="0">
                <a:latin typeface="Raleway" panose="020B0003030101060003" pitchFamily="34" charset="0"/>
              </a:rPr>
              <a:t> pre-</a:t>
            </a:r>
            <a:r>
              <a:rPr sz="2000" dirty="0" err="1">
                <a:latin typeface="Raleway" panose="020B0003030101060003" pitchFamily="34" charset="0"/>
              </a:rPr>
              <a:t>grabada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7135D9-4D1B-4E8B-8F23-EA8FA2C30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86" y="1798982"/>
            <a:ext cx="3717235" cy="37172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DFD0E8-DA2A-463D-AEEB-4ABE84C8D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9" name="Estrategias para colocar al nuevo distribuidor"/>
          <p:cNvSpPr txBox="1">
            <a:spLocks noGrp="1"/>
          </p:cNvSpPr>
          <p:nvPr>
            <p:ph type="title"/>
          </p:nvPr>
        </p:nvSpPr>
        <p:spPr>
          <a:xfrm>
            <a:off x="718930" y="574259"/>
            <a:ext cx="10972800" cy="8636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Estrategias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para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colocar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al nuevo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distribuidor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30" name="Empieza con 2 distribuidores camino 3 y una pata fantasma.…"/>
          <p:cNvSpPr txBox="1"/>
          <p:nvPr/>
        </p:nvSpPr>
        <p:spPr>
          <a:xfrm>
            <a:off x="718931" y="1818506"/>
            <a:ext cx="6606208" cy="4113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800" dirty="0" err="1">
                <a:latin typeface="Raleway" panose="020B0003030101060003" pitchFamily="34" charset="0"/>
              </a:rPr>
              <a:t>Empieza</a:t>
            </a:r>
            <a:r>
              <a:rPr sz="2800" dirty="0">
                <a:latin typeface="Raleway" panose="020B0003030101060003" pitchFamily="34" charset="0"/>
              </a:rPr>
              <a:t> con 2 </a:t>
            </a:r>
            <a:r>
              <a:rPr sz="2800" dirty="0" err="1">
                <a:latin typeface="Raleway" panose="020B0003030101060003" pitchFamily="34" charset="0"/>
              </a:rPr>
              <a:t>distribuidores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camino</a:t>
            </a:r>
            <a:r>
              <a:rPr sz="2800" dirty="0">
                <a:latin typeface="Raleway" panose="020B0003030101060003" pitchFamily="34" charset="0"/>
              </a:rPr>
              <a:t> 3 y una </a:t>
            </a:r>
            <a:r>
              <a:rPr sz="2800" dirty="0" err="1">
                <a:latin typeface="Raleway" panose="020B0003030101060003" pitchFamily="34" charset="0"/>
              </a:rPr>
              <a:t>pata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fantasma</a:t>
            </a:r>
            <a:r>
              <a:rPr sz="28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800" dirty="0" err="1">
                <a:latin typeface="Raleway" panose="020B0003030101060003" pitchFamily="34" charset="0"/>
              </a:rPr>
              <a:t>Solidifica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en</a:t>
            </a:r>
            <a:r>
              <a:rPr sz="2800" dirty="0">
                <a:latin typeface="Raleway" panose="020B0003030101060003" pitchFamily="34" charset="0"/>
              </a:rPr>
              <a:t> vertical, no </a:t>
            </a:r>
            <a:r>
              <a:rPr sz="2800" dirty="0" err="1">
                <a:latin typeface="Raleway" panose="020B0003030101060003" pitchFamily="34" charset="0"/>
              </a:rPr>
              <a:t>en</a:t>
            </a:r>
            <a:r>
              <a:rPr sz="2800" dirty="0">
                <a:latin typeface="Raleway" panose="020B0003030101060003" pitchFamily="34" charset="0"/>
              </a:rPr>
              <a:t> horizontal.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800" dirty="0" err="1">
                <a:latin typeface="Raleway" panose="020B0003030101060003" pitchFamily="34" charset="0"/>
              </a:rPr>
              <a:t>Ayuda</a:t>
            </a:r>
            <a:r>
              <a:rPr sz="2800" dirty="0">
                <a:latin typeface="Raleway" panose="020B0003030101060003" pitchFamily="34" charset="0"/>
              </a:rPr>
              <a:t> a </a:t>
            </a:r>
            <a:r>
              <a:rPr sz="2800" dirty="0" err="1">
                <a:latin typeface="Raleway" panose="020B0003030101060003" pitchFamily="34" charset="0"/>
              </a:rPr>
              <a:t>quienes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demuestren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compromiso</a:t>
            </a:r>
            <a:r>
              <a:rPr sz="2800" dirty="0">
                <a:latin typeface="Raleway" panose="020B0003030101060003" pitchFamily="34" charset="0"/>
              </a:rPr>
              <a:t> y </a:t>
            </a:r>
            <a:r>
              <a:rPr sz="2800" dirty="0" err="1">
                <a:latin typeface="Raleway" panose="020B0003030101060003" pitchFamily="34" charset="0"/>
              </a:rPr>
              <a:t>resultados</a:t>
            </a:r>
            <a:r>
              <a:rPr sz="28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800" dirty="0" err="1">
                <a:latin typeface="Raleway" panose="020B0003030101060003" pitchFamily="34" charset="0"/>
              </a:rPr>
              <a:t>Apoya</a:t>
            </a:r>
            <a:r>
              <a:rPr sz="2800" dirty="0">
                <a:latin typeface="Raleway" panose="020B0003030101060003" pitchFamily="34" charset="0"/>
              </a:rPr>
              <a:t> a </a:t>
            </a:r>
            <a:r>
              <a:rPr sz="2800" dirty="0" err="1">
                <a:latin typeface="Raleway" panose="020B0003030101060003" pitchFamily="34" charset="0"/>
              </a:rPr>
              <a:t>tus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pilotos</a:t>
            </a:r>
            <a:r>
              <a:rPr sz="2800" dirty="0">
                <a:latin typeface="Raleway" panose="020B0003030101060003" pitchFamily="34" charset="0"/>
              </a:rPr>
              <a:t> y sus co-</a:t>
            </a:r>
            <a:r>
              <a:rPr sz="2800" dirty="0" err="1">
                <a:latin typeface="Raleway" panose="020B0003030101060003" pitchFamily="34" charset="0"/>
              </a:rPr>
              <a:t>pilotos</a:t>
            </a:r>
            <a:r>
              <a:rPr sz="2800" dirty="0">
                <a:latin typeface="Raleway" panose="020B0003030101060003" pitchFamily="34" charset="0"/>
              </a:rPr>
              <a:t>. 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800" dirty="0" err="1">
                <a:latin typeface="Raleway" panose="020B0003030101060003" pitchFamily="34" charset="0"/>
              </a:rPr>
              <a:t>Enfócate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en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crecimiento</a:t>
            </a:r>
            <a:r>
              <a:rPr sz="2800" dirty="0">
                <a:latin typeface="Raleway" panose="020B0003030101060003" pitchFamily="34" charset="0"/>
              </a:rPr>
              <a:t> y </a:t>
            </a:r>
            <a:r>
              <a:rPr sz="2800" dirty="0" err="1">
                <a:latin typeface="Raleway" panose="020B0003030101060003" pitchFamily="34" charset="0"/>
              </a:rPr>
              <a:t>solidez</a:t>
            </a:r>
            <a:r>
              <a:rPr sz="2800" dirty="0">
                <a:latin typeface="Raleway" panose="020B0003030101060003" pitchFamily="34" charset="0"/>
              </a:rPr>
              <a:t>, y no tanto </a:t>
            </a:r>
            <a:r>
              <a:rPr sz="2800" dirty="0" err="1">
                <a:latin typeface="Raleway" panose="020B0003030101060003" pitchFamily="34" charset="0"/>
              </a:rPr>
              <a:t>en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volumen</a:t>
            </a:r>
            <a:r>
              <a:rPr sz="2800" dirty="0"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F06898-CC86-412A-9F56-FE3E5AEFD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70" y="2051648"/>
            <a:ext cx="3647661" cy="36476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72270F-C417-44CB-84D6-0D2D89A35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32" name="Expectativas claras"/>
          <p:cNvSpPr txBox="1">
            <a:spLocks noGrp="1"/>
          </p:cNvSpPr>
          <p:nvPr>
            <p:ph type="title"/>
          </p:nvPr>
        </p:nvSpPr>
        <p:spPr>
          <a:xfrm>
            <a:off x="609600" y="1092715"/>
            <a:ext cx="10972800" cy="863601"/>
          </a:xfrm>
          <a:prstGeom prst="rect">
            <a:avLst/>
          </a:prstGeom>
        </p:spPr>
        <p:txBody>
          <a:bodyPr/>
          <a:lstStyle/>
          <a:p>
            <a:pPr algn="l"/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Expectativas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claras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33" name="No es una responsabilidad bajar personas, es un goodwill.…"/>
          <p:cNvSpPr txBox="1"/>
          <p:nvPr/>
        </p:nvSpPr>
        <p:spPr>
          <a:xfrm>
            <a:off x="692989" y="2009322"/>
            <a:ext cx="6691785" cy="4572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482600" indent="-482600"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>
                <a:latin typeface="Raleway" panose="020B0003030101060003" pitchFamily="34" charset="0"/>
              </a:rPr>
              <a:t>No es una </a:t>
            </a:r>
            <a:r>
              <a:rPr sz="2000" dirty="0" err="1">
                <a:latin typeface="Raleway" panose="020B0003030101060003" pitchFamily="34" charset="0"/>
              </a:rPr>
              <a:t>responsabilidad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bajar</a:t>
            </a:r>
            <a:r>
              <a:rPr sz="2000" dirty="0">
                <a:latin typeface="Raleway" panose="020B0003030101060003" pitchFamily="34" charset="0"/>
              </a:rPr>
              <a:t> personas, es un goodwill.</a:t>
            </a:r>
          </a:p>
          <a:p>
            <a:pPr marL="482600" indent="-482600"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 err="1">
                <a:latin typeface="Raleway" panose="020B0003030101060003" pitchFamily="34" charset="0"/>
              </a:rPr>
              <a:t>Generar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acuerdos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verbales</a:t>
            </a:r>
            <a:r>
              <a:rPr sz="2000" dirty="0">
                <a:latin typeface="Raleway" panose="020B0003030101060003" pitchFamily="34" charset="0"/>
              </a:rPr>
              <a:t> o </a:t>
            </a:r>
            <a:r>
              <a:rPr sz="2000" dirty="0" err="1">
                <a:latin typeface="Raleway" panose="020B0003030101060003" pitchFamily="34" charset="0"/>
              </a:rPr>
              <a:t>escritos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acerca</a:t>
            </a:r>
            <a:r>
              <a:rPr sz="2000" dirty="0">
                <a:latin typeface="Raleway" panose="020B0003030101060003" pitchFamily="34" charset="0"/>
              </a:rPr>
              <a:t> del </a:t>
            </a:r>
            <a:r>
              <a:rPr sz="2000" dirty="0" err="1">
                <a:latin typeface="Raleway" panose="020B0003030101060003" pitchFamily="34" charset="0"/>
              </a:rPr>
              <a:t>compromiso</a:t>
            </a:r>
            <a:r>
              <a:rPr sz="2000" dirty="0">
                <a:latin typeface="Raleway" panose="020B0003030101060003" pitchFamily="34" charset="0"/>
              </a:rPr>
              <a:t> del Pat. de </a:t>
            </a:r>
            <a:r>
              <a:rPr sz="2000" dirty="0" err="1">
                <a:latin typeface="Raleway" panose="020B0003030101060003" pitchFamily="34" charset="0"/>
              </a:rPr>
              <a:t>Colocación</a:t>
            </a:r>
            <a:r>
              <a:rPr sz="2000" dirty="0">
                <a:latin typeface="Raleway" panose="020B0003030101060003" pitchFamily="34" charset="0"/>
              </a:rPr>
              <a:t> con </a:t>
            </a:r>
            <a:r>
              <a:rPr sz="2000" dirty="0" err="1">
                <a:latin typeface="Raleway" panose="020B0003030101060003" pitchFamily="34" charset="0"/>
              </a:rPr>
              <a:t>tu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distribuidor</a:t>
            </a:r>
            <a:r>
              <a:rPr sz="2000" dirty="0">
                <a:latin typeface="Raleway" panose="020B0003030101060003" pitchFamily="34" charset="0"/>
              </a:rPr>
              <a:t>. </a:t>
            </a:r>
          </a:p>
          <a:p>
            <a:pPr marL="482600" indent="-482600"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000" dirty="0" err="1">
                <a:latin typeface="Raleway" panose="020B0003030101060003" pitchFamily="34" charset="0"/>
              </a:rPr>
              <a:t>Sobre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ceder</a:t>
            </a:r>
            <a:r>
              <a:rPr sz="2000" dirty="0">
                <a:latin typeface="Raleway" panose="020B0003030101060003" pitchFamily="34" charset="0"/>
              </a:rPr>
              <a:t> derechos de </a:t>
            </a:r>
            <a:r>
              <a:rPr sz="2000" dirty="0" err="1">
                <a:latin typeface="Raleway" panose="020B0003030101060003" pitchFamily="34" charset="0"/>
              </a:rPr>
              <a:t>inscripción</a:t>
            </a:r>
            <a:r>
              <a:rPr sz="2000" dirty="0">
                <a:latin typeface="Raleway" panose="020B0003030101060003" pitchFamily="34" charset="0"/>
              </a:rPr>
              <a:t>:</a:t>
            </a:r>
          </a:p>
          <a:p>
            <a:pPr marL="383886" indent="-383886">
              <a:buClr>
                <a:srgbClr val="000000"/>
              </a:buClr>
              <a:buSzPct val="100000"/>
              <a:buAutoNum type="alphaUcPeriod"/>
              <a:defRPr sz="3500"/>
            </a:pPr>
            <a:r>
              <a:rPr sz="2000" dirty="0" err="1">
                <a:latin typeface="Raleway" panose="020B0003030101060003" pitchFamily="34" charset="0"/>
              </a:rPr>
              <a:t>Recomendamos</a:t>
            </a:r>
            <a:r>
              <a:rPr sz="2000" dirty="0">
                <a:latin typeface="Raleway" panose="020B0003030101060003" pitchFamily="34" charset="0"/>
              </a:rPr>
              <a:t> que 2 de 3 </a:t>
            </a:r>
            <a:r>
              <a:rPr sz="2000" dirty="0" err="1">
                <a:latin typeface="Raleway" panose="020B0003030101060003" pitchFamily="34" charset="0"/>
              </a:rPr>
              <a:t>líderes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hayan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sido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inscritas</a:t>
            </a:r>
            <a:r>
              <a:rPr sz="2000" dirty="0">
                <a:latin typeface="Raleway" panose="020B0003030101060003" pitchFamily="34" charset="0"/>
              </a:rPr>
              <a:t> por la </a:t>
            </a:r>
            <a:r>
              <a:rPr sz="2000" dirty="0" err="1">
                <a:latin typeface="Raleway" panose="020B0003030101060003" pitchFamily="34" charset="0"/>
              </a:rPr>
              <a:t>líder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383886" indent="-383886">
              <a:buClr>
                <a:srgbClr val="000000"/>
              </a:buClr>
              <a:buSzPct val="100000"/>
              <a:buAutoNum type="alphaUcPeriod"/>
              <a:defRPr sz="3500"/>
            </a:pPr>
            <a:r>
              <a:rPr sz="2000" dirty="0" err="1">
                <a:latin typeface="Raleway" panose="020B0003030101060003" pitchFamily="34" charset="0"/>
              </a:rPr>
              <a:t>Ceder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preferiblemente</a:t>
            </a:r>
            <a:r>
              <a:rPr sz="2000" dirty="0">
                <a:latin typeface="Raleway" panose="020B0003030101060003" pitchFamily="34" charset="0"/>
              </a:rPr>
              <a:t> para </a:t>
            </a:r>
            <a:r>
              <a:rPr sz="2000" dirty="0" err="1">
                <a:latin typeface="Raleway" panose="020B0003030101060003" pitchFamily="34" charset="0"/>
              </a:rPr>
              <a:t>ayudarles</a:t>
            </a:r>
            <a:r>
              <a:rPr sz="2000" dirty="0">
                <a:latin typeface="Raleway" panose="020B0003030101060003" pitchFamily="34" charset="0"/>
              </a:rPr>
              <a:t> a </a:t>
            </a:r>
            <a:r>
              <a:rPr sz="2000" dirty="0" err="1">
                <a:latin typeface="Raleway" panose="020B0003030101060003" pitchFamily="34" charset="0"/>
              </a:rPr>
              <a:t>llegar</a:t>
            </a:r>
            <a:r>
              <a:rPr sz="2000" dirty="0">
                <a:latin typeface="Raleway" panose="020B0003030101060003" pitchFamily="34" charset="0"/>
              </a:rPr>
              <a:t> a PLATA.</a:t>
            </a:r>
          </a:p>
          <a:p>
            <a:pPr>
              <a:defRPr sz="3500"/>
            </a:pPr>
            <a:r>
              <a:rPr sz="2000" dirty="0">
                <a:latin typeface="Raleway" panose="020B0003030101060003" pitchFamily="34" charset="0"/>
              </a:rPr>
              <a:t>4. Si la persona decide </a:t>
            </a:r>
            <a:r>
              <a:rPr sz="2000" dirty="0" err="1">
                <a:latin typeface="Raleway" panose="020B0003030101060003" pitchFamily="34" charset="0"/>
              </a:rPr>
              <a:t>dejar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hacer</a:t>
            </a:r>
            <a:r>
              <a:rPr sz="2000" dirty="0">
                <a:latin typeface="Raleway" panose="020B0003030101060003" pitchFamily="34" charset="0"/>
              </a:rPr>
              <a:t> el </a:t>
            </a:r>
            <a:r>
              <a:rPr sz="2000" dirty="0" err="1">
                <a:latin typeface="Raleway" panose="020B0003030101060003" pitchFamily="34" charset="0"/>
              </a:rPr>
              <a:t>negocio</a:t>
            </a:r>
            <a:r>
              <a:rPr sz="2000" dirty="0">
                <a:latin typeface="Raleway" panose="020B0003030101060003" pitchFamily="34" charset="0"/>
              </a:rPr>
              <a:t>, se </a:t>
            </a:r>
            <a:r>
              <a:rPr sz="2000" dirty="0" err="1">
                <a:latin typeface="Raleway" panose="020B0003030101060003" pitchFamily="34" charset="0"/>
              </a:rPr>
              <a:t>espera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llegar</a:t>
            </a:r>
            <a:r>
              <a:rPr sz="2000" dirty="0">
                <a:latin typeface="Raleway" panose="020B0003030101060003" pitchFamily="34" charset="0"/>
              </a:rPr>
              <a:t> a un </a:t>
            </a:r>
            <a:r>
              <a:rPr sz="2000" dirty="0" err="1">
                <a:latin typeface="Raleway" panose="020B0003030101060003" pitchFamily="34" charset="0"/>
              </a:rPr>
              <a:t>acuerdo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cumplir</a:t>
            </a:r>
            <a:r>
              <a:rPr sz="2000" dirty="0">
                <a:latin typeface="Raleway" panose="020B0003030101060003" pitchFamily="34" charset="0"/>
              </a:rPr>
              <a:t> con lo </a:t>
            </a:r>
            <a:r>
              <a:rPr sz="2000" dirty="0" err="1">
                <a:latin typeface="Raleway" panose="020B0003030101060003" pitchFamily="34" charset="0"/>
              </a:rPr>
              <a:t>estipulado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el </a:t>
            </a:r>
            <a:r>
              <a:rPr sz="2000" dirty="0" err="1">
                <a:latin typeface="Raleway" panose="020B0003030101060003" pitchFamily="34" charset="0"/>
              </a:rPr>
              <a:t>contrato</a:t>
            </a:r>
            <a:r>
              <a:rPr sz="2000" dirty="0">
                <a:latin typeface="Raleway" panose="020B0003030101060003" pitchFamily="34" charset="0"/>
              </a:rPr>
              <a:t> (</a:t>
            </a:r>
            <a:r>
              <a:rPr sz="2000" dirty="0" err="1">
                <a:latin typeface="Raleway" panose="020B0003030101060003" pitchFamily="34" charset="0"/>
              </a:rPr>
              <a:t>llamada</a:t>
            </a:r>
            <a:r>
              <a:rPr sz="2000" dirty="0">
                <a:latin typeface="Raleway" panose="020B0003030101060003" pitchFamily="34" charset="0"/>
              </a:rPr>
              <a:t> pro-</a:t>
            </a:r>
            <a:r>
              <a:rPr sz="2000" dirty="0" err="1">
                <a:latin typeface="Raleway" panose="020B0003030101060003" pitchFamily="34" charset="0"/>
              </a:rPr>
              <a:t>inducción</a:t>
            </a:r>
            <a:r>
              <a:rPr sz="2000" dirty="0">
                <a:latin typeface="Raleway" panose="020B0003030101060003" pitchFamily="34" charset="0"/>
              </a:rPr>
              <a:t>).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F81178A-B7E5-4D68-AD98-BFCD84D18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" name="Apóyate de tu pareja"/>
          <p:cNvSpPr txBox="1">
            <a:spLocks noGrp="1"/>
          </p:cNvSpPr>
          <p:nvPr>
            <p:ph type="title"/>
          </p:nvPr>
        </p:nvSpPr>
        <p:spPr>
          <a:xfrm>
            <a:off x="812800" y="756222"/>
            <a:ext cx="10972800" cy="863601"/>
          </a:xfrm>
          <a:prstGeom prst="rect">
            <a:avLst/>
          </a:prstGeom>
        </p:spPr>
        <p:txBody>
          <a:bodyPr/>
          <a:lstStyle/>
          <a:p>
            <a:pPr algn="l"/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Apóyate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tu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pareja</a:t>
            </a:r>
          </a:p>
        </p:txBody>
      </p:sp>
      <p:sp>
        <p:nvSpPr>
          <p:cNvPr id="236" name="Invita a tu pareja a que se conecte a tus clases y te dé su feedback.…"/>
          <p:cNvSpPr txBox="1"/>
          <p:nvPr/>
        </p:nvSpPr>
        <p:spPr>
          <a:xfrm>
            <a:off x="812800" y="1619822"/>
            <a:ext cx="5803900" cy="472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 err="1">
                <a:latin typeface="Raleway" panose="020B0003030101060003" pitchFamily="34" charset="0"/>
              </a:rPr>
              <a:t>Invita</a:t>
            </a:r>
            <a:r>
              <a:rPr sz="2400" dirty="0">
                <a:latin typeface="Raleway" panose="020B0003030101060003" pitchFamily="34" charset="0"/>
              </a:rPr>
              <a:t> a </a:t>
            </a:r>
            <a:r>
              <a:rPr sz="2400" dirty="0" err="1">
                <a:latin typeface="Raleway" panose="020B0003030101060003" pitchFamily="34" charset="0"/>
              </a:rPr>
              <a:t>tu</a:t>
            </a:r>
            <a:r>
              <a:rPr sz="2400" dirty="0">
                <a:latin typeface="Raleway" panose="020B0003030101060003" pitchFamily="34" charset="0"/>
              </a:rPr>
              <a:t> pareja a que se </a:t>
            </a:r>
            <a:r>
              <a:rPr sz="2400" dirty="0" err="1">
                <a:latin typeface="Raleway" panose="020B0003030101060003" pitchFamily="34" charset="0"/>
              </a:rPr>
              <a:t>conecte</a:t>
            </a:r>
            <a:r>
              <a:rPr sz="2400" dirty="0">
                <a:latin typeface="Raleway" panose="020B0003030101060003" pitchFamily="34" charset="0"/>
              </a:rPr>
              <a:t> a </a:t>
            </a:r>
            <a:r>
              <a:rPr sz="2400" dirty="0" err="1">
                <a:latin typeface="Raleway" panose="020B0003030101060003" pitchFamily="34" charset="0"/>
              </a:rPr>
              <a:t>tus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clases</a:t>
            </a:r>
            <a:r>
              <a:rPr sz="2400" dirty="0">
                <a:latin typeface="Raleway" panose="020B0003030101060003" pitchFamily="34" charset="0"/>
              </a:rPr>
              <a:t> y </a:t>
            </a:r>
            <a:r>
              <a:rPr sz="2400" dirty="0" err="1">
                <a:latin typeface="Raleway" panose="020B0003030101060003" pitchFamily="34" charset="0"/>
              </a:rPr>
              <a:t>te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dé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su</a:t>
            </a:r>
            <a:r>
              <a:rPr sz="2400" dirty="0">
                <a:latin typeface="Raleway" panose="020B0003030101060003" pitchFamily="34" charset="0"/>
              </a:rPr>
              <a:t> feedback.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>
                <a:latin typeface="Raleway" panose="020B0003030101060003" pitchFamily="34" charset="0"/>
              </a:rPr>
              <a:t>Es </a:t>
            </a:r>
            <a:r>
              <a:rPr sz="2400" dirty="0" err="1">
                <a:latin typeface="Raleway" panose="020B0003030101060003" pitchFamily="34" charset="0"/>
              </a:rPr>
              <a:t>buena</a:t>
            </a:r>
            <a:r>
              <a:rPr sz="2400" dirty="0">
                <a:latin typeface="Raleway" panose="020B0003030101060003" pitchFamily="34" charset="0"/>
              </a:rPr>
              <a:t> idea que </a:t>
            </a:r>
            <a:r>
              <a:rPr sz="2400" dirty="0" err="1">
                <a:latin typeface="Raleway" panose="020B0003030101060003" pitchFamily="34" charset="0"/>
              </a:rPr>
              <a:t>tu</a:t>
            </a:r>
            <a:r>
              <a:rPr sz="2400" dirty="0">
                <a:latin typeface="Raleway" panose="020B0003030101060003" pitchFamily="34" charset="0"/>
              </a:rPr>
              <a:t> pareja </a:t>
            </a:r>
            <a:r>
              <a:rPr sz="2400" dirty="0" err="1">
                <a:latin typeface="Raleway" panose="020B0003030101060003" pitchFamily="34" charset="0"/>
              </a:rPr>
              <a:t>esté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contacto</a:t>
            </a:r>
            <a:r>
              <a:rPr sz="2400" dirty="0">
                <a:latin typeface="Raleway" panose="020B0003030101060003" pitchFamily="34" charset="0"/>
              </a:rPr>
              <a:t> con </a:t>
            </a:r>
            <a:r>
              <a:rPr sz="2400" dirty="0" err="1">
                <a:latin typeface="Raleway" panose="020B0003030101060003" pitchFamily="34" charset="0"/>
              </a:rPr>
              <a:t>otras</a:t>
            </a:r>
            <a:r>
              <a:rPr sz="2400" dirty="0">
                <a:latin typeface="Raleway" panose="020B0003030101060003" pitchFamily="34" charset="0"/>
              </a:rPr>
              <a:t> parejas y </a:t>
            </a:r>
            <a:r>
              <a:rPr sz="2400" dirty="0" err="1">
                <a:latin typeface="Raleway" panose="020B0003030101060003" pitchFamily="34" charset="0"/>
              </a:rPr>
              <a:t>apoye</a:t>
            </a:r>
            <a:r>
              <a:rPr sz="2400" dirty="0">
                <a:latin typeface="Raleway" panose="020B0003030101060003" pitchFamily="34" charset="0"/>
              </a:rPr>
              <a:t> a </a:t>
            </a:r>
            <a:r>
              <a:rPr sz="2400" dirty="0" err="1">
                <a:latin typeface="Raleway" panose="020B0003030101060003" pitchFamily="34" charset="0"/>
              </a:rPr>
              <a:t>aclarar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dudas</a:t>
            </a:r>
            <a:r>
              <a:rPr sz="2400" dirty="0">
                <a:latin typeface="Raleway" panose="020B0003030101060003" pitchFamily="34" charset="0"/>
              </a:rPr>
              <a:t>. 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 err="1">
                <a:latin typeface="Raleway" panose="020B0003030101060003" pitchFamily="34" charset="0"/>
              </a:rPr>
              <a:t>Puede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apoyarte</a:t>
            </a:r>
            <a:r>
              <a:rPr sz="2400" dirty="0">
                <a:latin typeface="Raleway" panose="020B0003030101060003" pitchFamily="34" charset="0"/>
              </a:rPr>
              <a:t> a </a:t>
            </a:r>
            <a:r>
              <a:rPr sz="2400" dirty="0" err="1">
                <a:latin typeface="Raleway" panose="020B0003030101060003" pitchFamily="34" charset="0"/>
              </a:rPr>
              <a:t>crear</a:t>
            </a:r>
            <a:r>
              <a:rPr sz="2400" dirty="0">
                <a:latin typeface="Raleway" panose="020B0003030101060003" pitchFamily="34" charset="0"/>
              </a:rPr>
              <a:t> una </a:t>
            </a:r>
            <a:r>
              <a:rPr sz="2400" dirty="0" err="1">
                <a:latin typeface="Raleway" panose="020B0003030101060003" pitchFamily="34" charset="0"/>
              </a:rPr>
              <a:t>lista</a:t>
            </a:r>
            <a:r>
              <a:rPr sz="2400" dirty="0">
                <a:latin typeface="Raleway" panose="020B0003030101060003" pitchFamily="34" charset="0"/>
              </a:rPr>
              <a:t> de </a:t>
            </a:r>
            <a:r>
              <a:rPr sz="2400" dirty="0" err="1">
                <a:latin typeface="Raleway" panose="020B0003030101060003" pitchFamily="34" charset="0"/>
              </a:rPr>
              <a:t>prospectos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 err="1">
                <a:latin typeface="Raleway" panose="020B0003030101060003" pitchFamily="34" charset="0"/>
              </a:rPr>
              <a:t>Puede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organizar</a:t>
            </a:r>
            <a:r>
              <a:rPr sz="2400" dirty="0">
                <a:latin typeface="Raleway" panose="020B0003030101060003" pitchFamily="34" charset="0"/>
              </a:rPr>
              <a:t> una </a:t>
            </a:r>
            <a:r>
              <a:rPr sz="2400" dirty="0" err="1">
                <a:latin typeface="Raleway" panose="020B0003030101060003" pitchFamily="34" charset="0"/>
              </a:rPr>
              <a:t>clase</a:t>
            </a:r>
            <a:r>
              <a:rPr sz="2400" dirty="0">
                <a:latin typeface="Raleway" panose="020B0003030101060003" pitchFamily="34" charset="0"/>
              </a:rPr>
              <a:t> de </a:t>
            </a:r>
            <a:r>
              <a:rPr sz="2400" dirty="0" err="1">
                <a:latin typeface="Raleway" panose="020B0003030101060003" pitchFamily="34" charset="0"/>
              </a:rPr>
              <a:t>negocio</a:t>
            </a:r>
            <a:r>
              <a:rPr sz="2400" dirty="0">
                <a:latin typeface="Raleway" panose="020B0003030101060003" pitchFamily="34" charset="0"/>
              </a:rPr>
              <a:t> para </a:t>
            </a:r>
            <a:r>
              <a:rPr sz="2400" dirty="0" err="1">
                <a:latin typeface="Raleway" panose="020B0003030101060003" pitchFamily="34" charset="0"/>
              </a:rPr>
              <a:t>otros</a:t>
            </a:r>
            <a:r>
              <a:rPr sz="2400" dirty="0">
                <a:latin typeface="Raleway" panose="020B0003030101060003" pitchFamily="34" charset="0"/>
              </a:rPr>
              <a:t>. 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 err="1">
                <a:latin typeface="Raleway" panose="020B0003030101060003" pitchFamily="34" charset="0"/>
              </a:rPr>
              <a:t>Conversen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sobre</a:t>
            </a:r>
            <a:r>
              <a:rPr sz="2400" dirty="0">
                <a:latin typeface="Raleway" panose="020B0003030101060003" pitchFamily="34" charset="0"/>
              </a:rPr>
              <a:t> la </a:t>
            </a:r>
            <a:r>
              <a:rPr sz="2400" dirty="0" err="1">
                <a:latin typeface="Raleway" panose="020B0003030101060003" pitchFamily="34" charset="0"/>
              </a:rPr>
              <a:t>seriedad</a:t>
            </a:r>
            <a:r>
              <a:rPr sz="2400" dirty="0">
                <a:latin typeface="Raleway" panose="020B0003030101060003" pitchFamily="34" charset="0"/>
              </a:rPr>
              <a:t> de </a:t>
            </a:r>
            <a:r>
              <a:rPr sz="2400" dirty="0" err="1">
                <a:latin typeface="Raleway" panose="020B0003030101060003" pitchFamily="34" charset="0"/>
              </a:rPr>
              <a:t>este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negocio</a:t>
            </a:r>
            <a:r>
              <a:rPr sz="2400" dirty="0">
                <a:latin typeface="Raleway" panose="020B0003030101060003" pitchFamily="34" charset="0"/>
              </a:rPr>
              <a:t> para </a:t>
            </a:r>
            <a:r>
              <a:rPr sz="2400" dirty="0" err="1">
                <a:latin typeface="Raleway" panose="020B0003030101060003" pitchFamily="34" charset="0"/>
              </a:rPr>
              <a:t>ti</a:t>
            </a:r>
            <a:r>
              <a:rPr sz="2400" dirty="0">
                <a:latin typeface="Raleway" panose="020B0003030101060003" pitchFamily="34" charset="0"/>
              </a:rPr>
              <a:t>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232EC0-25AD-42E8-8089-32E803D60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1276350"/>
            <a:ext cx="4305300" cy="43053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89A53C-F65C-48A0-8A06-A14309617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8" name="Mentalidad y hábitos de éxito"/>
          <p:cNvSpPr txBox="1">
            <a:spLocks noGrp="1"/>
          </p:cNvSpPr>
          <p:nvPr>
            <p:ph type="title"/>
          </p:nvPr>
        </p:nvSpPr>
        <p:spPr>
          <a:xfrm>
            <a:off x="774700" y="737970"/>
            <a:ext cx="10972800" cy="863601"/>
          </a:xfrm>
          <a:prstGeom prst="rect">
            <a:avLst/>
          </a:prstGeom>
        </p:spPr>
        <p:txBody>
          <a:bodyPr/>
          <a:lstStyle/>
          <a:p>
            <a:pPr algn="l"/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Mentalidad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y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hábitos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éxito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39" name="Buena actitud.…"/>
          <p:cNvSpPr txBox="1"/>
          <p:nvPr/>
        </p:nvSpPr>
        <p:spPr>
          <a:xfrm>
            <a:off x="774700" y="1617012"/>
            <a:ext cx="6451600" cy="4503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>
                <a:latin typeface="Raleway" panose="020B0003030101060003" pitchFamily="34" charset="0"/>
              </a:rPr>
              <a:t>Buena </a:t>
            </a:r>
            <a:r>
              <a:rPr sz="2400" dirty="0" err="1">
                <a:latin typeface="Raleway" panose="020B0003030101060003" pitchFamily="34" charset="0"/>
              </a:rPr>
              <a:t>actitud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 err="1">
                <a:latin typeface="Raleway" panose="020B0003030101060003" pitchFamily="34" charset="0"/>
              </a:rPr>
              <a:t>Elige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cómo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enfrentar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tus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desafíos</a:t>
            </a:r>
            <a:r>
              <a:rPr sz="2400" dirty="0">
                <a:latin typeface="Raleway" panose="020B0003030101060003" pitchFamily="34" charset="0"/>
              </a:rPr>
              <a:t>: </a:t>
            </a:r>
            <a:r>
              <a:rPr sz="2400" dirty="0" err="1">
                <a:latin typeface="Raleway" panose="020B0003030101060003" pitchFamily="34" charset="0"/>
              </a:rPr>
              <a:t>desde</a:t>
            </a:r>
            <a:r>
              <a:rPr sz="2400" dirty="0">
                <a:latin typeface="Raleway" panose="020B0003030101060003" pitchFamily="34" charset="0"/>
              </a:rPr>
              <a:t> el </a:t>
            </a:r>
            <a:r>
              <a:rPr sz="2400" dirty="0" err="1">
                <a:latin typeface="Raleway" panose="020B0003030101060003" pitchFamily="34" charset="0"/>
              </a:rPr>
              <a:t>miedo</a:t>
            </a:r>
            <a:r>
              <a:rPr sz="2400" dirty="0">
                <a:latin typeface="Raleway" panose="020B0003030101060003" pitchFamily="34" charset="0"/>
              </a:rPr>
              <a:t> o </a:t>
            </a:r>
            <a:r>
              <a:rPr sz="2400" dirty="0" err="1">
                <a:latin typeface="Raleway" panose="020B0003030101060003" pitchFamily="34" charset="0"/>
              </a:rPr>
              <a:t>desde</a:t>
            </a:r>
            <a:r>
              <a:rPr sz="2400" dirty="0">
                <a:latin typeface="Raleway" panose="020B0003030101060003" pitchFamily="34" charset="0"/>
              </a:rPr>
              <a:t> el amor.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 err="1">
                <a:latin typeface="Raleway" panose="020B0003030101060003" pitchFamily="34" charset="0"/>
              </a:rPr>
              <a:t>Mentalidad</a:t>
            </a:r>
            <a:r>
              <a:rPr sz="2400" dirty="0">
                <a:latin typeface="Raleway" panose="020B0003030101060003" pitchFamily="34" charset="0"/>
              </a:rPr>
              <a:t> de </a:t>
            </a:r>
            <a:r>
              <a:rPr sz="2400" dirty="0" err="1">
                <a:latin typeface="Raleway" panose="020B0003030101060003" pitchFamily="34" charset="0"/>
              </a:rPr>
              <a:t>abundancia</a:t>
            </a:r>
            <a:r>
              <a:rPr sz="2400" dirty="0">
                <a:latin typeface="Raleway" panose="020B0003030101060003" pitchFamily="34" charset="0"/>
              </a:rPr>
              <a:t>: hay comida para </a:t>
            </a:r>
            <a:r>
              <a:rPr sz="2400" dirty="0" err="1">
                <a:latin typeface="Raleway" panose="020B0003030101060003" pitchFamily="34" charset="0"/>
              </a:rPr>
              <a:t>todos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 err="1">
                <a:latin typeface="Raleway" panose="020B0003030101060003" pitchFamily="34" charset="0"/>
              </a:rPr>
              <a:t>Enfócate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en</a:t>
            </a:r>
            <a:r>
              <a:rPr sz="2400" dirty="0">
                <a:latin typeface="Raleway" panose="020B0003030101060003" pitchFamily="34" charset="0"/>
              </a:rPr>
              <a:t> la </a:t>
            </a:r>
            <a:r>
              <a:rPr sz="2400" dirty="0" err="1">
                <a:latin typeface="Raleway" panose="020B0003030101060003" pitchFamily="34" charset="0"/>
              </a:rPr>
              <a:t>solución</a:t>
            </a:r>
            <a:r>
              <a:rPr sz="2400" dirty="0">
                <a:latin typeface="Raleway" panose="020B0003030101060003" pitchFamily="34" charset="0"/>
              </a:rPr>
              <a:t>, no </a:t>
            </a:r>
            <a:r>
              <a:rPr sz="2400" dirty="0" err="1">
                <a:latin typeface="Raleway" panose="020B0003030101060003" pitchFamily="34" charset="0"/>
              </a:rPr>
              <a:t>en</a:t>
            </a:r>
            <a:r>
              <a:rPr sz="2400" dirty="0">
                <a:latin typeface="Raleway" panose="020B0003030101060003" pitchFamily="34" charset="0"/>
              </a:rPr>
              <a:t> el </a:t>
            </a:r>
            <a:r>
              <a:rPr sz="2400" dirty="0" err="1">
                <a:latin typeface="Raleway" panose="020B0003030101060003" pitchFamily="34" charset="0"/>
              </a:rPr>
              <a:t>problema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 err="1">
                <a:latin typeface="Raleway" panose="020B0003030101060003" pitchFamily="34" charset="0"/>
              </a:rPr>
              <a:t>Abraza</a:t>
            </a:r>
            <a:r>
              <a:rPr sz="2400" dirty="0">
                <a:latin typeface="Raleway" panose="020B0003030101060003" pitchFamily="34" charset="0"/>
              </a:rPr>
              <a:t> a </a:t>
            </a:r>
            <a:r>
              <a:rPr sz="2400" dirty="0" err="1">
                <a:latin typeface="Raleway" panose="020B0003030101060003" pitchFamily="34" charset="0"/>
              </a:rPr>
              <a:t>tu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vendedor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interno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  <a:p>
            <a:pPr marL="482600" indent="-4826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500"/>
            </a:pPr>
            <a:r>
              <a:rPr sz="2400" dirty="0" err="1">
                <a:latin typeface="Raleway" panose="020B0003030101060003" pitchFamily="34" charset="0"/>
              </a:rPr>
              <a:t>Invierte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tiempo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tu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desarrollo</a:t>
            </a:r>
            <a:r>
              <a:rPr sz="2400" dirty="0">
                <a:latin typeface="Raleway" panose="020B0003030101060003" pitchFamily="34" charset="0"/>
              </a:rPr>
              <a:t> personal y </a:t>
            </a:r>
            <a:r>
              <a:rPr sz="2400" dirty="0" err="1">
                <a:latin typeface="Raleway" panose="020B0003030101060003" pitchFamily="34" charset="0"/>
              </a:rPr>
              <a:t>aprovecha</a:t>
            </a:r>
            <a:r>
              <a:rPr sz="2400" dirty="0">
                <a:latin typeface="Raleway" panose="020B0003030101060003" pitchFamily="34" charset="0"/>
              </a:rPr>
              <a:t> las </a:t>
            </a:r>
            <a:r>
              <a:rPr sz="2400" dirty="0" err="1">
                <a:latin typeface="Raleway" panose="020B0003030101060003" pitchFamily="34" charset="0"/>
              </a:rPr>
              <a:t>herramientas</a:t>
            </a:r>
            <a:r>
              <a:rPr sz="2400" dirty="0">
                <a:latin typeface="Raleway" panose="020B0003030101060003" pitchFamily="34" charset="0"/>
              </a:rPr>
              <a:t> del </a:t>
            </a:r>
            <a:r>
              <a:rPr sz="2400" dirty="0" err="1">
                <a:latin typeface="Raleway" panose="020B0003030101060003" pitchFamily="34" charset="0"/>
              </a:rPr>
              <a:t>equipo</a:t>
            </a:r>
            <a:r>
              <a:rPr sz="2400" dirty="0">
                <a:latin typeface="Raleway" panose="020B0003030101060003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B93B7A-E4E5-4317-8F32-36706E572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988921"/>
            <a:ext cx="3759200" cy="3759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DB12A5-C71A-44B8-AC39-97065BB22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41" name="ATENCIÓN ES ATRACCIÓN"/>
          <p:cNvSpPr txBox="1">
            <a:spLocks noGrp="1"/>
          </p:cNvSpPr>
          <p:nvPr>
            <p:ph type="title"/>
          </p:nvPr>
        </p:nvSpPr>
        <p:spPr>
          <a:xfrm>
            <a:off x="609600" y="3035300"/>
            <a:ext cx="10972800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ATENCIÓN ES ATRACCIÓN</a:t>
            </a:r>
          </a:p>
        </p:txBody>
      </p:sp>
      <p:sp>
        <p:nvSpPr>
          <p:cNvPr id="242" name="¿Dónde está tu foco, tu mente?"/>
          <p:cNvSpPr txBox="1"/>
          <p:nvPr/>
        </p:nvSpPr>
        <p:spPr>
          <a:xfrm>
            <a:off x="2263371" y="4472229"/>
            <a:ext cx="7665258" cy="439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ctr">
              <a:buClr>
                <a:srgbClr val="000000"/>
              </a:buClr>
              <a:defRPr sz="3500"/>
            </a:lvl1pPr>
          </a:lstStyle>
          <a:p>
            <a:r>
              <a:rPr sz="2800" b="1" dirty="0">
                <a:solidFill>
                  <a:schemeClr val="bg1"/>
                </a:solidFill>
                <a:latin typeface="Raleway" panose="020B0003030101060003" pitchFamily="34" charset="0"/>
              </a:rPr>
              <a:t>¿</a:t>
            </a:r>
            <a:r>
              <a:rPr sz="28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Dónde</a:t>
            </a:r>
            <a:r>
              <a:rPr sz="28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sz="28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está</a:t>
            </a:r>
            <a:r>
              <a:rPr sz="28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sz="28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tu</a:t>
            </a:r>
            <a:r>
              <a:rPr sz="28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sz="28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foco</a:t>
            </a:r>
            <a:r>
              <a:rPr sz="2800" b="1" dirty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  <a:r>
              <a:rPr sz="28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tu</a:t>
            </a:r>
            <a:r>
              <a:rPr sz="28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sz="28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mente</a:t>
            </a:r>
            <a:r>
              <a:rPr sz="2800" b="1" dirty="0">
                <a:solidFill>
                  <a:schemeClr val="bg1"/>
                </a:solidFill>
                <a:latin typeface="Raleway" panose="020B0003030101060003" pitchFamily="34" charset="0"/>
              </a:rPr>
              <a:t>? 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51F7B89-E65A-455A-95DD-BBB908EF9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9887" y="759021"/>
            <a:ext cx="2232226" cy="13256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0F3071-F253-4E09-81A6-EC7FA41CD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57" name="¿Cuáles son las características de tu socio ideal?"/>
          <p:cNvSpPr txBox="1">
            <a:spLocks noGrp="1"/>
          </p:cNvSpPr>
          <p:nvPr>
            <p:ph type="title"/>
          </p:nvPr>
        </p:nvSpPr>
        <p:spPr>
          <a:xfrm>
            <a:off x="721053" y="2138450"/>
            <a:ext cx="6335730" cy="337776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</a:t>
            </a:r>
            <a:r>
              <a:rPr sz="5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Cuáles</a:t>
            </a:r>
            <a:r>
              <a:rPr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son las </a:t>
            </a:r>
            <a:r>
              <a:rPr sz="5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características</a:t>
            </a:r>
            <a:r>
              <a:rPr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 </a:t>
            </a:r>
            <a:r>
              <a:rPr sz="5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tu</a:t>
            </a:r>
            <a:r>
              <a:rPr sz="5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socio ideal?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1B26C0-D6D7-4D8A-87E9-4C0E67E95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9" name="Identifica su perfil para buscar coincidencias con el tuyo y en cómo visualizan el negocio; no basta el dinero para invertir capital.…"/>
          <p:cNvSpPr txBox="1"/>
          <p:nvPr/>
        </p:nvSpPr>
        <p:spPr>
          <a:xfrm>
            <a:off x="721052" y="1878928"/>
            <a:ext cx="6474879" cy="4034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387350" indent="-1143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000"/>
            </a:pP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Identifica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su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perfil</a:t>
            </a:r>
            <a:r>
              <a:rPr sz="2400" dirty="0">
                <a:latin typeface="Raleway" panose="020B0003030101060003" pitchFamily="34" charset="0"/>
              </a:rPr>
              <a:t> para </a:t>
            </a:r>
            <a:r>
              <a:rPr sz="2400" dirty="0" err="1">
                <a:latin typeface="Raleway" panose="020B0003030101060003" pitchFamily="34" charset="0"/>
              </a:rPr>
              <a:t>buscar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coincidencias</a:t>
            </a:r>
            <a:r>
              <a:rPr sz="2400" dirty="0">
                <a:latin typeface="Raleway" panose="020B0003030101060003" pitchFamily="34" charset="0"/>
              </a:rPr>
              <a:t> con el </a:t>
            </a:r>
            <a:r>
              <a:rPr sz="2400" dirty="0" err="1">
                <a:latin typeface="Raleway" panose="020B0003030101060003" pitchFamily="34" charset="0"/>
              </a:rPr>
              <a:t>tuyo</a:t>
            </a:r>
            <a:r>
              <a:rPr sz="2400" dirty="0">
                <a:latin typeface="Raleway" panose="020B0003030101060003" pitchFamily="34" charset="0"/>
              </a:rPr>
              <a:t> y </a:t>
            </a:r>
            <a:r>
              <a:rPr sz="2400" dirty="0" err="1">
                <a:latin typeface="Raleway" panose="020B0003030101060003" pitchFamily="34" charset="0"/>
              </a:rPr>
              <a:t>en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cómo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visualizan</a:t>
            </a:r>
            <a:r>
              <a:rPr sz="2400" dirty="0">
                <a:latin typeface="Raleway" panose="020B0003030101060003" pitchFamily="34" charset="0"/>
              </a:rPr>
              <a:t> el </a:t>
            </a:r>
            <a:r>
              <a:rPr sz="2400" dirty="0" err="1">
                <a:latin typeface="Raleway" panose="020B0003030101060003" pitchFamily="34" charset="0"/>
              </a:rPr>
              <a:t>negocio</a:t>
            </a:r>
            <a:r>
              <a:rPr sz="2400" dirty="0">
                <a:latin typeface="Raleway" panose="020B0003030101060003" pitchFamily="34" charset="0"/>
              </a:rPr>
              <a:t>; no </a:t>
            </a:r>
            <a:r>
              <a:rPr sz="2400" dirty="0" err="1">
                <a:latin typeface="Raleway" panose="020B0003030101060003" pitchFamily="34" charset="0"/>
              </a:rPr>
              <a:t>basta</a:t>
            </a:r>
            <a:r>
              <a:rPr sz="2400" dirty="0">
                <a:latin typeface="Raleway" panose="020B0003030101060003" pitchFamily="34" charset="0"/>
              </a:rPr>
              <a:t> el </a:t>
            </a:r>
            <a:r>
              <a:rPr sz="2400" dirty="0" err="1">
                <a:latin typeface="Raleway" panose="020B0003030101060003" pitchFamily="34" charset="0"/>
              </a:rPr>
              <a:t>dinero</a:t>
            </a:r>
            <a:r>
              <a:rPr sz="2400" dirty="0">
                <a:latin typeface="Raleway" panose="020B0003030101060003" pitchFamily="34" charset="0"/>
              </a:rPr>
              <a:t> para </a:t>
            </a:r>
            <a:r>
              <a:rPr sz="2400" dirty="0" err="1">
                <a:latin typeface="Raleway" panose="020B0003030101060003" pitchFamily="34" charset="0"/>
              </a:rPr>
              <a:t>invertir</a:t>
            </a:r>
            <a:r>
              <a:rPr sz="2400" dirty="0">
                <a:latin typeface="Raleway" panose="020B0003030101060003" pitchFamily="34" charset="0"/>
              </a:rPr>
              <a:t> capital.</a:t>
            </a:r>
          </a:p>
          <a:p>
            <a:pPr marL="387350" indent="-1143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000"/>
            </a:pPr>
            <a:r>
              <a:rPr sz="2400" dirty="0">
                <a:latin typeface="Raleway" panose="020B0003030101060003" pitchFamily="34" charset="0"/>
              </a:rPr>
              <a:t> No </a:t>
            </a:r>
            <a:r>
              <a:rPr sz="2400" dirty="0" err="1">
                <a:latin typeface="Raleway" panose="020B0003030101060003" pitchFamily="34" charset="0"/>
              </a:rPr>
              <a:t>puedes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conseguir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socios</a:t>
            </a:r>
            <a:r>
              <a:rPr sz="2400" dirty="0">
                <a:latin typeface="Raleway" panose="020B0003030101060003" pitchFamily="34" charset="0"/>
              </a:rPr>
              <a:t> sin saber a </a:t>
            </a:r>
            <a:r>
              <a:rPr sz="2400" dirty="0" err="1">
                <a:latin typeface="Raleway" panose="020B0003030101060003" pitchFamily="34" charset="0"/>
              </a:rPr>
              <a:t>quién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buscas</a:t>
            </a:r>
            <a:r>
              <a:rPr sz="2400" dirty="0">
                <a:latin typeface="Raleway" panose="020B0003030101060003" pitchFamily="34" charset="0"/>
              </a:rPr>
              <a:t>. </a:t>
            </a:r>
          </a:p>
          <a:p>
            <a:pPr marL="387350" indent="-1143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000"/>
            </a:pP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Siempre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puedes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elegir</a:t>
            </a:r>
            <a:r>
              <a:rPr sz="2400" dirty="0">
                <a:latin typeface="Raleway" panose="020B0003030101060003" pitchFamily="34" charset="0"/>
              </a:rPr>
              <a:t> con </a:t>
            </a:r>
            <a:r>
              <a:rPr sz="2400" dirty="0" err="1">
                <a:latin typeface="Raleway" panose="020B0003030101060003" pitchFamily="34" charset="0"/>
              </a:rPr>
              <a:t>quien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sí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quieres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trabajar</a:t>
            </a:r>
            <a:r>
              <a:rPr sz="2400" dirty="0">
                <a:latin typeface="Raleway" panose="020B0003030101060003" pitchFamily="34" charset="0"/>
              </a:rPr>
              <a:t>: </a:t>
            </a:r>
            <a:r>
              <a:rPr sz="2400" dirty="0" err="1">
                <a:latin typeface="Raleway" panose="020B0003030101060003" pitchFamily="34" charset="0"/>
              </a:rPr>
              <a:t>tu</a:t>
            </a:r>
            <a:r>
              <a:rPr sz="2400" dirty="0">
                <a:latin typeface="Raleway" panose="020B0003030101060003" pitchFamily="34" charset="0"/>
              </a:rPr>
              <a:t> </a:t>
            </a:r>
            <a:r>
              <a:rPr sz="2400" dirty="0" err="1">
                <a:latin typeface="Raleway" panose="020B0003030101060003" pitchFamily="34" charset="0"/>
              </a:rPr>
              <a:t>tiempo</a:t>
            </a:r>
            <a:r>
              <a:rPr sz="2400" dirty="0">
                <a:latin typeface="Raleway" panose="020B0003030101060003" pitchFamily="34" charset="0"/>
              </a:rPr>
              <a:t> y </a:t>
            </a:r>
            <a:r>
              <a:rPr sz="2400" dirty="0" err="1">
                <a:latin typeface="Raleway" panose="020B0003030101060003" pitchFamily="34" charset="0"/>
              </a:rPr>
              <a:t>energía</a:t>
            </a:r>
            <a:r>
              <a:rPr sz="2400" dirty="0">
                <a:latin typeface="Raleway" panose="020B0003030101060003" pitchFamily="34" charset="0"/>
              </a:rPr>
              <a:t> son </a:t>
            </a:r>
            <a:r>
              <a:rPr sz="2400" dirty="0" err="1">
                <a:latin typeface="Raleway" panose="020B0003030101060003" pitchFamily="34" charset="0"/>
              </a:rPr>
              <a:t>valiosos</a:t>
            </a:r>
            <a:r>
              <a:rPr sz="2400" dirty="0">
                <a:latin typeface="Raleway" panose="020B0003030101060003" pitchFamily="34" charset="0"/>
              </a:rPr>
              <a:t>; decide con </a:t>
            </a:r>
            <a:r>
              <a:rPr sz="2400" dirty="0" err="1">
                <a:latin typeface="Raleway" panose="020B0003030101060003" pitchFamily="34" charset="0"/>
              </a:rPr>
              <a:t>quién</a:t>
            </a:r>
            <a:r>
              <a:rPr sz="2400" dirty="0">
                <a:latin typeface="Raleway" panose="020B0003030101060003" pitchFamily="34" charset="0"/>
              </a:rPr>
              <a:t> los vas a </a:t>
            </a:r>
            <a:r>
              <a:rPr sz="2400" dirty="0" err="1">
                <a:latin typeface="Raleway" panose="020B0003030101060003" pitchFamily="34" charset="0"/>
              </a:rPr>
              <a:t>compartir</a:t>
            </a:r>
            <a:r>
              <a:rPr sz="2400" dirty="0">
                <a:latin typeface="Raleway" panose="020B0003030101060003" pitchFamily="34" charset="0"/>
              </a:rPr>
              <a:t>. </a:t>
            </a:r>
          </a:p>
        </p:txBody>
      </p:sp>
      <p:sp>
        <p:nvSpPr>
          <p:cNvPr id="160" name="Primero 💡"/>
          <p:cNvSpPr txBox="1">
            <a:spLocks noGrp="1"/>
          </p:cNvSpPr>
          <p:nvPr>
            <p:ph type="title"/>
          </p:nvPr>
        </p:nvSpPr>
        <p:spPr>
          <a:xfrm>
            <a:off x="989408" y="872008"/>
            <a:ext cx="7390469" cy="850530"/>
          </a:xfrm>
          <a:prstGeom prst="rect">
            <a:avLst/>
          </a:prstGeom>
        </p:spPr>
        <p:txBody>
          <a:bodyPr>
            <a:noAutofit/>
          </a:bodyPr>
          <a:lstStyle>
            <a:lvl1pPr defTabSz="2389632">
              <a:defRPr sz="8232" spc="-82"/>
            </a:lvl1pPr>
          </a:lstStyle>
          <a:p>
            <a:pPr algn="l"/>
            <a:r>
              <a:rPr sz="48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Primero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6A9270-8EFC-455C-A036-221E6775B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69" y="1722538"/>
            <a:ext cx="3909392" cy="39093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C7AD7C-3A00-4796-A36B-FECCA4D99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2" name="Comprometidos y capaces: auténticos, creen en ellos y en la posibilidad de su negocio.…"/>
          <p:cNvSpPr txBox="1"/>
          <p:nvPr/>
        </p:nvSpPr>
        <p:spPr>
          <a:xfrm>
            <a:off x="850263" y="1848678"/>
            <a:ext cx="6146886" cy="4206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273050" indent="-273050">
              <a:lnSpc>
                <a:spcPct val="100000"/>
              </a:lnSpc>
              <a:buSzPct val="150000"/>
              <a:buChar char="-"/>
            </a:pPr>
            <a:r>
              <a:rPr sz="2000" dirty="0" err="1">
                <a:latin typeface="Raleway" panose="020B0003030101060003" pitchFamily="34" charset="0"/>
              </a:rPr>
              <a:t>Comprometidos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capaces</a:t>
            </a:r>
            <a:r>
              <a:rPr sz="2000" dirty="0">
                <a:latin typeface="Raleway" panose="020B0003030101060003" pitchFamily="34" charset="0"/>
              </a:rPr>
              <a:t>: </a:t>
            </a:r>
            <a:r>
              <a:rPr sz="2000" dirty="0" err="1">
                <a:latin typeface="Raleway" panose="020B0003030101060003" pitchFamily="34" charset="0"/>
              </a:rPr>
              <a:t>auténticos</a:t>
            </a:r>
            <a:r>
              <a:rPr sz="2000" dirty="0">
                <a:latin typeface="Raleway" panose="020B0003030101060003" pitchFamily="34" charset="0"/>
              </a:rPr>
              <a:t>, </a:t>
            </a:r>
            <a:r>
              <a:rPr sz="2000" dirty="0" err="1">
                <a:latin typeface="Raleway" panose="020B0003030101060003" pitchFamily="34" charset="0"/>
              </a:rPr>
              <a:t>creen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ellos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la </a:t>
            </a:r>
            <a:r>
              <a:rPr sz="2000" dirty="0" err="1">
                <a:latin typeface="Raleway" panose="020B0003030101060003" pitchFamily="34" charset="0"/>
              </a:rPr>
              <a:t>posibilidad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su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negocio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273050" indent="-273050">
              <a:lnSpc>
                <a:spcPct val="100000"/>
              </a:lnSpc>
              <a:buSzPct val="150000"/>
              <a:buChar char="-"/>
            </a:pPr>
            <a:r>
              <a:rPr sz="2000" dirty="0" err="1">
                <a:latin typeface="Raleway" panose="020B0003030101060003" pitchFamily="34" charset="0"/>
              </a:rPr>
              <a:t>Están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listos</a:t>
            </a:r>
            <a:r>
              <a:rPr sz="2000" dirty="0">
                <a:latin typeface="Raleway" panose="020B0003030101060003" pitchFamily="34" charset="0"/>
              </a:rPr>
              <a:t> para </a:t>
            </a:r>
            <a:r>
              <a:rPr sz="2000" dirty="0" err="1">
                <a:latin typeface="Raleway" panose="020B0003030101060003" pitchFamily="34" charset="0"/>
              </a:rPr>
              <a:t>reescribir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su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historia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273050" indent="-273050">
              <a:lnSpc>
                <a:spcPct val="100000"/>
              </a:lnSpc>
              <a:buSzPct val="150000"/>
              <a:buChar char="-"/>
            </a:pPr>
            <a:r>
              <a:rPr sz="2000" dirty="0" err="1">
                <a:latin typeface="Raleway" panose="020B0003030101060003" pitchFamily="34" charset="0"/>
              </a:rPr>
              <a:t>Trabajan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inspirados</a:t>
            </a:r>
            <a:r>
              <a:rPr sz="2000" dirty="0">
                <a:latin typeface="Raleway" panose="020B0003030101060003" pitchFamily="34" charset="0"/>
              </a:rPr>
              <a:t> e </a:t>
            </a:r>
            <a:r>
              <a:rPr sz="2000" dirty="0" err="1">
                <a:latin typeface="Raleway" panose="020B0003030101060003" pitchFamily="34" charset="0"/>
              </a:rPr>
              <a:t>inspiran</a:t>
            </a:r>
            <a:r>
              <a:rPr sz="2000" dirty="0">
                <a:latin typeface="Raleway" panose="020B0003030101060003" pitchFamily="34" charset="0"/>
              </a:rPr>
              <a:t> a los </a:t>
            </a:r>
            <a:r>
              <a:rPr sz="2000" dirty="0" err="1">
                <a:latin typeface="Raleway" panose="020B0003030101060003" pitchFamily="34" charset="0"/>
              </a:rPr>
              <a:t>demás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>
              <a:lnSpc>
                <a:spcPct val="100000"/>
              </a:lnSpc>
              <a:defRPr i="1"/>
            </a:pPr>
            <a:endParaRPr lang="es-MX" sz="2000" dirty="0">
              <a:latin typeface="Raleway" panose="020B0003030101060003" pitchFamily="34" charset="0"/>
            </a:endParaRPr>
          </a:p>
          <a:p>
            <a:pPr>
              <a:lnSpc>
                <a:spcPct val="100000"/>
              </a:lnSpc>
              <a:defRPr i="1"/>
            </a:pPr>
            <a:r>
              <a:rPr sz="2000" dirty="0">
                <a:latin typeface="Raleway" panose="020B0003030101060003" pitchFamily="34" charset="0"/>
              </a:rPr>
              <a:t>BONUS</a:t>
            </a:r>
          </a:p>
          <a:p>
            <a:pPr marL="482600" indent="-482600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</a:pPr>
            <a:r>
              <a:rPr sz="2000" dirty="0" err="1">
                <a:latin typeface="Raleway" panose="020B0003030101060003" pitchFamily="34" charset="0"/>
              </a:rPr>
              <a:t>Experiencia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emprendimiento</a:t>
            </a:r>
            <a:r>
              <a:rPr sz="2000" dirty="0">
                <a:latin typeface="Raleway" panose="020B0003030101060003" pitchFamily="34" charset="0"/>
              </a:rPr>
              <a:t> o </a:t>
            </a:r>
            <a:r>
              <a:rPr sz="2000" dirty="0" err="1">
                <a:latin typeface="Raleway" panose="020B0003030101060003" pitchFamily="34" charset="0"/>
              </a:rPr>
              <a:t>ventas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482600" indent="-482600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</a:pPr>
            <a:r>
              <a:rPr sz="2000" dirty="0" err="1">
                <a:latin typeface="Raleway" panose="020B0003030101060003" pitchFamily="34" charset="0"/>
              </a:rPr>
              <a:t>Conocimiento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gestión</a:t>
            </a:r>
            <a:r>
              <a:rPr sz="2000" dirty="0">
                <a:latin typeface="Raleway" panose="020B0003030101060003" pitchFamily="34" charset="0"/>
              </a:rPr>
              <a:t> de RRSS.</a:t>
            </a:r>
          </a:p>
          <a:p>
            <a:pPr marL="482600" indent="-482600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</a:pPr>
            <a:r>
              <a:rPr sz="2000" dirty="0" err="1">
                <a:latin typeface="Raleway" panose="020B0003030101060003" pitchFamily="34" charset="0"/>
              </a:rPr>
              <a:t>Dispuesto</a:t>
            </a:r>
            <a:r>
              <a:rPr sz="2000" dirty="0">
                <a:latin typeface="Raleway" panose="020B0003030101060003" pitchFamily="34" charset="0"/>
              </a:rPr>
              <a:t> a </a:t>
            </a:r>
            <a:r>
              <a:rPr sz="2000" dirty="0" err="1">
                <a:latin typeface="Raleway" panose="020B0003030101060003" pitchFamily="34" charset="0"/>
              </a:rPr>
              <a:t>mostrarse</a:t>
            </a:r>
            <a:r>
              <a:rPr sz="2000" dirty="0">
                <a:latin typeface="Raleway" panose="020B0003030101060003" pitchFamily="34" charset="0"/>
              </a:rPr>
              <a:t> vulnerable: don de </a:t>
            </a:r>
            <a:r>
              <a:rPr sz="2000" dirty="0" err="1">
                <a:latin typeface="Raleway" panose="020B0003030101060003" pitchFamily="34" charset="0"/>
              </a:rPr>
              <a:t>gente</a:t>
            </a:r>
            <a:r>
              <a:rPr sz="2000" dirty="0">
                <a:latin typeface="Raleway" panose="020B0003030101060003" pitchFamily="34" charset="0"/>
              </a:rPr>
              <a:t>. </a:t>
            </a:r>
          </a:p>
        </p:txBody>
      </p:sp>
      <p:sp>
        <p:nvSpPr>
          <p:cNvPr id="163" name="Un socio ideal:"/>
          <p:cNvSpPr txBox="1">
            <a:spLocks noGrp="1"/>
          </p:cNvSpPr>
          <p:nvPr>
            <p:ph type="title"/>
          </p:nvPr>
        </p:nvSpPr>
        <p:spPr>
          <a:xfrm>
            <a:off x="850262" y="780018"/>
            <a:ext cx="7390469" cy="850530"/>
          </a:xfrm>
          <a:prstGeom prst="rect">
            <a:avLst/>
          </a:prstGeom>
        </p:spPr>
        <p:txBody>
          <a:bodyPr>
            <a:noAutofit/>
          </a:bodyPr>
          <a:lstStyle>
            <a:lvl1pPr defTabSz="2414016">
              <a:defRPr sz="8316" spc="-83"/>
            </a:lvl1pPr>
          </a:lstStyle>
          <a:p>
            <a:pPr algn="l"/>
            <a:r>
              <a:rPr sz="48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Un socio ideal: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674570-95A1-46E3-926A-8BA96F44D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49" y="1626061"/>
            <a:ext cx="4651513" cy="46515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A92D49-D0A8-417D-84AE-8F6492691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6806"/>
          </a:xfrm>
          <a:prstGeom prst="rect">
            <a:avLst/>
          </a:prstGeom>
        </p:spPr>
      </p:pic>
      <p:sp>
        <p:nvSpPr>
          <p:cNvPr id="165" name="ES IMPORTANTE HABLAR DE TU NEGOCIO"/>
          <p:cNvSpPr txBox="1">
            <a:spLocks noGrp="1"/>
          </p:cNvSpPr>
          <p:nvPr>
            <p:ph type="title"/>
          </p:nvPr>
        </p:nvSpPr>
        <p:spPr>
          <a:xfrm>
            <a:off x="1249942" y="2307159"/>
            <a:ext cx="9692111" cy="1731165"/>
          </a:xfrm>
          <a:prstGeom prst="rect">
            <a:avLst/>
          </a:prstGeom>
        </p:spPr>
        <p:txBody>
          <a:bodyPr>
            <a:normAutofit/>
          </a:bodyPr>
          <a:lstStyle>
            <a:lvl1pPr defTabSz="1999488">
              <a:defRPr sz="6887" spc="-68"/>
            </a:lvl1pPr>
          </a:lstStyle>
          <a:p>
            <a:r>
              <a:rPr sz="60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ES IMPORTANTE HABLAR DE TU NEGOCIO</a:t>
            </a:r>
          </a:p>
        </p:txBody>
      </p:sp>
      <p:sp>
        <p:nvSpPr>
          <p:cNvPr id="166" name="¡Compártelo con el mundo! ✨"/>
          <p:cNvSpPr txBox="1"/>
          <p:nvPr/>
        </p:nvSpPr>
        <p:spPr>
          <a:xfrm>
            <a:off x="2400764" y="4589509"/>
            <a:ext cx="7390469" cy="85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ctr" defTabSz="2389632">
              <a:lnSpc>
                <a:spcPct val="80000"/>
              </a:lnSpc>
              <a:spcBef>
                <a:spcPts val="0"/>
              </a:spcBef>
              <a:defRPr sz="8232" spc="-82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rPr sz="4116" dirty="0">
                <a:solidFill>
                  <a:schemeClr val="bg1"/>
                </a:solidFill>
                <a:latin typeface="Raleway" panose="020B0003030101060003" pitchFamily="34" charset="0"/>
              </a:rPr>
              <a:t>¡</a:t>
            </a:r>
            <a:r>
              <a:rPr sz="4116" dirty="0" err="1">
                <a:solidFill>
                  <a:schemeClr val="bg1"/>
                </a:solidFill>
                <a:latin typeface="Raleway" panose="020B0003030101060003" pitchFamily="34" charset="0"/>
              </a:rPr>
              <a:t>Compártelo</a:t>
            </a:r>
            <a:r>
              <a:rPr sz="4116" dirty="0">
                <a:solidFill>
                  <a:schemeClr val="bg1"/>
                </a:solidFill>
                <a:latin typeface="Raleway" panose="020B0003030101060003" pitchFamily="34" charset="0"/>
              </a:rPr>
              <a:t> con el </a:t>
            </a:r>
            <a:r>
              <a:rPr sz="4116" dirty="0" err="1">
                <a:solidFill>
                  <a:schemeClr val="bg1"/>
                </a:solidFill>
                <a:latin typeface="Raleway" panose="020B0003030101060003" pitchFamily="34" charset="0"/>
              </a:rPr>
              <a:t>mundo</a:t>
            </a:r>
            <a:r>
              <a:rPr sz="4116" dirty="0">
                <a:solidFill>
                  <a:schemeClr val="bg1"/>
                </a:solidFill>
                <a:latin typeface="Raleway" panose="020B0003030101060003" pitchFamily="34" charset="0"/>
              </a:rPr>
              <a:t>!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FC2BBC-405D-41E2-9E4E-9D4669478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8" name="Es la única manera de crecer y construir tus rangos.…"/>
          <p:cNvSpPr txBox="1"/>
          <p:nvPr/>
        </p:nvSpPr>
        <p:spPr>
          <a:xfrm>
            <a:off x="556592" y="494741"/>
            <a:ext cx="837330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387350" indent="-1143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000"/>
            </a:pPr>
            <a:r>
              <a:rPr sz="2000" dirty="0">
                <a:latin typeface="Raleway" panose="020B0003030101060003" pitchFamily="34" charset="0"/>
              </a:rPr>
              <a:t> Es la </a:t>
            </a:r>
            <a:r>
              <a:rPr sz="2000" dirty="0" err="1">
                <a:latin typeface="Raleway" panose="020B0003030101060003" pitchFamily="34" charset="0"/>
              </a:rPr>
              <a:t>única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manera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crecer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construir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tus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rangos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387350" indent="-1143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000"/>
            </a:pPr>
            <a:r>
              <a:rPr sz="2000" dirty="0">
                <a:latin typeface="Raleway" panose="020B0003030101060003" pitchFamily="34" charset="0"/>
              </a:rPr>
              <a:t> Las personas </a:t>
            </a:r>
            <a:r>
              <a:rPr sz="2000" dirty="0" err="1">
                <a:latin typeface="Raleway" panose="020B0003030101060003" pitchFamily="34" charset="0"/>
              </a:rPr>
              <a:t>tienen</a:t>
            </a:r>
            <a:r>
              <a:rPr sz="2000" dirty="0">
                <a:latin typeface="Raleway" panose="020B0003030101060003" pitchFamily="34" charset="0"/>
              </a:rPr>
              <a:t> una </a:t>
            </a:r>
            <a:r>
              <a:rPr sz="2000" dirty="0" err="1">
                <a:latin typeface="Raleway" panose="020B0003030101060003" pitchFamily="34" charset="0"/>
              </a:rPr>
              <a:t>necesidad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genuina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vivir</a:t>
            </a:r>
            <a:r>
              <a:rPr sz="2000" dirty="0">
                <a:latin typeface="Raleway" panose="020B0003030101060003" pitchFamily="34" charset="0"/>
              </a:rPr>
              <a:t> lo que </a:t>
            </a:r>
            <a:r>
              <a:rPr sz="2000" dirty="0" err="1">
                <a:latin typeface="Raleway" panose="020B0003030101060003" pitchFamily="34" charset="0"/>
              </a:rPr>
              <a:t>tú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vives</a:t>
            </a:r>
            <a:r>
              <a:rPr sz="2000" dirty="0">
                <a:latin typeface="Raleway" panose="020B0003030101060003" pitchFamily="34" charset="0"/>
              </a:rPr>
              <a:t>. </a:t>
            </a:r>
          </a:p>
        </p:txBody>
      </p:sp>
      <p:sp>
        <p:nvSpPr>
          <p:cNvPr id="169" name="¿CÓMO VAS A HABLAR DE TU NEGOCIO?"/>
          <p:cNvSpPr txBox="1">
            <a:spLocks noGrp="1"/>
          </p:cNvSpPr>
          <p:nvPr>
            <p:ph type="title"/>
          </p:nvPr>
        </p:nvSpPr>
        <p:spPr>
          <a:xfrm>
            <a:off x="556592" y="1828802"/>
            <a:ext cx="5446643" cy="12622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sz="36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¿CÓMO VAS A HABLAR DE TU NEGOCIO?</a:t>
            </a:r>
          </a:p>
        </p:txBody>
      </p:sp>
      <p:sp>
        <p:nvSpPr>
          <p:cNvPr id="170" name="Por RRSS: balance entre producto y negocio (50% y 50%); define tu tono y manera; usa tu historia a tu favor ‘¿Por qué decidiste emprender?’; sé constante; usa el método EAC en tu contenido (Educativo, Aspiracional y Creativo); muéstrate auténtico.…"/>
          <p:cNvSpPr txBox="1"/>
          <p:nvPr/>
        </p:nvSpPr>
        <p:spPr>
          <a:xfrm>
            <a:off x="556592" y="3429000"/>
            <a:ext cx="5774634" cy="266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387350" indent="-1143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000"/>
            </a:pPr>
            <a:r>
              <a:rPr sz="2000" dirty="0">
                <a:latin typeface="Raleway" panose="020B0003030101060003" pitchFamily="34" charset="0"/>
              </a:rPr>
              <a:t>Por RRSS: balance entre </a:t>
            </a:r>
            <a:r>
              <a:rPr sz="2000" dirty="0" err="1">
                <a:latin typeface="Raleway" panose="020B0003030101060003" pitchFamily="34" charset="0"/>
              </a:rPr>
              <a:t>producto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negocio</a:t>
            </a:r>
            <a:r>
              <a:rPr sz="2000" dirty="0">
                <a:latin typeface="Raleway" panose="020B0003030101060003" pitchFamily="34" charset="0"/>
              </a:rPr>
              <a:t> (50% y 50%); define </a:t>
            </a:r>
            <a:r>
              <a:rPr sz="2000" dirty="0" err="1">
                <a:latin typeface="Raleway" panose="020B0003030101060003" pitchFamily="34" charset="0"/>
              </a:rPr>
              <a:t>tu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tono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manera</a:t>
            </a:r>
            <a:r>
              <a:rPr sz="2000" dirty="0">
                <a:latin typeface="Raleway" panose="020B0003030101060003" pitchFamily="34" charset="0"/>
              </a:rPr>
              <a:t>; </a:t>
            </a:r>
            <a:r>
              <a:rPr sz="2000" dirty="0" err="1">
                <a:latin typeface="Raleway" panose="020B0003030101060003" pitchFamily="34" charset="0"/>
              </a:rPr>
              <a:t>usa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tu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historia</a:t>
            </a:r>
            <a:r>
              <a:rPr sz="2000" dirty="0">
                <a:latin typeface="Raleway" panose="020B0003030101060003" pitchFamily="34" charset="0"/>
              </a:rPr>
              <a:t> a </a:t>
            </a:r>
            <a:r>
              <a:rPr sz="2000" dirty="0" err="1">
                <a:latin typeface="Raleway" panose="020B0003030101060003" pitchFamily="34" charset="0"/>
              </a:rPr>
              <a:t>tu</a:t>
            </a:r>
            <a:r>
              <a:rPr sz="2000" dirty="0">
                <a:latin typeface="Raleway" panose="020B0003030101060003" pitchFamily="34" charset="0"/>
              </a:rPr>
              <a:t> favor ‘¿Por </a:t>
            </a:r>
            <a:r>
              <a:rPr sz="2000" dirty="0" err="1">
                <a:latin typeface="Raleway" panose="020B0003030101060003" pitchFamily="34" charset="0"/>
              </a:rPr>
              <a:t>qué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decidiste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emprender</a:t>
            </a:r>
            <a:r>
              <a:rPr sz="2000" dirty="0">
                <a:latin typeface="Raleway" panose="020B0003030101060003" pitchFamily="34" charset="0"/>
              </a:rPr>
              <a:t>?’; </a:t>
            </a:r>
            <a:r>
              <a:rPr sz="2000" dirty="0" err="1">
                <a:latin typeface="Raleway" panose="020B0003030101060003" pitchFamily="34" charset="0"/>
              </a:rPr>
              <a:t>sé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constante</a:t>
            </a:r>
            <a:r>
              <a:rPr sz="2000" dirty="0">
                <a:latin typeface="Raleway" panose="020B0003030101060003" pitchFamily="34" charset="0"/>
              </a:rPr>
              <a:t>; </a:t>
            </a:r>
            <a:r>
              <a:rPr sz="2000" dirty="0" err="1">
                <a:latin typeface="Raleway" panose="020B0003030101060003" pitchFamily="34" charset="0"/>
              </a:rPr>
              <a:t>usa</a:t>
            </a:r>
            <a:r>
              <a:rPr sz="2000" dirty="0">
                <a:latin typeface="Raleway" panose="020B0003030101060003" pitchFamily="34" charset="0"/>
              </a:rPr>
              <a:t> el </a:t>
            </a:r>
            <a:r>
              <a:rPr sz="2000" dirty="0" err="1">
                <a:latin typeface="Raleway" panose="020B0003030101060003" pitchFamily="34" charset="0"/>
              </a:rPr>
              <a:t>método</a:t>
            </a:r>
            <a:r>
              <a:rPr sz="2000" dirty="0">
                <a:latin typeface="Raleway" panose="020B0003030101060003" pitchFamily="34" charset="0"/>
              </a:rPr>
              <a:t> EAC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tu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contenido</a:t>
            </a:r>
            <a:r>
              <a:rPr sz="2000" dirty="0">
                <a:latin typeface="Raleway" panose="020B0003030101060003" pitchFamily="34" charset="0"/>
              </a:rPr>
              <a:t> (</a:t>
            </a:r>
            <a:r>
              <a:rPr sz="2000" dirty="0" err="1">
                <a:latin typeface="Raleway" panose="020B0003030101060003" pitchFamily="34" charset="0"/>
              </a:rPr>
              <a:t>Educativo</a:t>
            </a:r>
            <a:r>
              <a:rPr sz="2000" dirty="0">
                <a:latin typeface="Raleway" panose="020B0003030101060003" pitchFamily="34" charset="0"/>
              </a:rPr>
              <a:t>, </a:t>
            </a:r>
            <a:r>
              <a:rPr sz="2000" dirty="0" err="1">
                <a:latin typeface="Raleway" panose="020B0003030101060003" pitchFamily="34" charset="0"/>
              </a:rPr>
              <a:t>Aspiracional</a:t>
            </a:r>
            <a:r>
              <a:rPr sz="2000" dirty="0">
                <a:latin typeface="Raleway" panose="020B0003030101060003" pitchFamily="34" charset="0"/>
              </a:rPr>
              <a:t> y </a:t>
            </a:r>
            <a:r>
              <a:rPr sz="2000" dirty="0" err="1">
                <a:latin typeface="Raleway" panose="020B0003030101060003" pitchFamily="34" charset="0"/>
              </a:rPr>
              <a:t>Creativo</a:t>
            </a:r>
            <a:r>
              <a:rPr sz="2000" dirty="0">
                <a:latin typeface="Raleway" panose="020B0003030101060003" pitchFamily="34" charset="0"/>
              </a:rPr>
              <a:t>); </a:t>
            </a:r>
            <a:r>
              <a:rPr sz="2000" dirty="0" err="1">
                <a:latin typeface="Raleway" panose="020B0003030101060003" pitchFamily="34" charset="0"/>
              </a:rPr>
              <a:t>muéstrate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auténtico</a:t>
            </a:r>
            <a:r>
              <a:rPr sz="2000" dirty="0">
                <a:latin typeface="Raleway" panose="020B0003030101060003" pitchFamily="34" charset="0"/>
              </a:rPr>
              <a:t>.</a:t>
            </a:r>
          </a:p>
          <a:p>
            <a:pPr marL="387350" indent="-114300" algn="just">
              <a:lnSpc>
                <a:spcPct val="100000"/>
              </a:lnSpc>
              <a:buClr>
                <a:srgbClr val="000000"/>
              </a:buClr>
              <a:buSzPct val="100000"/>
              <a:buAutoNum type="arabicPeriod"/>
              <a:defRPr sz="3000"/>
            </a:pPr>
            <a:r>
              <a:rPr sz="2000" dirty="0">
                <a:latin typeface="Raleway" panose="020B0003030101060003" pitchFamily="34" charset="0"/>
              </a:rPr>
              <a:t>De boca </a:t>
            </a:r>
            <a:r>
              <a:rPr sz="2000" dirty="0" err="1">
                <a:latin typeface="Raleway" panose="020B0003030101060003" pitchFamily="34" charset="0"/>
              </a:rPr>
              <a:t>en</a:t>
            </a:r>
            <a:r>
              <a:rPr sz="2000" dirty="0">
                <a:latin typeface="Raleway" panose="020B0003030101060003" pitchFamily="34" charset="0"/>
              </a:rPr>
              <a:t> boca: la </a:t>
            </a:r>
            <a:r>
              <a:rPr sz="2000" dirty="0" err="1">
                <a:latin typeface="Raleway" panose="020B0003030101060003" pitchFamily="34" charset="0"/>
              </a:rPr>
              <a:t>venta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requiere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conexión</a:t>
            </a:r>
            <a:r>
              <a:rPr sz="2000" dirty="0">
                <a:latin typeface="Raleway" panose="020B0003030101060003" pitchFamily="34" charset="0"/>
              </a:rPr>
              <a:t>; </a:t>
            </a:r>
            <a:r>
              <a:rPr sz="2000" dirty="0" err="1">
                <a:latin typeface="Raleway" panose="020B0003030101060003" pitchFamily="34" charset="0"/>
              </a:rPr>
              <a:t>crea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comunidad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fuera</a:t>
            </a:r>
            <a:r>
              <a:rPr sz="2000" dirty="0">
                <a:latin typeface="Raleway" panose="020B0003030101060003" pitchFamily="34" charset="0"/>
              </a:rPr>
              <a:t> de </a:t>
            </a:r>
            <a:r>
              <a:rPr sz="2000" dirty="0" err="1">
                <a:latin typeface="Raleway" panose="020B0003030101060003" pitchFamily="34" charset="0"/>
              </a:rPr>
              <a:t>tu</a:t>
            </a:r>
            <a:r>
              <a:rPr sz="2000" dirty="0">
                <a:latin typeface="Raleway" panose="020B0003030101060003" pitchFamily="34" charset="0"/>
              </a:rPr>
              <a:t> </a:t>
            </a:r>
            <a:r>
              <a:rPr sz="2000" dirty="0" err="1">
                <a:latin typeface="Raleway" panose="020B0003030101060003" pitchFamily="34" charset="0"/>
              </a:rPr>
              <a:t>círculo</a:t>
            </a:r>
            <a:r>
              <a:rPr sz="2000" dirty="0">
                <a:latin typeface="Raleway" panose="020B0003030101060003" pitchFamily="34" charset="0"/>
              </a:rPr>
              <a:t> caliente.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C53F09-D7EB-4C1E-94E2-2184AF531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4" y="1868956"/>
            <a:ext cx="4227442" cy="42274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0BFC72-E40B-4E6D-9992-0706D8E04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72" name="Embudo de decisión para sumar socios"/>
          <p:cNvSpPr txBox="1">
            <a:spLocks noGrp="1"/>
          </p:cNvSpPr>
          <p:nvPr>
            <p:ph type="title"/>
          </p:nvPr>
        </p:nvSpPr>
        <p:spPr>
          <a:xfrm>
            <a:off x="647700" y="2117930"/>
            <a:ext cx="10896600" cy="885084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Embudo</a:t>
            </a:r>
            <a:r>
              <a:rPr dirty="0">
                <a:solidFill>
                  <a:schemeClr val="bg1"/>
                </a:solidFill>
                <a:latin typeface="Metropolis Extra Bold" panose="00000900000000000000" pitchFamily="50" charset="0"/>
              </a:rPr>
              <a:t> de </a:t>
            </a:r>
            <a:r>
              <a:rPr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decisión</a:t>
            </a:r>
            <a:r>
              <a:rPr dirty="0">
                <a:solidFill>
                  <a:schemeClr val="bg1"/>
                </a:solidFill>
                <a:latin typeface="Metropolis Extra Bold" panose="00000900000000000000" pitchFamily="50" charset="0"/>
              </a:rPr>
              <a:t> para </a:t>
            </a:r>
            <a:r>
              <a:rPr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sumar</a:t>
            </a:r>
            <a:r>
              <a:rPr dirty="0">
                <a:solidFill>
                  <a:schemeClr val="bg1"/>
                </a:solidFill>
                <a:latin typeface="Metropolis Extra Bold" panose="00000900000000000000" pitchFamily="50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socios</a:t>
            </a:r>
            <a:endParaRPr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73" name="INCONSCIENTE ————— FRÍO…"/>
          <p:cNvSpPr txBox="1">
            <a:spLocks noGrp="1"/>
          </p:cNvSpPr>
          <p:nvPr>
            <p:ph type="body" idx="21"/>
          </p:nvPr>
        </p:nvSpPr>
        <p:spPr>
          <a:xfrm>
            <a:off x="2517914" y="2955657"/>
            <a:ext cx="3578086" cy="30207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3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INCONSCIENTE</a:t>
            </a:r>
          </a:p>
          <a:p>
            <a:pPr algn="l">
              <a:lnSpc>
                <a:spcPct val="150000"/>
              </a:lnSpc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3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CONCIENCIA </a:t>
            </a:r>
          </a:p>
          <a:p>
            <a:pPr algn="l">
              <a:lnSpc>
                <a:spcPct val="150000"/>
              </a:lnSpc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3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EVALUACIÓN</a:t>
            </a:r>
          </a:p>
          <a:p>
            <a:pPr algn="l">
              <a:lnSpc>
                <a:spcPct val="150000"/>
              </a:lnSpc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3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DECISIÓN </a:t>
            </a:r>
          </a:p>
        </p:txBody>
      </p:sp>
      <p:sp>
        <p:nvSpPr>
          <p:cNvPr id="6" name="INCONSCIENTE ————— FRÍO…">
            <a:extLst>
              <a:ext uri="{FF2B5EF4-FFF2-40B4-BE49-F238E27FC236}">
                <a16:creationId xmlns:a16="http://schemas.microsoft.com/office/drawing/2014/main" id="{64064D71-9643-4EEC-BAE1-7069C804521F}"/>
              </a:ext>
            </a:extLst>
          </p:cNvPr>
          <p:cNvSpPr txBox="1">
            <a:spLocks/>
          </p:cNvSpPr>
          <p:nvPr/>
        </p:nvSpPr>
        <p:spPr>
          <a:xfrm>
            <a:off x="6738179" y="2990314"/>
            <a:ext cx="2737126" cy="3219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-22" baseline="0">
                <a:solidFill>
                  <a:srgbClr val="000000"/>
                </a:solidFill>
                <a:uFillTx/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546100" marR="0" indent="-273050" algn="l" defTabSz="1219169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819150" marR="0" indent="-273050" algn="l" defTabSz="1219169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1092200" marR="0" indent="-273050" algn="l" defTabSz="1219169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1365250" marR="0" indent="-273050" algn="l" defTabSz="1219169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1638300" marR="0" indent="-273050" algn="l" defTabSz="1219169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1911350" marR="0" indent="-273050" algn="l" defTabSz="1219169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2184400" marR="0" indent="-273050" algn="l" defTabSz="1219169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2457450" marR="0" indent="-273050" algn="l" defTabSz="1219169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r" hangingPunct="1">
              <a:lnSpc>
                <a:spcPct val="150000"/>
              </a:lnSpc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lang="es-MX" sz="3000" dirty="0">
                <a:solidFill>
                  <a:srgbClr val="154844"/>
                </a:solidFill>
                <a:latin typeface="Metropolis Extra Bold" panose="00000900000000000000" pitchFamily="50" charset="0"/>
                <a:ea typeface="Graphik"/>
                <a:cs typeface="Graphik"/>
                <a:sym typeface="Graphik"/>
              </a:rPr>
              <a:t>FRÍO</a:t>
            </a:r>
          </a:p>
          <a:p>
            <a:pPr algn="r" hangingPunct="1">
              <a:lnSpc>
                <a:spcPct val="150000"/>
              </a:lnSpc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lang="es-MX" sz="3000" dirty="0">
                <a:solidFill>
                  <a:srgbClr val="154844"/>
                </a:solidFill>
                <a:latin typeface="Metropolis Extra Bold" panose="00000900000000000000" pitchFamily="50" charset="0"/>
                <a:ea typeface="Graphik"/>
                <a:cs typeface="Graphik"/>
                <a:sym typeface="Graphik"/>
              </a:rPr>
              <a:t>TIBIO</a:t>
            </a:r>
          </a:p>
          <a:p>
            <a:pPr algn="r" hangingPunct="1">
              <a:lnSpc>
                <a:spcPct val="150000"/>
              </a:lnSpc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lang="es-MX" sz="3000" dirty="0">
                <a:solidFill>
                  <a:srgbClr val="154844"/>
                </a:solidFill>
                <a:latin typeface="Metropolis Extra Bold" panose="00000900000000000000" pitchFamily="50" charset="0"/>
                <a:ea typeface="Graphik"/>
                <a:cs typeface="Graphik"/>
                <a:sym typeface="Graphik"/>
              </a:rPr>
              <a:t>CÁLIDO</a:t>
            </a:r>
          </a:p>
          <a:p>
            <a:pPr algn="r" hangingPunct="1">
              <a:lnSpc>
                <a:spcPct val="150000"/>
              </a:lnSpc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lang="es-MX" sz="3000" dirty="0">
                <a:solidFill>
                  <a:srgbClr val="154844"/>
                </a:solidFill>
                <a:latin typeface="Metropolis Extra Bold" panose="00000900000000000000" pitchFamily="50" charset="0"/>
                <a:ea typeface="Graphik"/>
                <a:cs typeface="Graphik"/>
                <a:sym typeface="Graphik"/>
              </a:rPr>
              <a:t>CALIENTE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E5A5A23E-A887-4AF1-9FA3-53F26D979693}"/>
              </a:ext>
            </a:extLst>
          </p:cNvPr>
          <p:cNvCxnSpPr/>
          <p:nvPr/>
        </p:nvCxnSpPr>
        <p:spPr>
          <a:xfrm>
            <a:off x="5715000" y="3429000"/>
            <a:ext cx="2552700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ED01D0C-EC7B-4F7D-828C-D8548D531F4B}"/>
              </a:ext>
            </a:extLst>
          </p:cNvPr>
          <p:cNvCxnSpPr>
            <a:cxnSpLocks/>
          </p:cNvCxnSpPr>
          <p:nvPr/>
        </p:nvCxnSpPr>
        <p:spPr>
          <a:xfrm>
            <a:off x="5194300" y="4076700"/>
            <a:ext cx="3073400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77102F2-21DC-4FFB-8B24-886196AC1922}"/>
              </a:ext>
            </a:extLst>
          </p:cNvPr>
          <p:cNvCxnSpPr/>
          <p:nvPr/>
        </p:nvCxnSpPr>
        <p:spPr>
          <a:xfrm>
            <a:off x="5264150" y="4724400"/>
            <a:ext cx="2552700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6C81954-9BDF-4846-A039-2D4FB5BE9A2A}"/>
              </a:ext>
            </a:extLst>
          </p:cNvPr>
          <p:cNvCxnSpPr>
            <a:cxnSpLocks/>
          </p:cNvCxnSpPr>
          <p:nvPr/>
        </p:nvCxnSpPr>
        <p:spPr>
          <a:xfrm>
            <a:off x="4622800" y="5435600"/>
            <a:ext cx="2730500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73C620-934F-4A5E-8D80-BA72C8801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¿Qué decir para hablar del negocio?"/>
          <p:cNvSpPr txBox="1">
            <a:spLocks noGrp="1"/>
          </p:cNvSpPr>
          <p:nvPr>
            <p:ph type="title"/>
          </p:nvPr>
        </p:nvSpPr>
        <p:spPr>
          <a:xfrm>
            <a:off x="609600" y="962327"/>
            <a:ext cx="10972800" cy="863601"/>
          </a:xfrm>
          <a:prstGeom prst="rect">
            <a:avLst/>
          </a:prstGeom>
        </p:spPr>
        <p:txBody>
          <a:bodyPr/>
          <a:lstStyle/>
          <a:p>
            <a:pPr algn="l"/>
            <a:r>
              <a:rPr>
                <a:solidFill>
                  <a:srgbClr val="154844"/>
                </a:solidFill>
                <a:latin typeface="Metropolis Extra Bold" panose="00000900000000000000" pitchFamily="50" charset="0"/>
              </a:rPr>
              <a:t>¿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Qué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decir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para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hablar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 del </a:t>
            </a:r>
            <a:r>
              <a:rPr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negocio</a:t>
            </a:r>
            <a:r>
              <a:rPr dirty="0">
                <a:solidFill>
                  <a:srgbClr val="154844"/>
                </a:solidFill>
                <a:latin typeface="Metropolis Extra Bold" panose="00000900000000000000" pitchFamily="50" charset="0"/>
              </a:rPr>
              <a:t>?</a:t>
            </a:r>
          </a:p>
        </p:txBody>
      </p:sp>
      <p:sp>
        <p:nvSpPr>
          <p:cNvPr id="176" name="PUNTO DE PARTIDA…"/>
          <p:cNvSpPr txBox="1">
            <a:spLocks noGrp="1"/>
          </p:cNvSpPr>
          <p:nvPr>
            <p:ph type="body" idx="21"/>
          </p:nvPr>
        </p:nvSpPr>
        <p:spPr>
          <a:xfrm>
            <a:off x="609601" y="2040346"/>
            <a:ext cx="5486400" cy="33140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/>
          </a:bodyPr>
          <a:lstStyle/>
          <a:p>
            <a:pPr algn="l"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2800" dirty="0">
                <a:latin typeface="Raleway" panose="020B0003030101060003" pitchFamily="34" charset="0"/>
              </a:rPr>
              <a:t>PUNTO DE PARTIDA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>
                <a:latin typeface="Graphik"/>
                <a:ea typeface="Graphik"/>
                <a:cs typeface="Graphik"/>
                <a:sym typeface="Graphik"/>
              </a:defRPr>
            </a:pPr>
            <a:endParaRPr sz="2800" dirty="0">
              <a:latin typeface="Raleway" panose="020B00030301010600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2800" dirty="0" err="1">
                <a:latin typeface="Raleway" panose="020B0003030101060003" pitchFamily="34" charset="0"/>
              </a:rPr>
              <a:t>Ingresos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residuales</a:t>
            </a:r>
            <a:r>
              <a:rPr sz="2800" dirty="0">
                <a:latin typeface="Raleway" panose="020B0003030101060003" pitchFamily="34" charset="0"/>
              </a:rPr>
              <a:t> vs </a:t>
            </a:r>
            <a:r>
              <a:rPr sz="2800" dirty="0" err="1">
                <a:latin typeface="Raleway" panose="020B0003030101060003" pitchFamily="34" charset="0"/>
              </a:rPr>
              <a:t>lineales</a:t>
            </a:r>
            <a:endParaRPr sz="2800" dirty="0">
              <a:latin typeface="Raleway" panose="020B00030301010600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2800" dirty="0">
                <a:latin typeface="Raleway" panose="020B0003030101060003" pitchFamily="34" charset="0"/>
              </a:rPr>
              <a:t>Libertad de </a:t>
            </a:r>
            <a:r>
              <a:rPr sz="2800" dirty="0" err="1">
                <a:latin typeface="Raleway" panose="020B0003030101060003" pitchFamily="34" charset="0"/>
              </a:rPr>
              <a:t>tiempo</a:t>
            </a:r>
            <a:endParaRPr sz="2800" dirty="0">
              <a:latin typeface="Raleway" panose="020B00030301010600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2800" dirty="0" err="1">
                <a:latin typeface="Raleway" panose="020B0003030101060003" pitchFamily="34" charset="0"/>
              </a:rPr>
              <a:t>Generar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ingresos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importantes</a:t>
            </a:r>
            <a:endParaRPr sz="2800" dirty="0">
              <a:latin typeface="Raleway" panose="020B00030301010600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2800" dirty="0" err="1">
                <a:latin typeface="Raleway" panose="020B0003030101060003" pitchFamily="34" charset="0"/>
              </a:rPr>
              <a:t>Hacer</a:t>
            </a:r>
            <a:r>
              <a:rPr sz="2800" dirty="0">
                <a:latin typeface="Raleway" panose="020B0003030101060003" pitchFamily="34" charset="0"/>
              </a:rPr>
              <a:t> lo que </a:t>
            </a:r>
            <a:r>
              <a:rPr sz="2800" dirty="0" err="1">
                <a:latin typeface="Raleway" panose="020B0003030101060003" pitchFamily="34" charset="0"/>
              </a:rPr>
              <a:t>te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gusta</a:t>
            </a:r>
            <a:endParaRPr sz="2800" dirty="0">
              <a:latin typeface="Raleway" panose="020B00030301010600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rPr sz="2800" dirty="0" err="1">
                <a:latin typeface="Raleway" panose="020B0003030101060003" pitchFamily="34" charset="0"/>
              </a:rPr>
              <a:t>Ayudar</a:t>
            </a:r>
            <a:r>
              <a:rPr sz="2800" dirty="0">
                <a:latin typeface="Raleway" panose="020B0003030101060003" pitchFamily="34" charset="0"/>
              </a:rPr>
              <a:t> a </a:t>
            </a:r>
            <a:r>
              <a:rPr sz="2800" dirty="0" err="1">
                <a:latin typeface="Raleway" panose="020B0003030101060003" pitchFamily="34" charset="0"/>
              </a:rPr>
              <a:t>otros</a:t>
            </a:r>
            <a:r>
              <a:rPr sz="2800" dirty="0">
                <a:latin typeface="Raleway" panose="020B0003030101060003" pitchFamily="34" charset="0"/>
              </a:rPr>
              <a:t> a </a:t>
            </a:r>
            <a:r>
              <a:rPr sz="2800" dirty="0" err="1">
                <a:latin typeface="Raleway" panose="020B0003030101060003" pitchFamily="34" charset="0"/>
              </a:rPr>
              <a:t>nivel</a:t>
            </a:r>
            <a:r>
              <a:rPr sz="2800" dirty="0">
                <a:latin typeface="Raleway" panose="020B0003030101060003" pitchFamily="34" charset="0"/>
              </a:rPr>
              <a:t> </a:t>
            </a:r>
            <a:r>
              <a:rPr sz="2800" dirty="0" err="1">
                <a:latin typeface="Raleway" panose="020B0003030101060003" pitchFamily="34" charset="0"/>
              </a:rPr>
              <a:t>físico</a:t>
            </a:r>
            <a:r>
              <a:rPr sz="2800" dirty="0">
                <a:latin typeface="Raleway" panose="020B0003030101060003" pitchFamily="34" charset="0"/>
              </a:rPr>
              <a:t>, mental, </a:t>
            </a:r>
            <a:r>
              <a:rPr sz="2800" dirty="0" err="1">
                <a:latin typeface="Raleway" panose="020B0003030101060003" pitchFamily="34" charset="0"/>
              </a:rPr>
              <a:t>emocional</a:t>
            </a:r>
            <a:r>
              <a:rPr sz="2800" dirty="0">
                <a:latin typeface="Raleway" panose="020B0003030101060003" pitchFamily="34" charset="0"/>
              </a:rPr>
              <a:t> y </a:t>
            </a:r>
            <a:r>
              <a:rPr sz="2800" dirty="0" err="1">
                <a:latin typeface="Raleway" panose="020B0003030101060003" pitchFamily="34" charset="0"/>
              </a:rPr>
              <a:t>financiero</a:t>
            </a:r>
            <a:endParaRPr sz="2800" dirty="0">
              <a:latin typeface="Raleway" panose="020B0003030101060003" pitchFamily="34" charset="0"/>
            </a:endParaRPr>
          </a:p>
        </p:txBody>
      </p:sp>
      <p:sp>
        <p:nvSpPr>
          <p:cNvPr id="177" name="PERSONALÍZALOS CON TU HISTORIA Y A TU ESTILO"/>
          <p:cNvSpPr txBox="1"/>
          <p:nvPr/>
        </p:nvSpPr>
        <p:spPr>
          <a:xfrm>
            <a:off x="609600" y="5735373"/>
            <a:ext cx="8274906" cy="54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 fontScale="92500"/>
          </a:bodyPr>
          <a:lstStyle>
            <a:lvl1pPr algn="ctr" defTabSz="1463040">
              <a:lnSpc>
                <a:spcPct val="80000"/>
              </a:lnSpc>
              <a:spcBef>
                <a:spcPts val="0"/>
              </a:spcBef>
              <a:defRPr sz="5040" spc="-50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pPr algn="l"/>
            <a:r>
              <a:rPr sz="2800" b="1" dirty="0">
                <a:solidFill>
                  <a:srgbClr val="C79B3D"/>
                </a:solidFill>
                <a:latin typeface="Raleway" panose="020B0003030101060003" pitchFamily="34" charset="0"/>
              </a:rPr>
              <a:t>PERSONALÍZALOS CON TU HISTORIA Y A TU ESTILO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7B8A68-DB18-495B-8E1F-82807199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825928"/>
            <a:ext cx="3657600" cy="3657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1231</Words>
  <Application>Microsoft Office PowerPoint</Application>
  <PresentationFormat>Panorámica</PresentationFormat>
  <Paragraphs>180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9" baseType="lpstr">
      <vt:lpstr>Arial</vt:lpstr>
      <vt:lpstr>Canela Bold</vt:lpstr>
      <vt:lpstr>Canela Deck Regular</vt:lpstr>
      <vt:lpstr>Canela Regular</vt:lpstr>
      <vt:lpstr>Canela Text Regular</vt:lpstr>
      <vt:lpstr>Graphik</vt:lpstr>
      <vt:lpstr>Graphik Medium</vt:lpstr>
      <vt:lpstr>Graphik Semibold</vt:lpstr>
      <vt:lpstr>Helvetica Neue</vt:lpstr>
      <vt:lpstr>Metropolis Extra Bold</vt:lpstr>
      <vt:lpstr>Raleway</vt:lpstr>
      <vt:lpstr>Raleway-Bold</vt:lpstr>
      <vt:lpstr>23_ClassicWhite</vt:lpstr>
      <vt:lpstr>Presentación de PowerPoint</vt:lpstr>
      <vt:lpstr>Nunca tienes que crear un negocio para ‘hacer dinero’.  Empieza un negocio para hacer una diferencia. </vt:lpstr>
      <vt:lpstr>¿Cuáles son las características de tu socio ideal?</vt:lpstr>
      <vt:lpstr>Primero </vt:lpstr>
      <vt:lpstr>Un socio ideal:</vt:lpstr>
      <vt:lpstr>ES IMPORTANTE HABLAR DE TU NEGOCIO</vt:lpstr>
      <vt:lpstr>¿CÓMO VAS A HABLAR DE TU NEGOCIO?</vt:lpstr>
      <vt:lpstr>Embudo de decisión para sumar socios</vt:lpstr>
      <vt:lpstr>¿Qué decir para hablar del negocio?</vt:lpstr>
      <vt:lpstr>Cada vez que veas un negocio exitoso, piensa que en algún momento alguien tomó una decisión valiente.</vt:lpstr>
      <vt:lpstr>Pirámide de creencias de dōTERRA </vt:lpstr>
      <vt:lpstr>Es importante entender dónde estás</vt:lpstr>
      <vt:lpstr>Tipos de distribuidor y cómo detectarlos</vt:lpstr>
      <vt:lpstr>Tipos de distribuidor y cómo detectarlos</vt:lpstr>
      <vt:lpstr>Tipos de distribuidor y cómo detectarlos</vt:lpstr>
      <vt:lpstr>Arriesga más que los demás; sueña más que los demás.</vt:lpstr>
      <vt:lpstr>ESTRATEGIAS PARA ABORDAR EL NEGOCIO</vt:lpstr>
      <vt:lpstr>1. No miembros de dōTERRA</vt:lpstr>
      <vt:lpstr>1. Miembros de dōTERRA</vt:lpstr>
      <vt:lpstr>Tipos de oferta de negocio</vt:lpstr>
      <vt:lpstr>¿Qué hacer después de la oferta?</vt:lpstr>
      <vt:lpstr>Estrategias para colocar al nuevo distribuidor</vt:lpstr>
      <vt:lpstr>Expectativas claras</vt:lpstr>
      <vt:lpstr>Apóyate de tu pareja</vt:lpstr>
      <vt:lpstr>Mentalidad y hábitos de éxito</vt:lpstr>
      <vt:lpstr>ATENCIÓN ES ATRACCIÓN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Mas Simple</dc:creator>
  <cp:lastModifiedBy>Mariana Juárez</cp:lastModifiedBy>
  <cp:revision>7</cp:revision>
  <dcterms:modified xsi:type="dcterms:W3CDTF">2022-12-02T19:45:30Z</dcterms:modified>
</cp:coreProperties>
</file>