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2192000" cy="6858000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Raleway" pitchFamily="2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jbLK8bokD6WkyiaZVJVEMqhWLGs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8D2E5C3-6E3D-47D5-AE02-CBB5E53F0743}">
  <a:tblStyle styleId="{F8D2E5C3-6E3D-47D5-AE02-CBB5E53F0743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" name="Google Shape;17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6" name="Google Shape;40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818a2c359c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g1818a2c359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4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4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4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4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7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7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8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5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1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hyperlink" Target="https://www.facebook.com/FamiliaEsencialFE" TargetMode="External"/><Relationship Id="rId3" Type="http://schemas.openxmlformats.org/officeDocument/2006/relationships/image" Target="../media/image18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jpg"/><Relationship Id="rId10" Type="http://schemas.openxmlformats.org/officeDocument/2006/relationships/image" Target="../media/image40.png"/><Relationship Id="rId4" Type="http://schemas.openxmlformats.org/officeDocument/2006/relationships/image" Target="../media/image34.jpg"/><Relationship Id="rId9" Type="http://schemas.openxmlformats.org/officeDocument/2006/relationships/image" Target="../media/image39.png"/><Relationship Id="rId1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>
            <a:spLocks noGrp="1"/>
          </p:cNvSpPr>
          <p:nvPr>
            <p:ph type="subTitle" idx="1"/>
          </p:nvPr>
        </p:nvSpPr>
        <p:spPr>
          <a:xfrm>
            <a:off x="461150" y="2669138"/>
            <a:ext cx="5898300" cy="256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79B3D"/>
              </a:buClr>
              <a:buSzPts val="3600"/>
              <a:buNone/>
            </a:pPr>
            <a:r>
              <a:rPr lang="es-MX" sz="5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PREPÁRATE PARA</a:t>
            </a:r>
            <a:endParaRPr sz="5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79B3D"/>
              </a:buClr>
              <a:buSzPts val="3600"/>
              <a:buNone/>
            </a:pPr>
            <a:r>
              <a:rPr lang="es-MX" sz="5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EMPRENDER</a:t>
            </a:r>
            <a:endParaRPr sz="52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0732" y="555540"/>
            <a:ext cx="2644955" cy="1570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0732" y="5780839"/>
            <a:ext cx="6132872" cy="1066837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"/>
          <p:cNvSpPr txBox="1"/>
          <p:nvPr/>
        </p:nvSpPr>
        <p:spPr>
          <a:xfrm>
            <a:off x="456464" y="5147814"/>
            <a:ext cx="6312000" cy="6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3600"/>
              <a:buFont typeface="Arial"/>
              <a:buNone/>
            </a:pPr>
            <a:r>
              <a:rPr lang="es-MX" sz="3600" b="1" i="0" u="none" strike="noStrike" cap="non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SEMANA </a:t>
            </a:r>
            <a:r>
              <a:rPr lang="es-MX" sz="36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1</a:t>
            </a:r>
            <a:endParaRPr sz="3600" b="0" i="0" u="none" strike="noStrike" cap="non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9"/>
          <p:cNvSpPr txBox="1">
            <a:spLocks noGrp="1"/>
          </p:cNvSpPr>
          <p:nvPr>
            <p:ph type="body" idx="1"/>
          </p:nvPr>
        </p:nvSpPr>
        <p:spPr>
          <a:xfrm>
            <a:off x="667319" y="2719143"/>
            <a:ext cx="7072087" cy="3456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14350" lvl="0" indent="-51435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AutoNum type="arabicPeriod"/>
            </a:pPr>
            <a:r>
              <a:rPr lang="es-MX" sz="2200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Te retornan un % de tus compras en puntos que luego puedes canjear por productos.</a:t>
            </a:r>
            <a:endParaRPr sz="2200" dirty="0"/>
          </a:p>
          <a:p>
            <a:pPr marL="514350" lvl="0" indent="-5143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AutoNum type="arabicPeriod"/>
            </a:pPr>
            <a:r>
              <a:rPr lang="es-MX" sz="2200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Puedes ganar GRATIS el aceite del mes (con 125 PV a más tardar el 15 del mes).</a:t>
            </a:r>
            <a:endParaRPr sz="2200" dirty="0"/>
          </a:p>
          <a:p>
            <a:pPr marL="514350" lvl="0" indent="-5143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AutoNum type="arabicPeriod"/>
            </a:pPr>
            <a:r>
              <a:rPr lang="es-MX" sz="2200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En EU con 100 PV de pedido tienes envío gratuito. En Europa te regresan tu gasto de envío en puntos. En México hay un costo de envío preferencial.</a:t>
            </a:r>
            <a:endParaRPr sz="2200" dirty="0"/>
          </a:p>
          <a:p>
            <a:pPr marL="514350" lvl="0" indent="-51435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AutoNum type="arabicPeriod"/>
            </a:pPr>
            <a:r>
              <a:rPr lang="es-MX" sz="2200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Puedes participar en promociones especiales, rifas, incentivos o talleres especiales.</a:t>
            </a:r>
            <a:endParaRPr sz="2200" dirty="0"/>
          </a:p>
        </p:txBody>
      </p:sp>
      <p:sp>
        <p:nvSpPr>
          <p:cNvPr id="165" name="Google Shape;165;p9"/>
          <p:cNvSpPr txBox="1"/>
          <p:nvPr/>
        </p:nvSpPr>
        <p:spPr>
          <a:xfrm>
            <a:off x="667319" y="1084984"/>
            <a:ext cx="1068648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/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Raleway"/>
              <a:buNone/>
            </a:pPr>
            <a:r>
              <a:rPr lang="es-MX" sz="2700" b="1" i="0" u="none" strike="noStrike" cap="none" dirty="0" err="1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Loyalty</a:t>
            </a:r>
            <a:r>
              <a:rPr lang="es-MX" sz="2700" b="1" i="0" u="none" strike="noStrike" cap="none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s-MX" sz="2700" b="1" i="0" u="none" strike="noStrike" cap="none" dirty="0" err="1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Rewards</a:t>
            </a:r>
            <a:r>
              <a:rPr lang="es-MX" sz="2700" b="1" i="0" u="none" strike="noStrike" cap="none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s-MX" sz="2700" b="1" i="0" u="none" strike="noStrike" cap="none" dirty="0" err="1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Program</a:t>
            </a:r>
            <a:r>
              <a:rPr lang="es-MX" sz="2700" b="1" i="0" u="none" strike="noStrike" cap="none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s-MX" sz="2700" b="0" i="0" u="none" strike="noStrike" cap="none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= Programa de Recompensas por Lealtad</a:t>
            </a:r>
            <a:endParaRPr dirty="0"/>
          </a:p>
          <a:p>
            <a:pPr marL="0" marR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Raleway"/>
              <a:buNone/>
            </a:pPr>
            <a:r>
              <a:rPr lang="es-MX" sz="2700" b="0" i="0" u="none" strike="noStrike" cap="none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La manera más inteligente de comprar en </a:t>
            </a:r>
            <a:r>
              <a:rPr lang="es-MX" sz="2400" b="0" i="0" u="none" strike="noStrike" cap="none" dirty="0" err="1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dōTERRA</a:t>
            </a:r>
            <a:r>
              <a:rPr lang="es-MX" sz="2700" b="0" i="0" u="none" strike="noStrike" cap="none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 donde </a:t>
            </a:r>
            <a:r>
              <a:rPr lang="es-MX" sz="2800" b="0" i="0" u="none" strike="noStrike" cap="none" dirty="0" err="1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dōTERRA</a:t>
            </a:r>
            <a:r>
              <a:rPr lang="es-MX" sz="2700" b="0" i="0" u="none" strike="noStrike" cap="none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 premia tus órdenes mensuales.</a:t>
            </a:r>
            <a:endParaRPr dirty="0"/>
          </a:p>
        </p:txBody>
      </p:sp>
      <p:sp>
        <p:nvSpPr>
          <p:cNvPr id="166" name="Google Shape;166;p9"/>
          <p:cNvSpPr txBox="1"/>
          <p:nvPr/>
        </p:nvSpPr>
        <p:spPr>
          <a:xfrm>
            <a:off x="667319" y="103693"/>
            <a:ext cx="10686481" cy="1085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4400"/>
              <a:buFont typeface="Arial"/>
              <a:buNone/>
            </a:pPr>
            <a:r>
              <a:rPr lang="es-MX" sz="4400" b="0" i="0" u="none" strike="noStrike" cap="none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¿Qué es el LRP?</a:t>
            </a:r>
            <a:endParaRPr/>
          </a:p>
        </p:txBody>
      </p:sp>
      <p:pic>
        <p:nvPicPr>
          <p:cNvPr id="167" name="Google Shape;16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35332" y="2346337"/>
            <a:ext cx="3646995" cy="4220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Google Shape;172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10"/>
          <p:cNvSpPr txBox="1">
            <a:spLocks noGrp="1"/>
          </p:cNvSpPr>
          <p:nvPr>
            <p:ph type="body" idx="1"/>
          </p:nvPr>
        </p:nvSpPr>
        <p:spPr>
          <a:xfrm>
            <a:off x="667319" y="1293420"/>
            <a:ext cx="10515600" cy="1966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s-MX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Configuración del sitio de negocios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s-MX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Crea tu propio sitio web de dōTERRA y tu link de inscripción internacional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s-MX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Formato es www.mydoterra.com/happymamaoils</a:t>
            </a:r>
            <a:endParaRPr/>
          </a:p>
        </p:txBody>
      </p:sp>
      <p:pic>
        <p:nvPicPr>
          <p:cNvPr id="174" name="Google Shape;174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3124" y="3597995"/>
            <a:ext cx="5147199" cy="2628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33708" y="3598825"/>
            <a:ext cx="5423424" cy="2627541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10"/>
          <p:cNvSpPr txBox="1"/>
          <p:nvPr/>
        </p:nvSpPr>
        <p:spPr>
          <a:xfrm>
            <a:off x="667319" y="188536"/>
            <a:ext cx="10686481" cy="1085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4400"/>
              <a:buFont typeface="Arial"/>
              <a:buNone/>
            </a:pPr>
            <a:r>
              <a:rPr lang="es-MX" sz="4400" b="0" i="0" u="none" strike="noStrike" cap="none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Configura tu sitio de negocios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1"/>
          <p:cNvSpPr txBox="1">
            <a:spLocks noGrp="1"/>
          </p:cNvSpPr>
          <p:nvPr>
            <p:ph type="body" idx="1"/>
          </p:nvPr>
        </p:nvSpPr>
        <p:spPr>
          <a:xfrm>
            <a:off x="667319" y="1176440"/>
            <a:ext cx="10515600" cy="113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s-MX">
                <a:latin typeface="Raleway"/>
                <a:ea typeface="Raleway"/>
                <a:cs typeface="Raleway"/>
                <a:sym typeface="Raleway"/>
              </a:rPr>
              <a:t>= conocimiento de los productos + tus propios testimonios</a:t>
            </a:r>
            <a:endParaRPr/>
          </a:p>
        </p:txBody>
      </p:sp>
      <p:sp>
        <p:nvSpPr>
          <p:cNvPr id="183" name="Google Shape;183;p11"/>
          <p:cNvSpPr txBox="1"/>
          <p:nvPr/>
        </p:nvSpPr>
        <p:spPr>
          <a:xfrm>
            <a:off x="667319" y="188536"/>
            <a:ext cx="10686481" cy="1085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4400"/>
              <a:buFont typeface="Arial"/>
              <a:buNone/>
            </a:pPr>
            <a:r>
              <a:rPr lang="es-MX" sz="4400" b="0" i="0" u="none" strike="noStrike" cap="none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Vive el estilo de vida de</a:t>
            </a:r>
            <a:endParaRPr/>
          </a:p>
        </p:txBody>
      </p:sp>
      <p:pic>
        <p:nvPicPr>
          <p:cNvPr id="184" name="Google Shape;184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6197" y="442571"/>
            <a:ext cx="2649020" cy="479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11"/>
          <p:cNvPicPr preferRelativeResize="0"/>
          <p:nvPr/>
        </p:nvPicPr>
        <p:blipFill rotWithShape="1">
          <a:blip r:embed="rId5">
            <a:alphaModFix/>
          </a:blip>
          <a:srcRect l="30386" t="47835" r="33041" b="13655"/>
          <a:stretch/>
        </p:blipFill>
        <p:spPr>
          <a:xfrm>
            <a:off x="7720553" y="3659485"/>
            <a:ext cx="4087183" cy="2420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11"/>
          <p:cNvPicPr preferRelativeResize="0"/>
          <p:nvPr/>
        </p:nvPicPr>
        <p:blipFill rotWithShape="1">
          <a:blip r:embed="rId6">
            <a:alphaModFix/>
          </a:blip>
          <a:srcRect l="31855" t="15258" r="35516" b="6453"/>
          <a:stretch/>
        </p:blipFill>
        <p:spPr>
          <a:xfrm>
            <a:off x="3674735" y="2776911"/>
            <a:ext cx="2427080" cy="3371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1"/>
          <p:cNvPicPr preferRelativeResize="0"/>
          <p:nvPr/>
        </p:nvPicPr>
        <p:blipFill rotWithShape="1">
          <a:blip r:embed="rId7">
            <a:alphaModFix/>
          </a:blip>
          <a:srcRect l="31083" t="37405" r="32345" b="7766"/>
          <a:stretch/>
        </p:blipFill>
        <p:spPr>
          <a:xfrm>
            <a:off x="667319" y="2037849"/>
            <a:ext cx="2485174" cy="20957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1"/>
          <p:cNvPicPr preferRelativeResize="0"/>
          <p:nvPr/>
        </p:nvPicPr>
        <p:blipFill rotWithShape="1">
          <a:blip r:embed="rId8">
            <a:alphaModFix/>
          </a:blip>
          <a:srcRect l="31701" t="14571" r="32267" b="4604"/>
          <a:stretch/>
        </p:blipFill>
        <p:spPr>
          <a:xfrm rot="-418035">
            <a:off x="6498951" y="2148192"/>
            <a:ext cx="1949216" cy="2459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11"/>
          <p:cNvPicPr preferRelativeResize="0"/>
          <p:nvPr/>
        </p:nvPicPr>
        <p:blipFill rotWithShape="1">
          <a:blip r:embed="rId9">
            <a:alphaModFix/>
          </a:blip>
          <a:srcRect l="33479" t="15945" r="35898" b="5291"/>
          <a:stretch/>
        </p:blipFill>
        <p:spPr>
          <a:xfrm>
            <a:off x="9092297" y="1910309"/>
            <a:ext cx="1710117" cy="2474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1"/>
          <p:cNvPicPr preferRelativeResize="0"/>
          <p:nvPr/>
        </p:nvPicPr>
        <p:blipFill rotWithShape="1">
          <a:blip r:embed="rId10">
            <a:alphaModFix/>
          </a:blip>
          <a:srcRect l="13927" t="32983" r="63350" b="20687"/>
          <a:stretch/>
        </p:blipFill>
        <p:spPr>
          <a:xfrm>
            <a:off x="1150365" y="4262117"/>
            <a:ext cx="2151321" cy="24673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2"/>
          <p:cNvSpPr txBox="1">
            <a:spLocks noGrp="1"/>
          </p:cNvSpPr>
          <p:nvPr>
            <p:ph type="body" idx="1"/>
          </p:nvPr>
        </p:nvSpPr>
        <p:spPr>
          <a:xfrm>
            <a:off x="667319" y="1256391"/>
            <a:ext cx="10515600" cy="2340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s-MX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Producto – tener algo de stock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s-MX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Accesorios – vials, roll ons, inhalatores, coco, difusor extra…</a:t>
            </a:r>
            <a:endParaRPr/>
          </a:p>
        </p:txBody>
      </p:sp>
      <p:sp>
        <p:nvSpPr>
          <p:cNvPr id="197" name="Google Shape;197;p12"/>
          <p:cNvSpPr txBox="1"/>
          <p:nvPr/>
        </p:nvSpPr>
        <p:spPr>
          <a:xfrm>
            <a:off x="667319" y="188536"/>
            <a:ext cx="10686481" cy="1085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4400"/>
              <a:buFont typeface="Arial"/>
              <a:buNone/>
            </a:pPr>
            <a:r>
              <a:rPr lang="es-MX" sz="4400" b="0" i="0" u="none" strike="noStrike" cap="none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Equípate</a:t>
            </a:r>
            <a:endParaRPr/>
          </a:p>
        </p:txBody>
      </p:sp>
      <p:pic>
        <p:nvPicPr>
          <p:cNvPr id="198" name="Google Shape;198;p12"/>
          <p:cNvPicPr preferRelativeResize="0"/>
          <p:nvPr/>
        </p:nvPicPr>
        <p:blipFill rotWithShape="1">
          <a:blip r:embed="rId4">
            <a:alphaModFix/>
          </a:blip>
          <a:srcRect l="31213" t="16355" r="33638" b="6679"/>
          <a:stretch/>
        </p:blipFill>
        <p:spPr>
          <a:xfrm>
            <a:off x="726671" y="2497769"/>
            <a:ext cx="3206874" cy="3949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2"/>
          <p:cNvPicPr preferRelativeResize="0"/>
          <p:nvPr/>
        </p:nvPicPr>
        <p:blipFill rotWithShape="1">
          <a:blip r:embed="rId5">
            <a:alphaModFix/>
          </a:blip>
          <a:srcRect l="20554" t="47778" r="36843" b="20542"/>
          <a:stretch/>
        </p:blipFill>
        <p:spPr>
          <a:xfrm>
            <a:off x="3665676" y="2484730"/>
            <a:ext cx="4248736" cy="1777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12"/>
          <p:cNvPicPr preferRelativeResize="0"/>
          <p:nvPr/>
        </p:nvPicPr>
        <p:blipFill rotWithShape="1">
          <a:blip r:embed="rId6">
            <a:alphaModFix/>
          </a:blip>
          <a:srcRect l="13596" t="29805" r="63827" b="9869"/>
          <a:stretch/>
        </p:blipFill>
        <p:spPr>
          <a:xfrm rot="279987">
            <a:off x="8872045" y="2777241"/>
            <a:ext cx="2362322" cy="3550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2"/>
          <p:cNvPicPr preferRelativeResize="0"/>
          <p:nvPr/>
        </p:nvPicPr>
        <p:blipFill rotWithShape="1">
          <a:blip r:embed="rId7">
            <a:alphaModFix/>
          </a:blip>
          <a:srcRect l="31611" t="52050" r="34523" b="15487"/>
          <a:stretch/>
        </p:blipFill>
        <p:spPr>
          <a:xfrm>
            <a:off x="6030488" y="4765484"/>
            <a:ext cx="2451792" cy="1322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2"/>
          <p:cNvPicPr preferRelativeResize="0"/>
          <p:nvPr/>
        </p:nvPicPr>
        <p:blipFill rotWithShape="1">
          <a:blip r:embed="rId8">
            <a:alphaModFix/>
          </a:blip>
          <a:srcRect l="17848" t="29805" r="67848" b="42015"/>
          <a:stretch/>
        </p:blipFill>
        <p:spPr>
          <a:xfrm>
            <a:off x="4046086" y="4261884"/>
            <a:ext cx="1735146" cy="1922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3"/>
          <p:cNvSpPr txBox="1"/>
          <p:nvPr/>
        </p:nvSpPr>
        <p:spPr>
          <a:xfrm>
            <a:off x="667319" y="188536"/>
            <a:ext cx="10686481" cy="1085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4400"/>
              <a:buFont typeface="Arial"/>
              <a:buNone/>
            </a:pPr>
            <a:r>
              <a:rPr lang="es-MX" sz="4400" b="0" i="0" u="none" strike="noStrike" cap="none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Conoce el producto. Educación</a:t>
            </a:r>
            <a:endParaRPr/>
          </a:p>
        </p:txBody>
      </p:sp>
      <p:graphicFrame>
        <p:nvGraphicFramePr>
          <p:cNvPr id="209" name="Google Shape;209;p13"/>
          <p:cNvGraphicFramePr/>
          <p:nvPr/>
        </p:nvGraphicFramePr>
        <p:xfrm>
          <a:off x="561287" y="1142576"/>
          <a:ext cx="11175075" cy="640090"/>
        </p:xfrm>
        <a:graphic>
          <a:graphicData uri="http://schemas.openxmlformats.org/drawingml/2006/table">
            <a:tbl>
              <a:tblPr firstRow="1" bandRow="1">
                <a:noFill/>
                <a:tableStyleId>{F8D2E5C3-6E3D-47D5-AE02-CBB5E53F0743}</a:tableStyleId>
              </a:tblPr>
              <a:tblGrid>
                <a:gridCol w="2793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93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39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484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8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 App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79B3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8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 Libro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79B3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8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Educación Continua y Master class</a:t>
                      </a:r>
                      <a:endParaRPr sz="18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91450" marR="91450" marT="45725" marB="45725">
                    <a:solidFill>
                      <a:srgbClr val="C79B3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8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Grupos de Facebook</a:t>
                      </a:r>
                      <a:endParaRPr/>
                    </a:p>
                  </a:txBody>
                  <a:tcPr marL="91450" marR="91450" marT="45725" marB="45725">
                    <a:solidFill>
                      <a:srgbClr val="C79B3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10" name="Google Shape;210;p13" descr="Modern Essentials Plus – Aplikácie v službe Google Pla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7234" y="1932730"/>
            <a:ext cx="820551" cy="82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3" descr="Droplii – Aplikácie v službe Google Play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5800" y="4148563"/>
            <a:ext cx="863611" cy="863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3" descr="The Essential Life App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99373" y="3012537"/>
            <a:ext cx="876770" cy="876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586303" y="1877766"/>
            <a:ext cx="890605" cy="1189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45604" y="3560443"/>
            <a:ext cx="969167" cy="1217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490435" y="5271430"/>
            <a:ext cx="1068121" cy="86361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3"/>
          <p:cNvSpPr txBox="1"/>
          <p:nvPr/>
        </p:nvSpPr>
        <p:spPr>
          <a:xfrm>
            <a:off x="1817370" y="2017395"/>
            <a:ext cx="138303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Modern Essentials</a:t>
            </a:r>
            <a:endParaRPr/>
          </a:p>
        </p:txBody>
      </p:sp>
      <p:sp>
        <p:nvSpPr>
          <p:cNvPr id="217" name="Google Shape;217;p13"/>
          <p:cNvSpPr txBox="1"/>
          <p:nvPr/>
        </p:nvSpPr>
        <p:spPr>
          <a:xfrm>
            <a:off x="4595545" y="5410847"/>
            <a:ext cx="138303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Advanced Oil Magic</a:t>
            </a:r>
            <a:endParaRPr/>
          </a:p>
        </p:txBody>
      </p:sp>
      <p:sp>
        <p:nvSpPr>
          <p:cNvPr id="218" name="Google Shape;218;p13"/>
          <p:cNvSpPr txBox="1"/>
          <p:nvPr/>
        </p:nvSpPr>
        <p:spPr>
          <a:xfrm>
            <a:off x="1879891" y="4373417"/>
            <a:ext cx="1383030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Droplii</a:t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9" name="Google Shape;219;p13"/>
          <p:cNvSpPr txBox="1"/>
          <p:nvPr/>
        </p:nvSpPr>
        <p:spPr>
          <a:xfrm>
            <a:off x="1817370" y="3169964"/>
            <a:ext cx="138303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Essential Life</a:t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0" name="Google Shape;220;p13"/>
          <p:cNvSpPr txBox="1"/>
          <p:nvPr/>
        </p:nvSpPr>
        <p:spPr>
          <a:xfrm>
            <a:off x="4595545" y="2180038"/>
            <a:ext cx="138303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Modern Essentials</a:t>
            </a:r>
            <a:endParaRPr/>
          </a:p>
        </p:txBody>
      </p:sp>
      <p:sp>
        <p:nvSpPr>
          <p:cNvPr id="221" name="Google Shape;221;p13"/>
          <p:cNvSpPr txBox="1"/>
          <p:nvPr/>
        </p:nvSpPr>
        <p:spPr>
          <a:xfrm>
            <a:off x="4595545" y="3780130"/>
            <a:ext cx="138303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The Essential Life</a:t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22" name="Google Shape;222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07822" y="1804351"/>
            <a:ext cx="2521597" cy="1356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217321" y="4386351"/>
            <a:ext cx="2562631" cy="1356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3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158666" y="1805416"/>
            <a:ext cx="2541785" cy="1354978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13"/>
          <p:cNvSpPr txBox="1"/>
          <p:nvPr/>
        </p:nvSpPr>
        <p:spPr>
          <a:xfrm>
            <a:off x="6289607" y="3405219"/>
            <a:ext cx="277216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u="sng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https://www.facebook.com/FamiliaEsencialFE</a:t>
            </a:r>
            <a:r>
              <a:rPr lang="es-MX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endParaRPr/>
          </a:p>
        </p:txBody>
      </p:sp>
      <p:pic>
        <p:nvPicPr>
          <p:cNvPr id="226" name="Google Shape;226;p13" descr="Essential Emotions – Aplikacje w Google Play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85801" y="5271430"/>
            <a:ext cx="876770" cy="87677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3"/>
          <p:cNvSpPr txBox="1"/>
          <p:nvPr/>
        </p:nvSpPr>
        <p:spPr>
          <a:xfrm>
            <a:off x="1783214" y="5422161"/>
            <a:ext cx="138303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Essential Emotions</a:t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8" name="Google Shape;228;p13"/>
          <p:cNvSpPr txBox="1"/>
          <p:nvPr/>
        </p:nvSpPr>
        <p:spPr>
          <a:xfrm>
            <a:off x="6289607" y="4234819"/>
            <a:ext cx="207693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Familia Esencial</a:t>
            </a:r>
            <a:endParaRPr/>
          </a:p>
        </p:txBody>
      </p:sp>
      <p:sp>
        <p:nvSpPr>
          <p:cNvPr id="229" name="Google Shape;229;p13"/>
          <p:cNvSpPr txBox="1"/>
          <p:nvPr/>
        </p:nvSpPr>
        <p:spPr>
          <a:xfrm>
            <a:off x="9093136" y="3359402"/>
            <a:ext cx="207693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Univeridad Esencial</a:t>
            </a:r>
            <a:endParaRPr/>
          </a:p>
        </p:txBody>
      </p:sp>
      <p:sp>
        <p:nvSpPr>
          <p:cNvPr id="230" name="Google Shape;230;p13"/>
          <p:cNvSpPr txBox="1"/>
          <p:nvPr/>
        </p:nvSpPr>
        <p:spPr>
          <a:xfrm>
            <a:off x="9120665" y="5770176"/>
            <a:ext cx="2385534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Capacitación Familiar Esencial</a:t>
            </a:r>
            <a:endParaRPr/>
          </a:p>
        </p:txBody>
      </p:sp>
      <p:cxnSp>
        <p:nvCxnSpPr>
          <p:cNvPr id="231" name="Google Shape;231;p13"/>
          <p:cNvCxnSpPr/>
          <p:nvPr/>
        </p:nvCxnSpPr>
        <p:spPr>
          <a:xfrm>
            <a:off x="3346515" y="1877766"/>
            <a:ext cx="0" cy="4477185"/>
          </a:xfrm>
          <a:prstGeom prst="straightConnector1">
            <a:avLst/>
          </a:prstGeom>
          <a:noFill/>
          <a:ln w="28575" cap="flat" cmpd="sng">
            <a:solidFill>
              <a:srgbClr val="C79B3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2" name="Google Shape;232;p13"/>
          <p:cNvCxnSpPr/>
          <p:nvPr/>
        </p:nvCxnSpPr>
        <p:spPr>
          <a:xfrm>
            <a:off x="6145116" y="1877766"/>
            <a:ext cx="0" cy="4477185"/>
          </a:xfrm>
          <a:prstGeom prst="straightConnector1">
            <a:avLst/>
          </a:prstGeom>
          <a:noFill/>
          <a:ln w="28575" cap="flat" cmpd="sng">
            <a:solidFill>
              <a:srgbClr val="C79B3D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33" name="Google Shape;233;p13"/>
          <p:cNvCxnSpPr/>
          <p:nvPr/>
        </p:nvCxnSpPr>
        <p:spPr>
          <a:xfrm>
            <a:off x="9082957" y="1877766"/>
            <a:ext cx="0" cy="4477185"/>
          </a:xfrm>
          <a:prstGeom prst="straightConnector1">
            <a:avLst/>
          </a:prstGeom>
          <a:noFill/>
          <a:ln w="28575" cap="flat" cmpd="sng">
            <a:solidFill>
              <a:srgbClr val="C79B3D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7"/>
            <a:ext cx="12192000" cy="6856806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4"/>
          <p:cNvSpPr txBox="1">
            <a:spLocks noGrp="1"/>
          </p:cNvSpPr>
          <p:nvPr>
            <p:ph type="title"/>
          </p:nvPr>
        </p:nvSpPr>
        <p:spPr>
          <a:xfrm>
            <a:off x="386028" y="1809946"/>
            <a:ext cx="7089428" cy="34763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4400"/>
              <a:buFont typeface="Arial"/>
              <a:buNone/>
            </a:pPr>
            <a:r>
              <a:rPr lang="es-MX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Emprender es un trabajo formal, es una decisión que lleva a la acción constante y requiere práctica.</a:t>
            </a:r>
            <a:endParaRPr/>
          </a:p>
        </p:txBody>
      </p:sp>
      <p:sp>
        <p:nvSpPr>
          <p:cNvPr id="240" name="Google Shape;240;p14"/>
          <p:cNvSpPr txBox="1"/>
          <p:nvPr/>
        </p:nvSpPr>
        <p:spPr>
          <a:xfrm>
            <a:off x="386028" y="5487072"/>
            <a:ext cx="60950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3200" b="0" i="0" u="none" strike="noStrike">
                <a:solidFill>
                  <a:srgbClr val="585757"/>
                </a:solidFill>
                <a:latin typeface="Raleway"/>
                <a:ea typeface="Raleway"/>
                <a:cs typeface="Raleway"/>
                <a:sym typeface="Raleway"/>
              </a:rPr>
              <a:t>Tú eres la fuerza que te motiva.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1" name="Google Shape;241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0045" y="474268"/>
            <a:ext cx="737899" cy="1121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5"/>
          <p:cNvSpPr txBox="1">
            <a:spLocks noGrp="1"/>
          </p:cNvSpPr>
          <p:nvPr>
            <p:ph type="body" idx="1"/>
          </p:nvPr>
        </p:nvSpPr>
        <p:spPr>
          <a:xfrm>
            <a:off x="667319" y="3685984"/>
            <a:ext cx="3613785" cy="2686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Char char="•"/>
            </a:pPr>
            <a:r>
              <a:rPr lang="es-MX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1. Metas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rgbClr val="3F3F3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None/>
            </a:pPr>
            <a:r>
              <a:rPr lang="es-MX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- Quien no sabe a dónde va, cualquier dirección le parece buena.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endParaRPr>
              <a:solidFill>
                <a:srgbClr val="3F3F3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8" name="Google Shape;248;p15"/>
          <p:cNvSpPr txBox="1"/>
          <p:nvPr/>
        </p:nvSpPr>
        <p:spPr>
          <a:xfrm>
            <a:off x="4872872" y="3685984"/>
            <a:ext cx="6307318" cy="27902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Char char="•"/>
            </a:pPr>
            <a:r>
              <a:rPr lang="es-MX" sz="2800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2. Compromiso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rgbClr val="3F3F3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2800"/>
              <a:buFont typeface="Arial"/>
              <a:buNone/>
            </a:pPr>
            <a:r>
              <a:rPr lang="es-MX" sz="2800">
                <a:solidFill>
                  <a:srgbClr val="3F3F3F"/>
                </a:solidFill>
                <a:latin typeface="Raleway"/>
                <a:ea typeface="Raleway"/>
                <a:cs typeface="Raleway"/>
                <a:sym typeface="Raleway"/>
              </a:rPr>
              <a:t>- Tienes que ser autoreferrente:  autocompromiso, automotivación, autoestudio, autocrecimiento personal… ser la mejor versión de ti).</a:t>
            </a:r>
            <a:endParaRPr/>
          </a:p>
        </p:txBody>
      </p:sp>
      <p:sp>
        <p:nvSpPr>
          <p:cNvPr id="249" name="Google Shape;249;p15"/>
          <p:cNvSpPr txBox="1"/>
          <p:nvPr/>
        </p:nvSpPr>
        <p:spPr>
          <a:xfrm>
            <a:off x="667319" y="188536"/>
            <a:ext cx="10686481" cy="1085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4400"/>
              <a:buFont typeface="Arial"/>
              <a:buNone/>
            </a:pPr>
            <a:r>
              <a:rPr lang="es-MX" sz="4400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Emprender es un trabajo formal</a:t>
            </a:r>
            <a:endParaRPr/>
          </a:p>
        </p:txBody>
      </p:sp>
      <p:pic>
        <p:nvPicPr>
          <p:cNvPr id="250" name="Google Shape;25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61409" y="1896261"/>
            <a:ext cx="1458895" cy="14588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7401" y="1896261"/>
            <a:ext cx="1458895" cy="14588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7"/>
            <a:ext cx="12192000" cy="6856806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6"/>
          <p:cNvSpPr txBox="1"/>
          <p:nvPr/>
        </p:nvSpPr>
        <p:spPr>
          <a:xfrm>
            <a:off x="575310" y="1064868"/>
            <a:ext cx="4364335" cy="203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s-MX"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 DUDES</a:t>
            </a:r>
            <a:endParaRPr/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rial"/>
              <a:buNone/>
            </a:pPr>
            <a:r>
              <a:rPr lang="es-MX" sz="6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 TI</a:t>
            </a:r>
            <a:endParaRPr/>
          </a:p>
        </p:txBody>
      </p:sp>
      <p:sp>
        <p:nvSpPr>
          <p:cNvPr id="258" name="Google Shape;258;p16"/>
          <p:cNvSpPr txBox="1"/>
          <p:nvPr/>
        </p:nvSpPr>
        <p:spPr>
          <a:xfrm>
            <a:off x="575310" y="3485560"/>
            <a:ext cx="552069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i="0" u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Debes verte a ti mismo como una persona con experiencia valiosa que se especializa en ofrecer soluciones específicas a quienes las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400" b="1" i="0" u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buscan.</a:t>
            </a:r>
            <a:endParaRPr sz="2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9" name="Google Shape;259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808010">
            <a:off x="4254204" y="3886314"/>
            <a:ext cx="1824797" cy="3939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7"/>
            <a:ext cx="12192000" cy="6856806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17"/>
          <p:cNvSpPr txBox="1"/>
          <p:nvPr/>
        </p:nvSpPr>
        <p:spPr>
          <a:xfrm>
            <a:off x="566727" y="4331384"/>
            <a:ext cx="2717316" cy="476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s-MX" sz="2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Ayudar-servir</a:t>
            </a:r>
            <a:endParaRPr/>
          </a:p>
        </p:txBody>
      </p:sp>
      <p:sp>
        <p:nvSpPr>
          <p:cNvPr id="266" name="Google Shape;266;p17"/>
          <p:cNvSpPr txBox="1">
            <a:spLocks noGrp="1"/>
          </p:cNvSpPr>
          <p:nvPr>
            <p:ph type="title"/>
          </p:nvPr>
        </p:nvSpPr>
        <p:spPr>
          <a:xfrm>
            <a:off x="838200" y="69794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s-MX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ESTE ES EL CAMINO:</a:t>
            </a:r>
            <a:br>
              <a:rPr lang="es-MX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7"/>
          <p:cNvSpPr txBox="1"/>
          <p:nvPr/>
        </p:nvSpPr>
        <p:spPr>
          <a:xfrm>
            <a:off x="3962400" y="4331384"/>
            <a:ext cx="4267200" cy="1471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s-MX" sz="2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Autocompromiso</a:t>
            </a:r>
            <a:endParaRPr sz="28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8" name="Google Shape;268;p17"/>
          <p:cNvSpPr txBox="1"/>
          <p:nvPr/>
        </p:nvSpPr>
        <p:spPr>
          <a:xfrm>
            <a:off x="8389855" y="4331384"/>
            <a:ext cx="3305253" cy="1471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s-MX" sz="2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Ganas de aprender</a:t>
            </a:r>
            <a:endParaRPr/>
          </a:p>
        </p:txBody>
      </p:sp>
      <p:pic>
        <p:nvPicPr>
          <p:cNvPr id="269" name="Google Shape;269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77549" y="2805399"/>
            <a:ext cx="1304925" cy="130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4335" y="2939961"/>
            <a:ext cx="1562100" cy="126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32881" y="2778036"/>
            <a:ext cx="121920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7"/>
          <p:cNvPicPr preferRelativeResize="0"/>
          <p:nvPr/>
        </p:nvPicPr>
        <p:blipFill rotWithShape="1">
          <a:blip r:embed="rId7">
            <a:alphaModFix/>
          </a:blip>
          <a:srcRect l="1590" b="17921"/>
          <a:stretch/>
        </p:blipFill>
        <p:spPr>
          <a:xfrm>
            <a:off x="0" y="6219062"/>
            <a:ext cx="3459637" cy="638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17"/>
          <p:cNvPicPr preferRelativeResize="0"/>
          <p:nvPr/>
        </p:nvPicPr>
        <p:blipFill rotWithShape="1">
          <a:blip r:embed="rId8">
            <a:alphaModFix/>
          </a:blip>
          <a:srcRect t="12933" r="5994"/>
          <a:stretch/>
        </p:blipFill>
        <p:spPr>
          <a:xfrm>
            <a:off x="10627889" y="0"/>
            <a:ext cx="1564111" cy="21021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7"/>
            <a:ext cx="12192000" cy="6856806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18"/>
          <p:cNvSpPr txBox="1">
            <a:spLocks noGrp="1"/>
          </p:cNvSpPr>
          <p:nvPr>
            <p:ph type="title"/>
          </p:nvPr>
        </p:nvSpPr>
        <p:spPr>
          <a:xfrm>
            <a:off x="838200" y="1952246"/>
            <a:ext cx="10515600" cy="40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4400"/>
              <a:buFont typeface="Arial"/>
              <a:buNone/>
            </a:pPr>
            <a:r>
              <a:rPr lang="es-MX" b="0" i="0" u="none" strike="noStrike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El éxito es la suma de</a:t>
            </a:r>
            <a:br>
              <a:rPr lang="es-MX" b="0" i="0" u="none" strike="noStrike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MX" b="0" i="0" u="none" strike="noStrike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pequeños esfuerzos que</a:t>
            </a:r>
            <a:br>
              <a:rPr lang="es-MX" b="0" i="0" u="none" strike="noStrike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MX" b="0" i="0" u="none" strike="noStrike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se repiten cada día.</a:t>
            </a:r>
            <a:br>
              <a:rPr lang="es-MX" b="0" i="0" u="none" strike="noStrike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s-MX" b="0" i="0" u="none" strike="noStrike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MX" sz="3200" b="1" i="0" u="none" strike="noStrike">
                <a:solidFill>
                  <a:srgbClr val="154844"/>
                </a:solidFill>
                <a:latin typeface="Raleway"/>
                <a:ea typeface="Raleway"/>
                <a:cs typeface="Raleway"/>
                <a:sym typeface="Raleway"/>
              </a:rPr>
              <a:t>Robert Collier</a:t>
            </a:r>
            <a:endParaRPr sz="8800">
              <a:solidFill>
                <a:srgbClr val="154844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80" name="Google Shape;280;p18"/>
          <p:cNvPicPr preferRelativeResize="0"/>
          <p:nvPr/>
        </p:nvPicPr>
        <p:blipFill rotWithShape="1">
          <a:blip r:embed="rId4">
            <a:alphaModFix/>
          </a:blip>
          <a:srcRect t="12933" r="5994"/>
          <a:stretch/>
        </p:blipFill>
        <p:spPr>
          <a:xfrm rot="5400000">
            <a:off x="10358857" y="5024259"/>
            <a:ext cx="1564111" cy="2102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8"/>
          <p:cNvPicPr preferRelativeResize="0"/>
          <p:nvPr/>
        </p:nvPicPr>
        <p:blipFill rotWithShape="1">
          <a:blip r:embed="rId5">
            <a:alphaModFix/>
          </a:blip>
          <a:srcRect l="1590" b="17921"/>
          <a:stretch/>
        </p:blipFill>
        <p:spPr>
          <a:xfrm rot="10800000" flipH="1">
            <a:off x="0" y="0"/>
            <a:ext cx="3016577" cy="6389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2"/>
          <p:cNvSpPr txBox="1">
            <a:spLocks noGrp="1"/>
          </p:cNvSpPr>
          <p:nvPr>
            <p:ph type="title"/>
          </p:nvPr>
        </p:nvSpPr>
        <p:spPr>
          <a:xfrm>
            <a:off x="763905" y="1382999"/>
            <a:ext cx="10515600" cy="409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ct val="100000"/>
              <a:buFont typeface="Arial"/>
              <a:buNone/>
            </a:pPr>
            <a:r>
              <a:rPr lang="es-MX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FELICIDADES</a:t>
            </a:r>
            <a:br>
              <a:rPr lang="es-MX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s-MX">
                <a:solidFill>
                  <a:srgbClr val="154844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s-MX" sz="3600">
                <a:solidFill>
                  <a:srgbClr val="154844"/>
                </a:solidFill>
                <a:latin typeface="Raleway"/>
                <a:ea typeface="Raleway"/>
                <a:cs typeface="Raleway"/>
                <a:sym typeface="Raleway"/>
              </a:rPr>
              <a:t>Estás empezando tu camino del emprendedor en</a:t>
            </a:r>
            <a:br>
              <a:rPr lang="es-MX" sz="3600">
                <a:solidFill>
                  <a:srgbClr val="154844"/>
                </a:solidFill>
                <a:latin typeface="Raleway"/>
                <a:ea typeface="Raleway"/>
                <a:cs typeface="Raleway"/>
                <a:sym typeface="Raleway"/>
              </a:rPr>
            </a:br>
            <a:br>
              <a:rPr lang="es-MX" sz="3600">
                <a:solidFill>
                  <a:srgbClr val="154844"/>
                </a:solidFill>
                <a:latin typeface="Raleway"/>
                <a:ea typeface="Raleway"/>
                <a:cs typeface="Raleway"/>
                <a:sym typeface="Raleway"/>
              </a:rPr>
            </a:br>
            <a:br>
              <a:rPr lang="es-MX" sz="3600">
                <a:solidFill>
                  <a:srgbClr val="154844"/>
                </a:solidFill>
                <a:latin typeface="Raleway"/>
                <a:ea typeface="Raleway"/>
                <a:cs typeface="Raleway"/>
                <a:sym typeface="Raleway"/>
              </a:rPr>
            </a:br>
            <a:br>
              <a:rPr lang="es-MX" sz="3600">
                <a:solidFill>
                  <a:srgbClr val="154844"/>
                </a:solidFill>
                <a:latin typeface="Raleway"/>
                <a:ea typeface="Raleway"/>
                <a:cs typeface="Raleway"/>
                <a:sym typeface="Raleway"/>
              </a:rPr>
            </a:br>
            <a:br>
              <a:rPr lang="es-MX" sz="3600">
                <a:solidFill>
                  <a:srgbClr val="154844"/>
                </a:solidFill>
                <a:latin typeface="Raleway"/>
                <a:ea typeface="Raleway"/>
                <a:cs typeface="Raleway"/>
                <a:sym typeface="Raleway"/>
              </a:rPr>
            </a:br>
            <a:br>
              <a:rPr lang="es-MX" sz="3600">
                <a:solidFill>
                  <a:srgbClr val="154844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s-MX" sz="3600">
                <a:solidFill>
                  <a:srgbClr val="154844"/>
                </a:solidFill>
                <a:latin typeface="Raleway"/>
                <a:ea typeface="Raleway"/>
                <a:cs typeface="Raleway"/>
                <a:sym typeface="Raleway"/>
              </a:rPr>
              <a:t>BIENVENIDO</a:t>
            </a:r>
            <a:endParaRPr>
              <a:solidFill>
                <a:srgbClr val="154844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34728" y="3643094"/>
            <a:ext cx="3522544" cy="6380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7"/>
            <a:ext cx="12192000" cy="6856806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19"/>
          <p:cNvSpPr txBox="1"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s-MX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Tu compromiso es importante.</a:t>
            </a:r>
            <a:br>
              <a:rPr lang="es-MX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MX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Somos parte de un engranaje.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7"/>
            <a:ext cx="12192000" cy="6856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0"/>
          <p:cNvPicPr preferRelativeResize="0"/>
          <p:nvPr/>
        </p:nvPicPr>
        <p:blipFill rotWithShape="1">
          <a:blip r:embed="rId4">
            <a:alphaModFix/>
          </a:blip>
          <a:srcRect l="3447" t="4811"/>
          <a:stretch/>
        </p:blipFill>
        <p:spPr>
          <a:xfrm>
            <a:off x="-1" y="-1"/>
            <a:ext cx="9766169" cy="6972441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0"/>
          <p:cNvSpPr txBox="1">
            <a:spLocks noGrp="1"/>
          </p:cNvSpPr>
          <p:nvPr>
            <p:ph type="title"/>
          </p:nvPr>
        </p:nvSpPr>
        <p:spPr>
          <a:xfrm>
            <a:off x="811039" y="830986"/>
            <a:ext cx="6070528" cy="1949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s-MX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Una meta sin un plan es sólo un sueño.</a:t>
            </a:r>
            <a:endParaRPr/>
          </a:p>
        </p:txBody>
      </p:sp>
      <p:pic>
        <p:nvPicPr>
          <p:cNvPr id="295" name="Google Shape;295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2808010">
            <a:off x="590036" y="2965226"/>
            <a:ext cx="1603277" cy="3460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01" name="Google Shape;301;p21"/>
          <p:cNvGraphicFramePr/>
          <p:nvPr/>
        </p:nvGraphicFramePr>
        <p:xfrm>
          <a:off x="827201" y="1451729"/>
          <a:ext cx="10537600" cy="4911325"/>
        </p:xfrm>
        <a:graphic>
          <a:graphicData uri="http://schemas.openxmlformats.org/drawingml/2006/table">
            <a:tbl>
              <a:tblPr firstRow="1" firstCol="1" bandRow="1">
                <a:noFill/>
                <a:tableStyleId>{F8D2E5C3-6E3D-47D5-AE02-CBB5E53F0743}</a:tableStyleId>
              </a:tblPr>
              <a:tblGrid>
                <a:gridCol w="2870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8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70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98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2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Rango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1548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Promedio de inversión de tiempo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1548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Tiempo promedio en alcanzar el rango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15484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Ingreso promedio Mensual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1548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6770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Distribuidor</a:t>
                      </a:r>
                      <a:endParaRPr/>
                    </a:p>
                    <a:p>
                      <a:pPr marL="0" marR="0" lvl="0" indent="0" algn="r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Gerente</a:t>
                      </a:r>
                      <a:endParaRPr/>
                    </a:p>
                    <a:p>
                      <a:pPr marL="0" marR="0" lvl="0" indent="0" algn="r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Director</a:t>
                      </a:r>
                      <a:endParaRPr/>
                    </a:p>
                    <a:p>
                      <a:pPr marL="0" marR="0" lvl="0" indent="0" algn="r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Ejecutivo</a:t>
                      </a:r>
                      <a:endParaRPr/>
                    </a:p>
                    <a:p>
                      <a:pPr marL="0" marR="0" lvl="0" indent="0" algn="r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Elite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91AC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8 – 20 horas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BDCD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1-6 meses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BDCD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$300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BDCD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02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Premier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91AC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15 horas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DCE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3-12 meses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DCE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$800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DC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02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Plata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91AC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25 horas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BDCD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12-18 meses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BDCD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$1.200 - $2.200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BDCD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502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Oro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91AC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30-40 horas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DCE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18-24 meses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DCE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$3.500 - $4.800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DC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502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Platino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91AC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30-40 horas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BDCD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24-38 meses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BDCD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$6.000 - $9.400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BDCD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502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Diamante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91AC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40-60 horas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DCE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38-42 meses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DCE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$8.500 - $16.400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DC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5025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Diamante Azul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91AC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30-40 horas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BDCD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42-58 meses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BDCD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$22.000 - $37.700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BDCD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71150"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D. Presidencial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91AC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20-30 horas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DCE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+58 meses       (aprox. 5 años)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DCE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$60.000 - $110.000</a:t>
                      </a:r>
                      <a:endParaRPr sz="1600" u="none" strike="noStrike" cap="none"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DCE4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302" name="Google Shape;302;p21"/>
          <p:cNvSpPr txBox="1">
            <a:spLocks noGrp="1"/>
          </p:cNvSpPr>
          <p:nvPr>
            <p:ph type="title"/>
          </p:nvPr>
        </p:nvSpPr>
        <p:spPr>
          <a:xfrm>
            <a:off x="448352" y="348320"/>
            <a:ext cx="11295295" cy="821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3400"/>
              <a:buFont typeface="Arial"/>
              <a:buNone/>
            </a:pPr>
            <a:r>
              <a:rPr lang="es-MX" sz="3400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¿Cuánto dinero quieres ganar y en cuánto tiempo?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7"/>
            <a:ext cx="12192000" cy="6856806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2"/>
          <p:cNvSpPr txBox="1">
            <a:spLocks noGrp="1"/>
          </p:cNvSpPr>
          <p:nvPr>
            <p:ph type="title"/>
          </p:nvPr>
        </p:nvSpPr>
        <p:spPr>
          <a:xfrm>
            <a:off x="838200" y="868045"/>
            <a:ext cx="7334839" cy="230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4800"/>
              <a:buFont typeface="Arial"/>
              <a:buNone/>
            </a:pPr>
            <a:r>
              <a:rPr lang="es-MX" sz="4800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2 FORMAS </a:t>
            </a:r>
            <a:br>
              <a:rPr lang="es-MX" sz="4800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MX" sz="4800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DE HACER</a:t>
            </a:r>
            <a:br>
              <a:rPr lang="es-MX" sz="4800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MX" sz="4800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EL NEGOCIO</a:t>
            </a:r>
            <a:endParaRPr/>
          </a:p>
        </p:txBody>
      </p:sp>
      <p:sp>
        <p:nvSpPr>
          <p:cNvPr id="309" name="Google Shape;309;p22"/>
          <p:cNvSpPr txBox="1">
            <a:spLocks noGrp="1"/>
          </p:cNvSpPr>
          <p:nvPr>
            <p:ph type="body" idx="1"/>
          </p:nvPr>
        </p:nvSpPr>
        <p:spPr>
          <a:xfrm>
            <a:off x="838200" y="4138367"/>
            <a:ext cx="6203623" cy="1574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AutoNum type="arabicPeriod"/>
            </a:pPr>
            <a:r>
              <a:rPr lang="es-MX"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Boca a boca</a:t>
            </a:r>
            <a:endParaRPr/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000"/>
              <a:buAutoNum type="arabicPeriod"/>
            </a:pPr>
            <a:r>
              <a:rPr lang="es-MX" sz="4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Redes sociales</a:t>
            </a:r>
            <a:endParaRPr/>
          </a:p>
        </p:txBody>
      </p:sp>
      <p:pic>
        <p:nvPicPr>
          <p:cNvPr id="310" name="Google Shape;310;p22"/>
          <p:cNvPicPr preferRelativeResize="0"/>
          <p:nvPr/>
        </p:nvPicPr>
        <p:blipFill rotWithShape="1">
          <a:blip r:embed="rId4">
            <a:alphaModFix/>
          </a:blip>
          <a:srcRect l="1590" b="17921"/>
          <a:stretch/>
        </p:blipFill>
        <p:spPr>
          <a:xfrm flipH="1">
            <a:off x="7729978" y="5912310"/>
            <a:ext cx="4462020" cy="945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23"/>
          <p:cNvSpPr txBox="1">
            <a:spLocks noGrp="1"/>
          </p:cNvSpPr>
          <p:nvPr>
            <p:ph type="title"/>
          </p:nvPr>
        </p:nvSpPr>
        <p:spPr>
          <a:xfrm>
            <a:off x="2159317" y="2251392"/>
            <a:ext cx="7873365" cy="2355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5400"/>
              <a:buFont typeface="Arial"/>
              <a:buNone/>
            </a:pPr>
            <a:r>
              <a:rPr lang="es-MX" sz="5400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¿Quién eres?</a:t>
            </a:r>
            <a:br>
              <a:rPr lang="es-MX" sz="5400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s-MX" sz="5400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MX" sz="5400">
                <a:solidFill>
                  <a:srgbClr val="88946C"/>
                </a:solidFill>
                <a:latin typeface="Arial"/>
                <a:ea typeface="Arial"/>
                <a:cs typeface="Arial"/>
                <a:sym typeface="Arial"/>
              </a:rPr>
              <a:t>¿A quién le hablas?</a:t>
            </a:r>
            <a:br>
              <a:rPr lang="es-MX" sz="5400">
                <a:solidFill>
                  <a:srgbClr val="88946C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s-MX" sz="5400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MX" sz="5400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¿Cómo se lo dices?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4400"/>
              <a:buFont typeface="Arial"/>
              <a:buNone/>
            </a:pPr>
            <a:r>
              <a:rPr lang="es-MX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Encuentra y usa con tus fortalezas</a:t>
            </a:r>
            <a:endParaRPr/>
          </a:p>
        </p:txBody>
      </p:sp>
      <p:sp>
        <p:nvSpPr>
          <p:cNvPr id="323" name="Google Shape;323;p24"/>
          <p:cNvSpPr txBox="1">
            <a:spLocks noGrp="1"/>
          </p:cNvSpPr>
          <p:nvPr>
            <p:ph type="body" idx="1"/>
          </p:nvPr>
        </p:nvSpPr>
        <p:spPr>
          <a:xfrm>
            <a:off x="6165865" y="2788434"/>
            <a:ext cx="4055932" cy="2622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3600"/>
              <a:buChar char="•"/>
            </a:pPr>
            <a:r>
              <a:rPr lang="es-MX" sz="36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Conócete</a:t>
            </a:r>
            <a:endParaRPr/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6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600"/>
              <a:buChar char="•"/>
            </a:pPr>
            <a:r>
              <a:rPr lang="es-MX" sz="36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Test de Gallup</a:t>
            </a:r>
            <a:endParaRPr/>
          </a:p>
        </p:txBody>
      </p:sp>
      <p:pic>
        <p:nvPicPr>
          <p:cNvPr id="324" name="Google Shape;324;p24"/>
          <p:cNvPicPr preferRelativeResize="0"/>
          <p:nvPr/>
        </p:nvPicPr>
        <p:blipFill rotWithShape="1">
          <a:blip r:embed="rId4">
            <a:alphaModFix/>
          </a:blip>
          <a:srcRect l="3508" t="2922" r="4769" b="2434"/>
          <a:stretch/>
        </p:blipFill>
        <p:spPr>
          <a:xfrm>
            <a:off x="1970203" y="1690688"/>
            <a:ext cx="3292496" cy="4420063"/>
          </a:xfrm>
          <a:prstGeom prst="rect">
            <a:avLst/>
          </a:prstGeom>
          <a:noFill/>
          <a:ln>
            <a:noFill/>
          </a:ln>
          <a:effectLst>
            <a:outerShdw blurRad="228600" dist="25400" dir="27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5"/>
          <p:cNvSpPr txBox="1">
            <a:spLocks noGrp="1"/>
          </p:cNvSpPr>
          <p:nvPr>
            <p:ph type="title"/>
          </p:nvPr>
        </p:nvSpPr>
        <p:spPr>
          <a:xfrm>
            <a:off x="838200" y="21983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4400"/>
              <a:buFont typeface="Arial"/>
              <a:buNone/>
            </a:pPr>
            <a:r>
              <a:rPr lang="es-MX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Busca apoyo de tu mentor</a:t>
            </a:r>
            <a:endParaRPr/>
          </a:p>
        </p:txBody>
      </p:sp>
      <p:pic>
        <p:nvPicPr>
          <p:cNvPr id="331" name="Google Shape;331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05985" y="1545397"/>
            <a:ext cx="4812982" cy="4812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076247">
            <a:off x="8392350" y="3516372"/>
            <a:ext cx="1410230" cy="2690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050452" flipH="1">
            <a:off x="2014724" y="3520655"/>
            <a:ext cx="1394835" cy="26902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6"/>
          <p:cNvSpPr txBox="1">
            <a:spLocks noGrp="1"/>
          </p:cNvSpPr>
          <p:nvPr>
            <p:ph type="title"/>
          </p:nvPr>
        </p:nvSpPr>
        <p:spPr>
          <a:xfrm>
            <a:off x="838200" y="43966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4400"/>
              <a:buFont typeface="Arial"/>
              <a:buNone/>
            </a:pPr>
            <a:r>
              <a:rPr lang="es-MX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¿Cuentas con el apoyo de tu pareja en tu nuevo emprendimiento?</a:t>
            </a:r>
            <a:endParaRPr/>
          </a:p>
        </p:txBody>
      </p:sp>
      <p:pic>
        <p:nvPicPr>
          <p:cNvPr id="340" name="Google Shape;340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68946" y="3229665"/>
            <a:ext cx="2168720" cy="259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2654333" y="3229665"/>
            <a:ext cx="2168720" cy="259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51205" y="2051932"/>
            <a:ext cx="4289589" cy="42895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7"/>
            <a:ext cx="12192000" cy="6856806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27"/>
          <p:cNvSpPr txBox="1">
            <a:spLocks noGrp="1"/>
          </p:cNvSpPr>
          <p:nvPr>
            <p:ph type="title"/>
          </p:nvPr>
        </p:nvSpPr>
        <p:spPr>
          <a:xfrm>
            <a:off x="631694" y="1943695"/>
            <a:ext cx="4232537" cy="29706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</a:pPr>
            <a:r>
              <a:rPr lang="es-MX"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ACCIONES</a:t>
            </a:r>
            <a:br>
              <a:rPr lang="es-MX"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MX" sz="5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Básicas</a:t>
            </a:r>
            <a:endParaRPr/>
          </a:p>
        </p:txBody>
      </p:sp>
      <p:pic>
        <p:nvPicPr>
          <p:cNvPr id="349" name="Google Shape;349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1694" y="822218"/>
            <a:ext cx="737899" cy="1121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Google Shape;354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4400"/>
              <a:buFont typeface="Arial"/>
              <a:buNone/>
            </a:pPr>
            <a:r>
              <a:rPr lang="es-MX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1. METAS</a:t>
            </a:r>
            <a:endParaRPr/>
          </a:p>
        </p:txBody>
      </p:sp>
      <p:sp>
        <p:nvSpPr>
          <p:cNvPr id="356" name="Google Shape;356;p28"/>
          <p:cNvSpPr txBox="1">
            <a:spLocks noGrp="1"/>
          </p:cNvSpPr>
          <p:nvPr>
            <p:ph type="body" idx="1"/>
          </p:nvPr>
        </p:nvSpPr>
        <p:spPr>
          <a:xfrm>
            <a:off x="838200" y="2139882"/>
            <a:ext cx="10515600" cy="8293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s-MX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Elige y escribe tus metas para los próximos 3, 6 y 12 meses</a:t>
            </a:r>
            <a:endParaRPr/>
          </a:p>
        </p:txBody>
      </p:sp>
      <p:pic>
        <p:nvPicPr>
          <p:cNvPr id="357" name="Google Shape;357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3967" y="3567122"/>
            <a:ext cx="11024066" cy="17601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531416" y="2579364"/>
            <a:ext cx="8188378" cy="30672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4400"/>
              <a:buFont typeface="Raleway"/>
              <a:buNone/>
            </a:pPr>
            <a:r>
              <a:rPr lang="es-MX">
                <a:solidFill>
                  <a:srgbClr val="154844"/>
                </a:solidFill>
                <a:latin typeface="Raleway"/>
                <a:ea typeface="Raleway"/>
                <a:cs typeface="Raleway"/>
                <a:sym typeface="Raleway"/>
              </a:rPr>
              <a:t>Conocimientos</a:t>
            </a:r>
            <a:br>
              <a:rPr lang="es-MX">
                <a:solidFill>
                  <a:srgbClr val="154844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s-MX">
                <a:solidFill>
                  <a:srgbClr val="154844"/>
                </a:solidFill>
                <a:latin typeface="Raleway"/>
                <a:ea typeface="Raleway"/>
                <a:cs typeface="Raleway"/>
                <a:sym typeface="Raleway"/>
              </a:rPr>
              <a:t>básicos para ti</a:t>
            </a:r>
            <a:br>
              <a:rPr lang="es-MX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lang="es-MX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MX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¿QUÉ ES BUENO</a:t>
            </a:r>
            <a:br>
              <a:rPr lang="es-MX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MX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SABER?</a:t>
            </a:r>
            <a:endParaRPr/>
          </a:p>
        </p:txBody>
      </p:sp>
      <p:pic>
        <p:nvPicPr>
          <p:cNvPr id="106" name="Google Shape;106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0302" y="751844"/>
            <a:ext cx="810852" cy="12323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4400"/>
              <a:buFont typeface="Arial"/>
              <a:buNone/>
            </a:pPr>
            <a:r>
              <a:rPr lang="es-MX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Ejemplo de metas 1</a:t>
            </a:r>
            <a:endParaRPr/>
          </a:p>
        </p:txBody>
      </p:sp>
      <p:graphicFrame>
        <p:nvGraphicFramePr>
          <p:cNvPr id="364" name="Google Shape;364;p29"/>
          <p:cNvGraphicFramePr/>
          <p:nvPr/>
        </p:nvGraphicFramePr>
        <p:xfrm>
          <a:off x="838201" y="2630848"/>
          <a:ext cx="10515600" cy="2641824"/>
        </p:xfrm>
        <a:graphic>
          <a:graphicData uri="http://schemas.openxmlformats.org/drawingml/2006/table">
            <a:tbl>
              <a:tblPr firstRow="1" firstCol="1" bandRow="1">
                <a:noFill/>
                <a:tableStyleId>{F8D2E5C3-6E3D-47D5-AE02-CBB5E53F0743}</a:tableStyleId>
              </a:tblPr>
              <a:tblGrid>
                <a:gridCol w="350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5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05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9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solidFill>
                            <a:srgbClr val="154844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 meses</a:t>
                      </a:r>
                      <a:endParaRPr sz="1600" u="none" strike="noStrike" cap="none">
                        <a:solidFill>
                          <a:srgbClr val="154844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DCE4D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6 meses</a:t>
                      </a:r>
                      <a:endParaRPr sz="1600" u="none" strike="noStrike" cap="none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91AC9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12 meses</a:t>
                      </a:r>
                      <a:endParaRPr sz="1600" u="none" strike="noStrike" cap="none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1548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3325"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54844"/>
                        </a:buClr>
                        <a:buSzPts val="1600"/>
                        <a:buFont typeface="Calibri"/>
                        <a:buChar char="-"/>
                      </a:pPr>
                      <a:r>
                        <a:rPr lang="es-MX" sz="1600" u="none" strike="noStrike" cap="none">
                          <a:solidFill>
                            <a:srgbClr val="154844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Ser Ejecutivo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54844"/>
                        </a:buClr>
                        <a:buSzPts val="1600"/>
                        <a:buFont typeface="Calibri"/>
                        <a:buChar char="-"/>
                      </a:pPr>
                      <a:r>
                        <a:rPr lang="es-MX" sz="1600" u="none" strike="noStrike" cap="none">
                          <a:solidFill>
                            <a:srgbClr val="154844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Ganarme el BP3 de $50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154844"/>
                        </a:buClr>
                        <a:buSzPts val="1600"/>
                        <a:buFont typeface="Calibri"/>
                        <a:buChar char="-"/>
                      </a:pPr>
                      <a:r>
                        <a:rPr lang="es-MX" sz="1600" u="none" strike="noStrike" cap="none">
                          <a:solidFill>
                            <a:srgbClr val="154844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BIR: $100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solidFill>
                            <a:srgbClr val="154844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Ingreso total: $ 150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solidFill>
                            <a:srgbClr val="154844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 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solidFill>
                            <a:srgbClr val="154844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(mis productos de pagan solos)</a:t>
                      </a:r>
                      <a:endParaRPr sz="1600" u="none" strike="noStrike" cap="none">
                        <a:solidFill>
                          <a:srgbClr val="154844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DCE4DF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Char char="-"/>
                      </a:pPr>
                      <a:r>
                        <a:rPr lang="es-MX" sz="1600" u="none" strike="noStrike" cap="none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Ser Premier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Char char="-"/>
                      </a:pPr>
                      <a:r>
                        <a:rPr lang="es-MX" sz="1600" u="none" strike="noStrike" cap="none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Ganarme el Bp3 de $250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Char char="-"/>
                      </a:pPr>
                      <a:r>
                        <a:rPr lang="es-MX" sz="1600" u="none" strike="noStrike" cap="none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Bono de empoderamiento: $200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Char char="-"/>
                      </a:pPr>
                      <a:r>
                        <a:rPr lang="es-MX" sz="1600" u="none" strike="noStrike" cap="none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BIR: $150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Ingreso total: $600</a:t>
                      </a:r>
                      <a:endParaRPr sz="1600" u="none" strike="noStrike" cap="none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91AC9D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Char char="-"/>
                      </a:pPr>
                      <a:r>
                        <a:rPr lang="es-MX" sz="1600" u="none" strike="noStrike" cap="none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Ser Plata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Char char="-"/>
                      </a:pPr>
                      <a:r>
                        <a:rPr lang="es-MX" sz="1600" u="none" strike="noStrike" cap="none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Ganarme el BP3 de $1500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Char char="-"/>
                      </a:pPr>
                      <a:r>
                        <a:rPr lang="es-MX" sz="1600" u="none" strike="noStrike" cap="none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Bono de liderazdo: $150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Char char="-"/>
                      </a:pPr>
                      <a:r>
                        <a:rPr lang="es-MX" sz="1600" u="none" strike="noStrike" cap="none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BIR: $200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Char char="-"/>
                      </a:pPr>
                      <a:r>
                        <a:rPr lang="es-MX" sz="1600" u="none" strike="noStrike" cap="none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Bono de empoderamiento: $200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600"/>
                        <a:buFont typeface="Calibri"/>
                        <a:buChar char="-"/>
                      </a:pPr>
                      <a:r>
                        <a:rPr lang="es-MX" sz="1600" u="none" strike="noStrike" cap="none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Uninivel: $200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600" u="none" strike="noStrike" cap="none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Ingreso total: $2250</a:t>
                      </a:r>
                      <a:endParaRPr sz="1600" u="none" strike="noStrike" cap="none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68575" marR="68575" marT="0" marB="0">
                    <a:solidFill>
                      <a:srgbClr val="15484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4400"/>
              <a:buFont typeface="Arial"/>
              <a:buNone/>
            </a:pPr>
            <a:r>
              <a:rPr lang="es-MX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Ejemplo de metas 2</a:t>
            </a:r>
            <a:endParaRPr/>
          </a:p>
        </p:txBody>
      </p:sp>
      <p:graphicFrame>
        <p:nvGraphicFramePr>
          <p:cNvPr id="371" name="Google Shape;371;p30"/>
          <p:cNvGraphicFramePr/>
          <p:nvPr/>
        </p:nvGraphicFramePr>
        <p:xfrm>
          <a:off x="859796" y="2519591"/>
          <a:ext cx="10450650" cy="2693450"/>
        </p:xfrm>
        <a:graphic>
          <a:graphicData uri="http://schemas.openxmlformats.org/drawingml/2006/table">
            <a:tbl>
              <a:tblPr firstRow="1" firstCol="1" bandRow="1">
                <a:noFill/>
                <a:tableStyleId>{F8D2E5C3-6E3D-47D5-AE02-CBB5E53F0743}</a:tableStyleId>
              </a:tblPr>
              <a:tblGrid>
                <a:gridCol w="3482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3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838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686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700" u="none" strike="noStrike" cap="none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 meses</a:t>
                      </a:r>
                      <a:endParaRPr sz="1700" u="none" strike="noStrike" cap="none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04600" marR="104600" marT="0" marB="0">
                    <a:solidFill>
                      <a:srgbClr val="D9BF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700" u="none" strike="noStrike" cap="none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 meses</a:t>
                      </a:r>
                      <a:endParaRPr sz="1700" u="none" strike="noStrike" cap="none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04600" marR="104600" marT="0" marB="0">
                    <a:solidFill>
                      <a:srgbClr val="C59E7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700" u="none" strike="noStrike" cap="none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6 meses</a:t>
                      </a:r>
                      <a:endParaRPr sz="1700" u="none" strike="noStrike" cap="none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04600" marR="104600" marT="0" marB="0">
                    <a:solidFill>
                      <a:srgbClr val="A788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4825"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700"/>
                        <a:buFont typeface="Calibri"/>
                        <a:buChar char="-"/>
                      </a:pPr>
                      <a:r>
                        <a:rPr lang="es-MX" sz="1700" u="none" strike="noStrike" cap="none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Ser EJECUTIVO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700"/>
                        <a:buFont typeface="Calibri"/>
                        <a:buChar char="-"/>
                      </a:pPr>
                      <a:r>
                        <a:rPr lang="es-MX" sz="1700" u="none" strike="noStrike" cap="none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BIR: $200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700" u="none" strike="noStrike" cap="none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Ingreso total: $ 200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700" u="none" strike="noStrike" cap="none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 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700" u="none" strike="noStrike" cap="none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(mis productos de pagan solos)</a:t>
                      </a:r>
                      <a:endParaRPr sz="1700" u="none" strike="noStrike" cap="none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04600" marR="104600" marT="0" marB="0">
                    <a:solidFill>
                      <a:srgbClr val="D9BFA7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700"/>
                        <a:buFont typeface="Calibri"/>
                        <a:buChar char="-"/>
                      </a:pPr>
                      <a:r>
                        <a:rPr lang="es-MX" sz="1700" u="none" strike="noStrike" cap="none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Ser PREMIER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700"/>
                        <a:buFont typeface="Calibri"/>
                        <a:buChar char="-"/>
                      </a:pPr>
                      <a:r>
                        <a:rPr lang="es-MX" sz="1700" u="none" strike="noStrike" cap="none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Ganarme el Bp3 de $50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700"/>
                        <a:buFont typeface="Calibri"/>
                        <a:buChar char="-"/>
                      </a:pPr>
                      <a:r>
                        <a:rPr lang="es-MX" sz="1700" u="none" strike="noStrike" cap="none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Bono de empoderamiento: $200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700"/>
                        <a:buFont typeface="Calibri"/>
                        <a:buChar char="-"/>
                      </a:pPr>
                      <a:r>
                        <a:rPr lang="es-MX" sz="1700" u="none" strike="noStrike" cap="none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BIR: $200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700" u="none" strike="noStrike" cap="none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Ingreso total: $450</a:t>
                      </a:r>
                      <a:endParaRPr sz="1700" u="none" strike="noStrike" cap="none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04600" marR="104600" marT="0" marB="0">
                    <a:solidFill>
                      <a:srgbClr val="C59E7A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700"/>
                        <a:buFont typeface="Calibri"/>
                        <a:buChar char="-"/>
                      </a:pPr>
                      <a:r>
                        <a:rPr lang="es-MX" sz="1700" u="none" strike="noStrike" cap="none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Ser ORO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700"/>
                        <a:buFont typeface="Calibri"/>
                        <a:buChar char="-"/>
                      </a:pPr>
                      <a:r>
                        <a:rPr lang="es-MX" sz="1700" u="none" strike="noStrike" cap="none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Ganarme el BP3 de $1500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700"/>
                        <a:buFont typeface="Calibri"/>
                        <a:buChar char="-"/>
                      </a:pPr>
                      <a:r>
                        <a:rPr lang="es-MX" sz="1700" u="none" strike="noStrike" cap="none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Bono de liderazgo: $1000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700"/>
                        <a:buFont typeface="Calibri"/>
                        <a:buChar char="-"/>
                      </a:pPr>
                      <a:r>
                        <a:rPr lang="es-MX" sz="1700" u="none" strike="noStrike" cap="none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BIR: $300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700"/>
                        <a:buFont typeface="Calibri"/>
                        <a:buChar char="-"/>
                      </a:pPr>
                      <a:r>
                        <a:rPr lang="es-MX" sz="1700" u="none" strike="noStrike" cap="none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Bono de empoderamiento: $400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ts val="1700"/>
                        <a:buFont typeface="Calibri"/>
                        <a:buChar char="-"/>
                      </a:pPr>
                      <a:r>
                        <a:rPr lang="es-MX" sz="1700" u="none" strike="noStrike" cap="none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Uninivel: $300</a:t>
                      </a:r>
                      <a:endParaRPr/>
                    </a:p>
                    <a:p>
                      <a:pPr marL="0" marR="0" lvl="0" indent="0" algn="l" rtl="0">
                        <a:lnSpc>
                          <a:spcPct val="107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700" u="none" strike="noStrike" cap="none">
                          <a:solidFill>
                            <a:schemeClr val="lt1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Ingreso total: $3500</a:t>
                      </a:r>
                      <a:endParaRPr sz="1700" u="none" strike="noStrike" cap="none">
                        <a:solidFill>
                          <a:schemeClr val="lt1"/>
                        </a:solidFill>
                        <a:latin typeface="Raleway"/>
                        <a:ea typeface="Raleway"/>
                        <a:cs typeface="Raleway"/>
                        <a:sym typeface="Raleway"/>
                      </a:endParaRPr>
                    </a:p>
                  </a:txBody>
                  <a:tcPr marL="104600" marR="104600" marT="0" marB="0">
                    <a:solidFill>
                      <a:srgbClr val="A788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4400"/>
              <a:buFont typeface="Arial"/>
              <a:buNone/>
            </a:pPr>
            <a:r>
              <a:rPr lang="es-MX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2. FIJA TUS HORARIOS</a:t>
            </a:r>
            <a:endParaRPr/>
          </a:p>
        </p:txBody>
      </p:sp>
      <p:sp>
        <p:nvSpPr>
          <p:cNvPr id="378" name="Google Shape;378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934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Char char="•"/>
            </a:pPr>
            <a:r>
              <a:rPr lang="es-MX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Define las horas REALES que le puedes dedicar al negocio por día, y crea un calendario con las actividades que necesitas hacer</a:t>
            </a:r>
            <a:endParaRPr/>
          </a:p>
        </p:txBody>
      </p:sp>
      <p:pic>
        <p:nvPicPr>
          <p:cNvPr id="379" name="Google Shape;379;p3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0184" y="3131021"/>
            <a:ext cx="10731630" cy="1089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0184" y="4479365"/>
            <a:ext cx="10731631" cy="12366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4400"/>
              <a:buFont typeface="Arial"/>
              <a:buNone/>
            </a:pPr>
            <a:r>
              <a:rPr lang="es-MX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TU PROGRAMA SEMANAL</a:t>
            </a:r>
            <a:endParaRPr/>
          </a:p>
        </p:txBody>
      </p:sp>
      <p:sp>
        <p:nvSpPr>
          <p:cNvPr id="387" name="Google Shape;387;p32"/>
          <p:cNvSpPr txBox="1"/>
          <p:nvPr/>
        </p:nvSpPr>
        <p:spPr>
          <a:xfrm>
            <a:off x="838200" y="2055813"/>
            <a:ext cx="10515600" cy="3822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s-MX" sz="28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Preparar (10%)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s-MX" sz="28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Prospectar / Invitar / Seguimiento (25%)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s-MX" sz="28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Presentar: Clase Intro / temática o Negocio (25%)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s-MX" sz="28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Inscribir (25%)</a:t>
            </a:r>
            <a:endParaRPr/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Arial"/>
              <a:buChar char="•"/>
            </a:pPr>
            <a:r>
              <a:rPr lang="es-MX" sz="28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Apoyo y educación (15%): Open Box, Consulta de Bienestar personalizada, Clases de Educación Continua, Talleres temáticos, Oil Camps, Atender dudas en grupos de Whatsapp y Telegram.</a:t>
            </a:r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4400"/>
              <a:buFont typeface="Arial"/>
              <a:buNone/>
            </a:pPr>
            <a:r>
              <a:rPr lang="es-MX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3. Crea tu primera lista de 100 nombres</a:t>
            </a:r>
            <a:endParaRPr/>
          </a:p>
        </p:txBody>
      </p:sp>
      <p:sp>
        <p:nvSpPr>
          <p:cNvPr id="394" name="Google Shape;394;p33"/>
          <p:cNvSpPr txBox="1">
            <a:spLocks noGrp="1"/>
          </p:cNvSpPr>
          <p:nvPr>
            <p:ph type="body" idx="1"/>
          </p:nvPr>
        </p:nvSpPr>
        <p:spPr>
          <a:xfrm>
            <a:off x="838200" y="2136711"/>
            <a:ext cx="4704761" cy="3114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s-MX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Refresca tu memoria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s-MX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Pide referidos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s-MX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Establece prioridades por medio del puntuaje</a:t>
            </a:r>
            <a:endParaRPr/>
          </a:p>
        </p:txBody>
      </p:sp>
      <p:pic>
        <p:nvPicPr>
          <p:cNvPr id="395" name="Google Shape;395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1426737"/>
            <a:ext cx="4884507" cy="4884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34"/>
          <p:cNvSpPr txBox="1">
            <a:spLocks noGrp="1"/>
          </p:cNvSpPr>
          <p:nvPr>
            <p:ph type="title"/>
          </p:nvPr>
        </p:nvSpPr>
        <p:spPr>
          <a:xfrm>
            <a:off x="838200" y="1164211"/>
            <a:ext cx="5062979" cy="246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4400"/>
              <a:buFont typeface="Arial"/>
              <a:buNone/>
            </a:pPr>
            <a:r>
              <a:rPr lang="es-MX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4. Configura tu forma de pago</a:t>
            </a:r>
            <a:endParaRPr/>
          </a:p>
        </p:txBody>
      </p:sp>
      <p:sp>
        <p:nvSpPr>
          <p:cNvPr id="402" name="Google Shape;402;p34"/>
          <p:cNvSpPr txBox="1">
            <a:spLocks noGrp="1"/>
          </p:cNvSpPr>
          <p:nvPr>
            <p:ph type="body" idx="1"/>
          </p:nvPr>
        </p:nvSpPr>
        <p:spPr>
          <a:xfrm>
            <a:off x="766320" y="3624608"/>
            <a:ext cx="4563359" cy="1461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s-MX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Depósito directo – envía tus datos por medio del formulario de tu país.</a:t>
            </a:r>
            <a:endParaRPr/>
          </a:p>
        </p:txBody>
      </p:sp>
      <p:pic>
        <p:nvPicPr>
          <p:cNvPr id="403" name="Google Shape;403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5999" y="986746"/>
            <a:ext cx="4884507" cy="48845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7"/>
            <a:ext cx="12192000" cy="6856806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s-MX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El éxito depende de TI</a:t>
            </a:r>
            <a:endParaRPr/>
          </a:p>
        </p:txBody>
      </p:sp>
      <p:sp>
        <p:nvSpPr>
          <p:cNvPr id="410" name="Google Shape;410;p35"/>
          <p:cNvSpPr txBox="1"/>
          <p:nvPr/>
        </p:nvSpPr>
        <p:spPr>
          <a:xfrm>
            <a:off x="838200" y="1831778"/>
            <a:ext cx="5883112" cy="440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0" i="0" u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Mi éxito depende de mí. Yo determino qué acciones emprendo. Yo busco y obtengo la capacitación necesaria para incrementar mis resultados.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 b="0" i="0" u="none" strike="noStrike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Continuamente rompo los límites de mis creencias, desarrollo mi carácter y expando mi influencia, al tiempo que alcanzo mis metas.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7"/>
            <a:ext cx="12192000" cy="6856806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36"/>
          <p:cNvSpPr txBox="1">
            <a:spLocks noGrp="1"/>
          </p:cNvSpPr>
          <p:nvPr>
            <p:ph type="title"/>
          </p:nvPr>
        </p:nvSpPr>
        <p:spPr>
          <a:xfrm>
            <a:off x="658848" y="1970202"/>
            <a:ext cx="7042800" cy="254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4600"/>
              <a:buFont typeface="Arial"/>
              <a:buNone/>
            </a:pPr>
            <a:r>
              <a:rPr lang="es-MX" sz="4600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¿Por qué quieres desarrollar un negocio en                              </a:t>
            </a:r>
            <a:endParaRPr sz="4600">
              <a:solidFill>
                <a:srgbClr val="15484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4600"/>
              <a:buFont typeface="Arial"/>
              <a:buNone/>
            </a:pPr>
            <a:r>
              <a:rPr lang="es-MX" sz="4600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                 ?                 </a:t>
            </a:r>
            <a:endParaRPr/>
          </a:p>
        </p:txBody>
      </p:sp>
      <p:pic>
        <p:nvPicPr>
          <p:cNvPr id="417" name="Google Shape;417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3475" y="3620750"/>
            <a:ext cx="2731925" cy="494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97"/>
            <a:ext cx="12192000" cy="6856806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37"/>
          <p:cNvSpPr txBox="1">
            <a:spLocks noGrp="1"/>
          </p:cNvSpPr>
          <p:nvPr>
            <p:ph type="title"/>
          </p:nvPr>
        </p:nvSpPr>
        <p:spPr>
          <a:xfrm>
            <a:off x="4920791" y="2363607"/>
            <a:ext cx="666475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000"/>
              <a:buFont typeface="Arial"/>
              <a:buNone/>
            </a:pPr>
            <a:r>
              <a:rPr lang="es-MX" sz="50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MUCHAS GRACIAS</a:t>
            </a:r>
            <a:endParaRPr/>
          </a:p>
        </p:txBody>
      </p:sp>
      <p:pic>
        <p:nvPicPr>
          <p:cNvPr id="424" name="Google Shape;424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98384" y="557097"/>
            <a:ext cx="2298150" cy="1364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4"/>
          <p:cNvSpPr txBox="1">
            <a:spLocks noGrp="1"/>
          </p:cNvSpPr>
          <p:nvPr>
            <p:ph type="title"/>
          </p:nvPr>
        </p:nvSpPr>
        <p:spPr>
          <a:xfrm>
            <a:off x="838200" y="62500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4400"/>
              <a:buFont typeface="Arial"/>
              <a:buNone/>
            </a:pPr>
            <a:r>
              <a:rPr lang="es-MX" dirty="0" err="1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dōTERRA</a:t>
            </a:r>
            <a:r>
              <a:rPr lang="es-MX" b="1" i="0" dirty="0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 Hoy</a:t>
            </a:r>
            <a:endParaRPr dirty="0">
              <a:solidFill>
                <a:srgbClr val="1548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4"/>
          <p:cNvSpPr txBox="1">
            <a:spLocks noGrp="1"/>
          </p:cNvSpPr>
          <p:nvPr>
            <p:ph type="body" idx="1"/>
          </p:nvPr>
        </p:nvSpPr>
        <p:spPr>
          <a:xfrm>
            <a:off x="691791" y="2096058"/>
            <a:ext cx="597296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228600" lvl="0" indent="-22860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s-MX" b="0" i="0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Nuestros productos se envían a 86 países y contando (mercados abiertos y Global Access).</a:t>
            </a:r>
            <a:endParaRPr b="0" i="0" dirty="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22860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228600" lvl="0" indent="-2286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s-MX" b="0" i="0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Los aceites esenciales se obtienen en 47 países.</a:t>
            </a:r>
            <a:endParaRPr dirty="0"/>
          </a:p>
          <a:p>
            <a:pPr marL="228600" lvl="0" indent="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b="0" i="0" dirty="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228600" lvl="0" indent="-50800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solidFill>
                <a:srgbClr val="595959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417C482-6C20-4118-B2B1-5D09DB146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8581" y="1287788"/>
            <a:ext cx="4441628" cy="4351201"/>
          </a:xfrm>
          <a:prstGeom prst="ellipse">
            <a:avLst/>
          </a:prstGeom>
          <a:ln>
            <a:noFill/>
          </a:ln>
          <a:effectLst>
            <a:softEdge rad="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g1818a2c359c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1818a2c359c_1_0"/>
          <p:cNvSpPr txBox="1">
            <a:spLocks noGrp="1"/>
          </p:cNvSpPr>
          <p:nvPr>
            <p:ph type="title"/>
          </p:nvPr>
        </p:nvSpPr>
        <p:spPr>
          <a:xfrm>
            <a:off x="838200" y="62500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4400"/>
              <a:buFont typeface="Arial"/>
              <a:buNone/>
            </a:pPr>
            <a:r>
              <a:rPr lang="es-MX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dōTERRA</a:t>
            </a:r>
            <a:r>
              <a:rPr lang="es-MX" b="1" i="0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 Hoy</a:t>
            </a:r>
            <a:endParaRPr>
              <a:solidFill>
                <a:srgbClr val="15484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g1818a2c359c_1_0"/>
          <p:cNvSpPr txBox="1">
            <a:spLocks noGrp="1"/>
          </p:cNvSpPr>
          <p:nvPr>
            <p:ph type="body" idx="1"/>
          </p:nvPr>
        </p:nvSpPr>
        <p:spPr>
          <a:xfrm>
            <a:off x="669201" y="1881793"/>
            <a:ext cx="6146377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 dirty="0"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s-MX" sz="2400" b="0" i="0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Más de nueve millones de distribuidores independientes y clientes. </a:t>
            </a:r>
            <a:endParaRPr sz="2400" b="0" i="0" dirty="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22860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 dirty="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s-MX" sz="2400" b="0" i="0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Más de tres millones de Distribuidores Independientes ahora usan y venden productos </a:t>
            </a:r>
            <a:r>
              <a:rPr lang="es-MX" sz="2400" dirty="0" err="1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dōTERRA</a:t>
            </a:r>
            <a:r>
              <a:rPr lang="es-MX" sz="2400" b="0" i="0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 en todo el mundo.</a:t>
            </a:r>
            <a:endParaRPr sz="2400" b="0" i="0" dirty="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22860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 dirty="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Char char="•"/>
            </a:pPr>
            <a:r>
              <a:rPr lang="es-MX" sz="2400" dirty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Tasa de retención es del 68% (promedio en la industria es el 10%)</a:t>
            </a:r>
            <a:endParaRPr sz="2400" b="0" i="0" dirty="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228600" lvl="0" indent="-508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 dirty="0">
              <a:solidFill>
                <a:srgbClr val="595959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CA059B5-331B-4482-BD80-1AF65D7DF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3135" y="1592400"/>
            <a:ext cx="4459664" cy="445966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5"/>
          <p:cNvSpPr txBox="1">
            <a:spLocks noGrp="1"/>
          </p:cNvSpPr>
          <p:nvPr>
            <p:ph type="title"/>
          </p:nvPr>
        </p:nvSpPr>
        <p:spPr>
          <a:xfrm>
            <a:off x="451362" y="3050891"/>
            <a:ext cx="5744851" cy="1006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Raleway"/>
              <a:buNone/>
            </a:pPr>
            <a:r>
              <a:rPr lang="es-MX" sz="28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Ayudamos al mundo a sanar.</a:t>
            </a:r>
            <a:endParaRPr/>
          </a:p>
        </p:txBody>
      </p:sp>
      <p:sp>
        <p:nvSpPr>
          <p:cNvPr id="129" name="Google Shape;129;p5"/>
          <p:cNvSpPr txBox="1"/>
          <p:nvPr/>
        </p:nvSpPr>
        <p:spPr>
          <a:xfrm>
            <a:off x="6196213" y="5680429"/>
            <a:ext cx="4459905" cy="674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Font typeface="Raleway"/>
              <a:buNone/>
            </a:pPr>
            <a:r>
              <a:rPr lang="es-MX" sz="2800" b="0" i="0" u="none" strike="noStrike" cap="non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Persigue lo que es puro.</a:t>
            </a:r>
            <a:endParaRPr/>
          </a:p>
        </p:txBody>
      </p:sp>
      <p:sp>
        <p:nvSpPr>
          <p:cNvPr id="130" name="Google Shape;130;p5"/>
          <p:cNvSpPr txBox="1"/>
          <p:nvPr/>
        </p:nvSpPr>
        <p:spPr>
          <a:xfrm>
            <a:off x="423421" y="439187"/>
            <a:ext cx="10515600" cy="7378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3600"/>
              <a:buFont typeface="Arial"/>
              <a:buNone/>
            </a:pPr>
            <a:r>
              <a:rPr lang="es-MX" sz="3600" b="1" i="0" u="none" strike="noStrike" cap="none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NUESTROS SLOGANS</a:t>
            </a:r>
            <a:endParaRPr/>
          </a:p>
        </p:txBody>
      </p:sp>
      <p:pic>
        <p:nvPicPr>
          <p:cNvPr id="131" name="Google Shape;13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1863" y="1167452"/>
            <a:ext cx="5483926" cy="2356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45417" y="4866265"/>
            <a:ext cx="6161498" cy="79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96637" y="4102794"/>
            <a:ext cx="3259055" cy="590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808156">
            <a:off x="7851650" y="1084293"/>
            <a:ext cx="2325693" cy="163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272212" flipH="1">
            <a:off x="1394742" y="4527241"/>
            <a:ext cx="2086812" cy="14730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6"/>
          <p:cNvSpPr txBox="1">
            <a:spLocks noGrp="1"/>
          </p:cNvSpPr>
          <p:nvPr>
            <p:ph type="title"/>
          </p:nvPr>
        </p:nvSpPr>
        <p:spPr>
          <a:xfrm>
            <a:off x="667319" y="2611225"/>
            <a:ext cx="10515600" cy="27752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000"/>
              <a:buFont typeface="Raleway"/>
              <a:buNone/>
            </a:pPr>
            <a:r>
              <a:rPr lang="es-MX" sz="4000" b="0" i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Triplicar nuestro impacto, ayudando al mundo a sanar una gota, una persona, una </a:t>
            </a:r>
            <a:r>
              <a:rPr lang="es-MX" sz="4000" b="1" i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comunidad</a:t>
            </a:r>
            <a:r>
              <a:rPr lang="es-MX" sz="4000" b="0" i="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 a la vez.</a:t>
            </a:r>
            <a:endParaRPr sz="4000">
              <a:solidFill>
                <a:srgbClr val="595959"/>
              </a:solidFill>
            </a:endParaRPr>
          </a:p>
        </p:txBody>
      </p:sp>
      <p:sp>
        <p:nvSpPr>
          <p:cNvPr id="142" name="Google Shape;142;p6"/>
          <p:cNvSpPr txBox="1"/>
          <p:nvPr/>
        </p:nvSpPr>
        <p:spPr>
          <a:xfrm>
            <a:off x="667319" y="443060"/>
            <a:ext cx="10686481" cy="1725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4400"/>
              <a:buFont typeface="Arial"/>
              <a:buNone/>
            </a:pPr>
            <a:r>
              <a:rPr lang="es-MX" sz="4400" b="0" i="0" u="none" strike="noStrike" cap="none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Nuestra misión de impacto social de dōTERRA para el 2030</a:t>
            </a:r>
            <a:endParaRPr/>
          </a:p>
        </p:txBody>
      </p:sp>
      <p:pic>
        <p:nvPicPr>
          <p:cNvPr id="143" name="Google Shape;14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31251" y="5707281"/>
            <a:ext cx="496438" cy="754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5865693"/>
            <a:ext cx="4081806" cy="1013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7"/>
          <p:cNvSpPr txBox="1"/>
          <p:nvPr/>
        </p:nvSpPr>
        <p:spPr>
          <a:xfrm>
            <a:off x="667319" y="443060"/>
            <a:ext cx="10686481" cy="1085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4400"/>
              <a:buFont typeface="Arial"/>
              <a:buNone/>
            </a:pPr>
            <a:r>
              <a:rPr lang="es-MX" sz="4400" b="0" i="0" u="none" strike="noStrike" cap="none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Tipos de miembros y sus beneficios</a:t>
            </a:r>
            <a:endParaRPr/>
          </a:p>
        </p:txBody>
      </p:sp>
      <p:pic>
        <p:nvPicPr>
          <p:cNvPr id="151" name="Google Shape;15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91405" y="1762597"/>
            <a:ext cx="9809189" cy="45064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8"/>
          <p:cNvSpPr txBox="1">
            <a:spLocks noGrp="1"/>
          </p:cNvSpPr>
          <p:nvPr>
            <p:ph type="body" idx="1"/>
          </p:nvPr>
        </p:nvSpPr>
        <p:spPr>
          <a:xfrm>
            <a:off x="667319" y="1575750"/>
            <a:ext cx="10857362" cy="46483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514350" lvl="0" indent="-5143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800"/>
              <a:buAutoNum type="arabicPeriod"/>
            </a:pPr>
            <a:r>
              <a:rPr lang="es-MX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Entra a tu oficina virtual en mydoterra.com y actualiza tu cuenta de Cliente Mayorista a Distribuidor Independiente</a:t>
            </a:r>
            <a:endParaRPr/>
          </a:p>
          <a:p>
            <a:pPr marL="514350" lvl="0" indent="-336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AutoNum type="arabicPeriod"/>
            </a:pPr>
            <a:r>
              <a:rPr lang="es-MX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Fija tu plantilla de LRP (autoenvío).</a:t>
            </a:r>
            <a:br>
              <a:rPr lang="es-MX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lang="es-MX" sz="24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- Debes mantenerla guardada en mínimo 100 PV para obtener tus comisiones.</a:t>
            </a:r>
            <a:endParaRPr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Raleway"/>
              <a:buChar char="-"/>
            </a:pPr>
            <a:r>
              <a:rPr lang="es-MX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Obtén tu producto del mes GRATIS con procesar una orden de 125 PV o más tardar el día 15 del mes.</a:t>
            </a: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514350" lvl="0" indent="-5143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800"/>
              <a:buAutoNum type="arabicPeriod"/>
            </a:pPr>
            <a:r>
              <a:rPr lang="es-MX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Configura tu página web personal </a:t>
            </a:r>
            <a:r>
              <a:rPr lang="es-MX" sz="2400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(</a:t>
            </a:r>
            <a:r>
              <a:rPr lang="es-MX" sz="2400" b="0" i="1" u="none" strike="noStrik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Perfil de cuenta&gt; Dirección de mi sitio&gt; Mi configuración</a:t>
            </a:r>
            <a:r>
              <a:rPr lang="es-MX" sz="2400" b="0" i="0" u="none" strike="noStrike">
                <a:solidFill>
                  <a:srgbClr val="595959"/>
                </a:solidFill>
                <a:latin typeface="Raleway"/>
                <a:ea typeface="Raleway"/>
                <a:cs typeface="Raleway"/>
                <a:sym typeface="Raleway"/>
              </a:rPr>
              <a:t>).</a:t>
            </a:r>
            <a:endParaRPr sz="2400"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marL="514350" lvl="0" indent="-3365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>
              <a:solidFill>
                <a:srgbClr val="595959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8" name="Google Shape;158;p8"/>
          <p:cNvSpPr txBox="1"/>
          <p:nvPr/>
        </p:nvSpPr>
        <p:spPr>
          <a:xfrm>
            <a:off x="667319" y="443060"/>
            <a:ext cx="10686481" cy="1085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54844"/>
              </a:buClr>
              <a:buSzPts val="4400"/>
              <a:buFont typeface="Arial"/>
              <a:buNone/>
            </a:pPr>
            <a:r>
              <a:rPr lang="es-MX" sz="4400" b="0" i="0" u="none" strike="noStrike" cap="none">
                <a:solidFill>
                  <a:srgbClr val="154844"/>
                </a:solidFill>
                <a:latin typeface="Arial"/>
                <a:ea typeface="Arial"/>
                <a:cs typeface="Arial"/>
                <a:sym typeface="Arial"/>
              </a:rPr>
              <a:t>Por dónde empezar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1192</Words>
  <Application>Microsoft Office PowerPoint</Application>
  <PresentationFormat>Panorámica</PresentationFormat>
  <Paragraphs>202</Paragraphs>
  <Slides>38</Slides>
  <Notes>38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2" baseType="lpstr">
      <vt:lpstr>Raleway</vt:lpstr>
      <vt:lpstr>Calibri</vt:lpstr>
      <vt:lpstr>Arial</vt:lpstr>
      <vt:lpstr>Tema de Office</vt:lpstr>
      <vt:lpstr>Presentación de PowerPoint</vt:lpstr>
      <vt:lpstr>FELICIDADES  Estás empezando tu camino del emprendedor en      BIENVENIDO</vt:lpstr>
      <vt:lpstr>Conocimientos básicos para ti  ¿QUÉ ES BUENO SABER?</vt:lpstr>
      <vt:lpstr>dōTERRA Hoy</vt:lpstr>
      <vt:lpstr>dōTERRA Hoy</vt:lpstr>
      <vt:lpstr>Ayudamos al mundo a sanar.</vt:lpstr>
      <vt:lpstr>Triplicar nuestro impacto, ayudando al mundo a sanar una gota, una persona, una comunidad a la vez.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Emprender es un trabajo formal, es una decisión que lleva a la acción constante y requiere práctica.</vt:lpstr>
      <vt:lpstr>Presentación de PowerPoint</vt:lpstr>
      <vt:lpstr>Presentación de PowerPoint</vt:lpstr>
      <vt:lpstr>ESTE ES EL CAMINO: </vt:lpstr>
      <vt:lpstr>El éxito es la suma de pequeños esfuerzos que se repiten cada día.  Robert Collier</vt:lpstr>
      <vt:lpstr>Tu compromiso es importante. Somos parte de un engranaje.</vt:lpstr>
      <vt:lpstr>Una meta sin un plan es sólo un sueño.</vt:lpstr>
      <vt:lpstr>¿Cuánto dinero quieres ganar y en cuánto tiempo?</vt:lpstr>
      <vt:lpstr>2 FORMAS  DE HACER EL NEGOCIO</vt:lpstr>
      <vt:lpstr>¿Quién eres?  ¿A quién le hablas?  ¿Cómo se lo dices?</vt:lpstr>
      <vt:lpstr>Encuentra y usa con tus fortalezas</vt:lpstr>
      <vt:lpstr>Busca apoyo de tu mentor</vt:lpstr>
      <vt:lpstr>¿Cuentas con el apoyo de tu pareja en tu nuevo emprendimiento?</vt:lpstr>
      <vt:lpstr>ACCIONES Básicas</vt:lpstr>
      <vt:lpstr>1. METAS</vt:lpstr>
      <vt:lpstr>Ejemplo de metas 1</vt:lpstr>
      <vt:lpstr>Ejemplo de metas 2</vt:lpstr>
      <vt:lpstr>2. FIJA TUS HORARIOS</vt:lpstr>
      <vt:lpstr>TU PROGRAMA SEMANAL</vt:lpstr>
      <vt:lpstr>3. Crea tu primera lista de 100 nombres</vt:lpstr>
      <vt:lpstr>4. Configura tu forma de pago</vt:lpstr>
      <vt:lpstr>El éxito depende de TI</vt:lpstr>
      <vt:lpstr>¿Por qué quieres desarrollar un negocio en                                                ?                 </vt:lpstr>
      <vt:lpstr>MUCHAS GRACIAS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Lucia Medelska</dc:creator>
  <cp:lastModifiedBy>Mariana Juárez</cp:lastModifiedBy>
  <cp:revision>3</cp:revision>
  <dcterms:created xsi:type="dcterms:W3CDTF">2022-07-16T09:21:21Z</dcterms:created>
  <dcterms:modified xsi:type="dcterms:W3CDTF">2022-11-04T20:38:37Z</dcterms:modified>
</cp:coreProperties>
</file>