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Raleway" pitchFamily="2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hh1iv3lu2JaaPr2rIBrujZWDXE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550732" y="3049420"/>
            <a:ext cx="5821788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SOLUCIONES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6000"/>
              <a:buFont typeface="Arial"/>
              <a:buNone/>
            </a:pPr>
            <a:r>
              <a:rPr lang="en-US" sz="60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NATURALES</a:t>
            </a:r>
            <a:endParaRPr sz="1100" b="0" i="0" u="none" strike="noStrike" cap="none">
              <a:solidFill>
                <a:srgbClr val="1548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732" y="555540"/>
            <a:ext cx="2644955" cy="157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0732" y="5552241"/>
            <a:ext cx="6132872" cy="1066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0"/>
          <p:cNvSpPr txBox="1"/>
          <p:nvPr/>
        </p:nvSpPr>
        <p:spPr>
          <a:xfrm>
            <a:off x="787670" y="837662"/>
            <a:ext cx="9942896" cy="90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INTERNO</a:t>
            </a:r>
            <a:endParaRPr sz="1000" b="0" i="0" u="none" strike="noStrike" cap="none">
              <a:solidFill>
                <a:srgbClr val="91AC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0"/>
          <p:cNvSpPr txBox="1"/>
          <p:nvPr/>
        </p:nvSpPr>
        <p:spPr>
          <a:xfrm>
            <a:off x="787670" y="2257167"/>
            <a:ext cx="4495500" cy="3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Disfruta unas gotas: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En agua.</a:t>
            </a:r>
            <a:endParaRPr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En c</a:t>
            </a:r>
            <a:r>
              <a:rPr lang="en-US" sz="2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á</a:t>
            </a:r>
            <a:r>
              <a:rPr lang="en-US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psulas vegetarianas.</a:t>
            </a:r>
            <a:endParaRPr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Debajo de la lengua.</a:t>
            </a: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9" name="Google Shape;15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00844" y="871994"/>
            <a:ext cx="5138656" cy="5138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1"/>
          <p:cNvSpPr txBox="1"/>
          <p:nvPr/>
        </p:nvSpPr>
        <p:spPr>
          <a:xfrm>
            <a:off x="1124551" y="2807869"/>
            <a:ext cx="9942896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¿Y TU EXPERIENCIA?</a:t>
            </a:r>
            <a:endParaRPr sz="6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1"/>
          <p:cNvSpPr txBox="1"/>
          <p:nvPr/>
        </p:nvSpPr>
        <p:spPr>
          <a:xfrm>
            <a:off x="3035569" y="4081549"/>
            <a:ext cx="6120859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CUÉNTANOS</a:t>
            </a:r>
            <a:endParaRPr sz="36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67" name="Google Shape;16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1873" y="1146249"/>
            <a:ext cx="908253" cy="1380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138687"/>
            <a:ext cx="2894029" cy="718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12"/>
          <p:cNvSpPr txBox="1"/>
          <p:nvPr/>
        </p:nvSpPr>
        <p:spPr>
          <a:xfrm>
            <a:off x="189503" y="152741"/>
            <a:ext cx="11844744" cy="947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¿Cómo </a:t>
            </a:r>
            <a:r>
              <a:rPr lang="en-US" sz="4400" b="1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empiezo</a:t>
            </a:r>
            <a:r>
              <a:rPr lang="en-US" sz="4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 con dōTERRA?</a:t>
            </a:r>
            <a:endParaRPr sz="1050" b="0" i="0" u="none" strike="noStrike" cap="none">
              <a:solidFill>
                <a:srgbClr val="1548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2"/>
          <p:cNvSpPr txBox="1"/>
          <p:nvPr/>
        </p:nvSpPr>
        <p:spPr>
          <a:xfrm>
            <a:off x="2436217" y="948910"/>
            <a:ext cx="7435600" cy="603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Raleway"/>
              <a:buNone/>
            </a:pPr>
            <a:r>
              <a:rPr lang="en-US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3 MANERAS DE COMPRAR</a:t>
            </a:r>
            <a:endParaRPr sz="10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6" name="Google Shape;176;p12"/>
          <p:cNvSpPr txBox="1"/>
          <p:nvPr/>
        </p:nvSpPr>
        <p:spPr>
          <a:xfrm>
            <a:off x="2598716" y="1876514"/>
            <a:ext cx="7355988" cy="969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2100"/>
              <a:buFont typeface="Raleway"/>
              <a:buNone/>
            </a:pPr>
            <a:r>
              <a:rPr lang="en-US" sz="2100" b="1" i="0" u="none" strike="noStrike" cap="none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  <a:t>AL POR MENOR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•"/>
            </a:pPr>
            <a:r>
              <a:rPr lang="en-US" sz="21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Más caro.</a:t>
            </a:r>
            <a:endParaRPr sz="21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•"/>
            </a:pPr>
            <a:r>
              <a:rPr lang="en-US" sz="21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Pague solo al por menor en entornos profesionales.</a:t>
            </a:r>
            <a:endParaRPr sz="21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7" name="Google Shape;177;p12"/>
          <p:cNvSpPr txBox="1"/>
          <p:nvPr/>
        </p:nvSpPr>
        <p:spPr>
          <a:xfrm>
            <a:off x="1744708" y="1572861"/>
            <a:ext cx="500059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Clr>
                <a:srgbClr val="91AC9D"/>
              </a:buClr>
              <a:buSzPts val="6600"/>
              <a:buFont typeface="Arial"/>
              <a:buNone/>
            </a:pPr>
            <a:r>
              <a:rPr lang="en-US" sz="6600" b="0" i="0" u="none" strike="noStrike" cap="none">
                <a:solidFill>
                  <a:srgbClr val="91AC9D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050" b="0" i="0" u="none" strike="noStrike" cap="none">
              <a:solidFill>
                <a:srgbClr val="91AC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12"/>
          <p:cNvSpPr txBox="1"/>
          <p:nvPr/>
        </p:nvSpPr>
        <p:spPr>
          <a:xfrm>
            <a:off x="2598716" y="3322416"/>
            <a:ext cx="7355988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2100"/>
              <a:buFont typeface="Raleway"/>
              <a:buNone/>
            </a:pPr>
            <a:r>
              <a:rPr lang="en-US" sz="2100" b="1" i="0" u="none" strike="noStrike" cap="none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  <a:t>VENTA AL POR MAYOREO</a:t>
            </a:r>
            <a:endParaRPr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•"/>
            </a:pPr>
            <a:r>
              <a:rPr lang="en-US" sz="21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Consigue los mejores productos al mejor precio.</a:t>
            </a:r>
            <a:endParaRPr sz="21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•"/>
            </a:pPr>
            <a:r>
              <a:rPr lang="en-US" sz="21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25% por debajo de la venta minorista.</a:t>
            </a:r>
            <a:endParaRPr sz="21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•"/>
            </a:pPr>
            <a:r>
              <a:rPr lang="en-US" sz="21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Cuota de membresía de $35.</a:t>
            </a:r>
            <a:endParaRPr sz="21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9" name="Google Shape;179;p12"/>
          <p:cNvSpPr txBox="1"/>
          <p:nvPr/>
        </p:nvSpPr>
        <p:spPr>
          <a:xfrm>
            <a:off x="1538870" y="3177878"/>
            <a:ext cx="911733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Clr>
                <a:srgbClr val="91AC9D"/>
              </a:buClr>
              <a:buSzPts val="6600"/>
              <a:buFont typeface="Arial"/>
              <a:buNone/>
            </a:pPr>
            <a:r>
              <a:rPr lang="en-US" sz="6600" b="0" i="0" u="none" strike="noStrike" cap="none">
                <a:solidFill>
                  <a:srgbClr val="91AC9D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050" b="0" i="0" u="none" strike="noStrike" cap="none">
              <a:solidFill>
                <a:srgbClr val="91AC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12"/>
          <p:cNvSpPr txBox="1"/>
          <p:nvPr/>
        </p:nvSpPr>
        <p:spPr>
          <a:xfrm>
            <a:off x="1592175" y="4905445"/>
            <a:ext cx="805122" cy="142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6"/>
              </a:lnSpc>
              <a:spcBef>
                <a:spcPts val="0"/>
              </a:spcBef>
              <a:spcAft>
                <a:spcPts val="0"/>
              </a:spcAft>
              <a:buClr>
                <a:srgbClr val="91AC9D"/>
              </a:buClr>
              <a:buSzPts val="6600"/>
              <a:buFont typeface="Arial"/>
              <a:buNone/>
            </a:pPr>
            <a:r>
              <a:rPr lang="en-US" sz="6600" b="0" i="0" u="none" strike="noStrike" cap="none">
                <a:solidFill>
                  <a:srgbClr val="91AC9D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050" b="0" i="0" u="none" strike="noStrike" cap="none">
              <a:solidFill>
                <a:srgbClr val="91AC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12"/>
          <p:cNvSpPr txBox="1"/>
          <p:nvPr/>
        </p:nvSpPr>
        <p:spPr>
          <a:xfrm>
            <a:off x="2598716" y="5031615"/>
            <a:ext cx="8015864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2100"/>
              <a:buFont typeface="Raleway"/>
              <a:buNone/>
            </a:pPr>
            <a:r>
              <a:rPr lang="en-US" sz="2100" b="1" i="0" u="none" strike="noStrike" cap="none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  <a:t>DEBAJO DEL POR MAYOR</a:t>
            </a:r>
            <a:endParaRPr/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•"/>
            </a:pPr>
            <a:r>
              <a:rPr lang="en-US" sz="21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Grandes ahorros por debajo de la venta al por mayor cuando comienza con un kit de inicio.</a:t>
            </a:r>
            <a:endParaRPr sz="21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29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•"/>
            </a:pPr>
            <a:r>
              <a:rPr lang="en-US" sz="21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Exonera la tarifa de $35.</a:t>
            </a:r>
            <a:endParaRPr sz="21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43828" y="3508031"/>
            <a:ext cx="2447925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47174" y="5079488"/>
            <a:ext cx="14859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82840" y="5079488"/>
            <a:ext cx="2324100" cy="10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3722" y="3429750"/>
            <a:ext cx="2495550" cy="11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13"/>
          <p:cNvSpPr/>
          <p:nvPr/>
        </p:nvSpPr>
        <p:spPr>
          <a:xfrm>
            <a:off x="10709470" y="8853960"/>
            <a:ext cx="553327" cy="555807"/>
          </a:xfrm>
          <a:custGeom>
            <a:avLst/>
            <a:gdLst/>
            <a:ahLst/>
            <a:cxnLst/>
            <a:rect l="l" t="t" r="r" b="b"/>
            <a:pathLst>
              <a:path w="6321665" h="6350000" extrusionOk="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3"/>
          <p:cNvSpPr txBox="1"/>
          <p:nvPr/>
        </p:nvSpPr>
        <p:spPr>
          <a:xfrm>
            <a:off x="11130538" y="6475196"/>
            <a:ext cx="152549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9D9AA1"/>
              </a:buClr>
              <a:buSzPts val="2100"/>
              <a:buFont typeface="Open Sans"/>
              <a:buNone/>
            </a:pPr>
            <a:r>
              <a:rPr lang="en-US" sz="2100" b="0" i="0" u="none" strike="noStrike" cap="none">
                <a:solidFill>
                  <a:srgbClr val="9D9AA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3"/>
          <p:cNvSpPr txBox="1"/>
          <p:nvPr/>
        </p:nvSpPr>
        <p:spPr>
          <a:xfrm>
            <a:off x="10679655" y="8953746"/>
            <a:ext cx="152549" cy="452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9D9AA1"/>
              </a:buClr>
              <a:buSzPts val="2100"/>
              <a:buFont typeface="Open Sans"/>
              <a:buNone/>
            </a:pPr>
            <a:r>
              <a:rPr lang="en-US" sz="2100" b="0" i="0" u="none" strike="noStrike" cap="none">
                <a:solidFill>
                  <a:srgbClr val="9D9AA1"/>
                </a:solidFill>
                <a:latin typeface="Open Sans"/>
                <a:ea typeface="Open Sans"/>
                <a:cs typeface="Open Sans"/>
                <a:sym typeface="Open Sans"/>
              </a:rPr>
              <a:t>0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3"/>
          <p:cNvSpPr txBox="1"/>
          <p:nvPr/>
        </p:nvSpPr>
        <p:spPr>
          <a:xfrm>
            <a:off x="1721386" y="200604"/>
            <a:ext cx="8749227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000"/>
              <a:buFont typeface="Arial"/>
              <a:buNone/>
            </a:pPr>
            <a:r>
              <a:rPr lang="en-US" sz="40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¿Cómo adquiero la membresía?</a:t>
            </a:r>
            <a:endParaRPr sz="1000" b="0" i="0" u="none" strike="noStrike" cap="none">
              <a:solidFill>
                <a:srgbClr val="1548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13"/>
          <p:cNvSpPr txBox="1"/>
          <p:nvPr/>
        </p:nvSpPr>
        <p:spPr>
          <a:xfrm>
            <a:off x="1194705" y="1255529"/>
            <a:ext cx="4625075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Raleway"/>
              <a:buNone/>
            </a:pPr>
            <a:r>
              <a:rPr lang="en-US" sz="24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Opción 1:</a:t>
            </a:r>
            <a:endParaRPr sz="24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Raleway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$35 + productos individuales.</a:t>
            </a:r>
            <a:endParaRPr sz="24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6" name="Google Shape;196;p13"/>
          <p:cNvSpPr txBox="1"/>
          <p:nvPr/>
        </p:nvSpPr>
        <p:spPr>
          <a:xfrm>
            <a:off x="1865559" y="2219998"/>
            <a:ext cx="8460880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0"/>
              </a:lnSpc>
              <a:spcBef>
                <a:spcPts val="0"/>
              </a:spcBef>
              <a:spcAft>
                <a:spcPts val="0"/>
              </a:spcAft>
              <a:buClr>
                <a:srgbClr val="91AC9D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91AC9D"/>
                </a:solidFill>
                <a:latin typeface="Arial"/>
                <a:ea typeface="Arial"/>
                <a:cs typeface="Arial"/>
                <a:sym typeface="Arial"/>
              </a:rPr>
              <a:t>¿BENEFICIOS DE LA MEMBRESÍA?</a:t>
            </a:r>
            <a:endParaRPr sz="1400" b="0" i="0" u="none" strike="noStrike" cap="none">
              <a:solidFill>
                <a:srgbClr val="91AC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13"/>
          <p:cNvSpPr txBox="1"/>
          <p:nvPr/>
        </p:nvSpPr>
        <p:spPr>
          <a:xfrm>
            <a:off x="676443" y="3604802"/>
            <a:ext cx="25942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aleway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25% de descuento en todos los productos de dōTERRA durante 1 año  </a:t>
            </a:r>
            <a:endParaRPr sz="1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8" name="Google Shape;198;p13"/>
          <p:cNvSpPr txBox="1"/>
          <p:nvPr/>
        </p:nvSpPr>
        <p:spPr>
          <a:xfrm>
            <a:off x="3782154" y="3608341"/>
            <a:ext cx="187972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aleway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Consulta de</a:t>
            </a:r>
            <a:endParaRPr sz="1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aleway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Bienestar para</a:t>
            </a:r>
            <a:endParaRPr sz="1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aleway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aclarar dudas</a:t>
            </a:r>
            <a:endParaRPr sz="1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9" name="Google Shape;199;p13"/>
          <p:cNvSpPr txBox="1"/>
          <p:nvPr/>
        </p:nvSpPr>
        <p:spPr>
          <a:xfrm>
            <a:off x="6169151" y="3608341"/>
            <a:ext cx="282963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aleway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Acceso a nuestra comunidad de educación</a:t>
            </a:r>
            <a:endParaRPr sz="1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Raleway"/>
              <a:buNone/>
            </a:pPr>
            <a:r>
              <a:rPr lang="en-US" sz="12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( Grupo de Facebook y Whatsapp/Telegram)</a:t>
            </a:r>
            <a:endParaRPr sz="12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0" name="Google Shape;200;p13"/>
          <p:cNvSpPr txBox="1"/>
          <p:nvPr/>
        </p:nvSpPr>
        <p:spPr>
          <a:xfrm>
            <a:off x="9201665" y="3608341"/>
            <a:ext cx="234745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aleway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Material </a:t>
            </a:r>
            <a:endParaRPr sz="1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aleway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digital</a:t>
            </a:r>
            <a:endParaRPr sz="1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aleway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informativo</a:t>
            </a:r>
            <a:endParaRPr sz="1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1" name="Google Shape;201;p13"/>
          <p:cNvSpPr txBox="1"/>
          <p:nvPr/>
        </p:nvSpPr>
        <p:spPr>
          <a:xfrm>
            <a:off x="607649" y="5176497"/>
            <a:ext cx="27318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aleway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Apoyo de un líder</a:t>
            </a:r>
            <a:endParaRPr sz="1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aleway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de mi equipo, capacitado para aclarar tus dudas.</a:t>
            </a:r>
            <a:endParaRPr sz="1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" name="Google Shape;202;p13"/>
          <p:cNvSpPr txBox="1"/>
          <p:nvPr/>
        </p:nvSpPr>
        <p:spPr>
          <a:xfrm>
            <a:off x="3729702" y="5168815"/>
            <a:ext cx="205777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aleway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Promociones especiales</a:t>
            </a:r>
            <a:endParaRPr sz="1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3" name="Google Shape;203;p13"/>
          <p:cNvSpPr txBox="1"/>
          <p:nvPr/>
        </p:nvSpPr>
        <p:spPr>
          <a:xfrm>
            <a:off x="6421493" y="5168815"/>
            <a:ext cx="212733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aleway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Participación en</a:t>
            </a:r>
            <a:endParaRPr sz="1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aleway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rifas, premios e incentivos</a:t>
            </a:r>
            <a:endParaRPr sz="1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4" name="Google Shape;204;p13"/>
          <p:cNvSpPr txBox="1"/>
          <p:nvPr/>
        </p:nvSpPr>
        <p:spPr>
          <a:xfrm>
            <a:off x="9219416" y="5168815"/>
            <a:ext cx="234745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aleway"/>
              <a:buNone/>
            </a:pPr>
            <a:r>
              <a:rPr lang="en-US" sz="1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Posibilidad de obtener ingresos residuales (opcional)</a:t>
            </a:r>
            <a:endParaRPr sz="1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5" name="Google Shape;205;p13"/>
          <p:cNvSpPr txBox="1"/>
          <p:nvPr/>
        </p:nvSpPr>
        <p:spPr>
          <a:xfrm>
            <a:off x="7165143" y="1253378"/>
            <a:ext cx="3736626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Raleway"/>
              <a:buNone/>
            </a:pPr>
            <a:r>
              <a:rPr lang="en-US" sz="24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Opción 2:</a:t>
            </a:r>
            <a:endParaRPr sz="24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Raleway"/>
              <a:buNone/>
            </a:pPr>
            <a:r>
              <a:rPr lang="en-US" sz="24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Kit de inscripción.</a:t>
            </a:r>
            <a:endParaRPr sz="24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4"/>
          <p:cNvSpPr txBox="1"/>
          <p:nvPr/>
        </p:nvSpPr>
        <p:spPr>
          <a:xfrm>
            <a:off x="1124551" y="2643277"/>
            <a:ext cx="9942896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KITS DE INSCRIPCIÓN</a:t>
            </a:r>
            <a:endParaRPr sz="6000" b="0" i="0" u="none" strike="noStrike" cap="none">
              <a:solidFill>
                <a:srgbClr val="1548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38687"/>
            <a:ext cx="2894029" cy="71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9297971" y="0"/>
            <a:ext cx="2894029" cy="718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5"/>
          <p:cNvSpPr txBox="1"/>
          <p:nvPr/>
        </p:nvSpPr>
        <p:spPr>
          <a:xfrm>
            <a:off x="1124551" y="2807869"/>
            <a:ext cx="9942896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¿POR QUÉ ESTOY AQUÍ?</a:t>
            </a:r>
            <a:endParaRPr sz="6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5"/>
          <p:cNvSpPr txBox="1"/>
          <p:nvPr/>
        </p:nvSpPr>
        <p:spPr>
          <a:xfrm>
            <a:off x="2781179" y="4100531"/>
            <a:ext cx="6629639" cy="7755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  <a:t>CONOCE MI TESTIMONIO</a:t>
            </a:r>
            <a:endParaRPr sz="3600" b="0" i="0" u="none" strike="noStrike" cap="none">
              <a:solidFill>
                <a:srgbClr val="15484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1" name="Google Shape;221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1873" y="1146249"/>
            <a:ext cx="908253" cy="1380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6138687"/>
            <a:ext cx="2894029" cy="7187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6"/>
          <p:cNvSpPr txBox="1"/>
          <p:nvPr/>
        </p:nvSpPr>
        <p:spPr>
          <a:xfrm>
            <a:off x="189503" y="225893"/>
            <a:ext cx="11844744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3 Tipos de Personas</a:t>
            </a:r>
            <a:endParaRPr sz="1100" b="0" i="0" u="none" strike="noStrike" cap="none">
              <a:solidFill>
                <a:srgbClr val="1548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6"/>
          <p:cNvSpPr txBox="1"/>
          <p:nvPr/>
        </p:nvSpPr>
        <p:spPr>
          <a:xfrm>
            <a:off x="3242344" y="1804088"/>
            <a:ext cx="6595528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1AC9D"/>
              </a:buClr>
              <a:buSzPts val="4400"/>
              <a:buFont typeface="Raleway"/>
              <a:buNone/>
            </a:pPr>
            <a:r>
              <a:rPr lang="en-US" sz="4400" b="1" i="0" u="none" strike="noStrike" cap="none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VIVE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El estilo de vida de bienestar.</a:t>
            </a:r>
            <a:endParaRPr sz="360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0" name="Google Shape;230;p16"/>
          <p:cNvSpPr txBox="1"/>
          <p:nvPr/>
        </p:nvSpPr>
        <p:spPr>
          <a:xfrm>
            <a:off x="2927090" y="3326197"/>
            <a:ext cx="5750566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91AC9D"/>
              </a:buClr>
              <a:buSzPts val="4400"/>
              <a:buFont typeface="Raleway"/>
              <a:buNone/>
            </a:pPr>
            <a:r>
              <a:rPr lang="en-US" sz="4400" b="1" i="0" u="none" strike="noStrike" cap="none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COMPARTE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Para pagar tus proyectos.</a:t>
            </a:r>
            <a:endParaRPr sz="40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1" name="Google Shape;231;p16"/>
          <p:cNvSpPr txBox="1"/>
          <p:nvPr/>
        </p:nvSpPr>
        <p:spPr>
          <a:xfrm>
            <a:off x="3242344" y="4945921"/>
            <a:ext cx="8223160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91AC9D"/>
              </a:buClr>
              <a:buSzPts val="4400"/>
              <a:buFont typeface="Raleway"/>
              <a:buNone/>
            </a:pPr>
            <a:r>
              <a:rPr lang="en-US" sz="4400" b="1" i="0" u="none" strike="noStrike" cap="none">
                <a:solidFill>
                  <a:srgbClr val="91AC9D"/>
                </a:solidFill>
                <a:latin typeface="Raleway"/>
                <a:ea typeface="Raleway"/>
                <a:cs typeface="Raleway"/>
                <a:sym typeface="Raleway"/>
              </a:rPr>
              <a:t>CONSTRUYE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Generar ingresos y hacer la diferencia.</a:t>
            </a:r>
            <a:endParaRPr sz="4000">
              <a:solidFill>
                <a:srgbClr val="91AC9D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2" name="Google Shape;23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62953" y="2907452"/>
            <a:ext cx="2007039" cy="200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8216" y="1411479"/>
            <a:ext cx="2007039" cy="200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8216" y="4326008"/>
            <a:ext cx="2007039" cy="2007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7"/>
          <p:cNvSpPr/>
          <p:nvPr/>
        </p:nvSpPr>
        <p:spPr>
          <a:xfrm>
            <a:off x="0" y="2967227"/>
            <a:ext cx="12192000" cy="923544"/>
          </a:xfrm>
          <a:prstGeom prst="rect">
            <a:avLst/>
          </a:prstGeom>
          <a:solidFill>
            <a:srgbClr val="15484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7"/>
          <p:cNvSpPr txBox="1"/>
          <p:nvPr/>
        </p:nvSpPr>
        <p:spPr>
          <a:xfrm>
            <a:off x="2231135" y="2884503"/>
            <a:ext cx="7206215" cy="1034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¿QUIERES </a:t>
            </a:r>
            <a:r>
              <a:rPr lang="en-US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UNO</a:t>
            </a: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2" name="Google Shape;24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152618"/>
            <a:ext cx="2894029" cy="71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800000">
            <a:off x="9297971" y="0"/>
            <a:ext cx="2894029" cy="718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07144" y="3148769"/>
            <a:ext cx="3304421" cy="345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10800000">
            <a:off x="180436" y="210887"/>
            <a:ext cx="3304421" cy="345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55787" y="1740347"/>
            <a:ext cx="680427" cy="10341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 txBox="1"/>
          <p:nvPr/>
        </p:nvSpPr>
        <p:spPr>
          <a:xfrm>
            <a:off x="960380" y="2615786"/>
            <a:ext cx="10271239" cy="1846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¿Qué son los aceites esenciales? </a:t>
            </a:r>
            <a:endParaRPr sz="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5351" y="575099"/>
            <a:ext cx="641297" cy="974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3"/>
          <p:cNvSpPr txBox="1"/>
          <p:nvPr/>
        </p:nvSpPr>
        <p:spPr>
          <a:xfrm>
            <a:off x="1164810" y="663907"/>
            <a:ext cx="9862380" cy="1354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LA META DE ESTA CLASE ES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91AC9D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91AC9D"/>
                </a:solidFill>
                <a:latin typeface="Arial"/>
                <a:ea typeface="Arial"/>
                <a:cs typeface="Arial"/>
                <a:sym typeface="Arial"/>
              </a:rPr>
              <a:t>EMPODERARTE </a:t>
            </a:r>
            <a:endParaRPr sz="4400" b="0" i="0" u="none" strike="noStrike" cap="none">
              <a:solidFill>
                <a:srgbClr val="91AC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1423579" y="2322298"/>
            <a:ext cx="9344841" cy="232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Raleway"/>
              <a:buNone/>
            </a:pPr>
            <a:r>
              <a:rPr lang="en-US" sz="36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3 cosas geniales de los aceites esenciales</a:t>
            </a:r>
            <a:endParaRPr sz="36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Raleway"/>
              <a:buNone/>
            </a:pPr>
            <a:r>
              <a:rPr lang="en-US" sz="36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3 maneras de usarlos</a:t>
            </a:r>
            <a:endParaRPr sz="36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Raleway"/>
              <a:buNone/>
            </a:pPr>
            <a:r>
              <a:rPr lang="en-US" sz="36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Cómo traerlos a casa</a:t>
            </a:r>
            <a:endParaRPr sz="36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4"/>
          <p:cNvSpPr txBox="1"/>
          <p:nvPr/>
        </p:nvSpPr>
        <p:spPr>
          <a:xfrm>
            <a:off x="787670" y="837662"/>
            <a:ext cx="9942896" cy="90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Son </a:t>
            </a:r>
            <a:r>
              <a:rPr lang="en-US" sz="5400" b="1" i="0" u="none" strike="noStrike" cap="none">
                <a:solidFill>
                  <a:srgbClr val="91AC9D"/>
                </a:solidFill>
                <a:latin typeface="Arial"/>
                <a:ea typeface="Arial"/>
                <a:cs typeface="Arial"/>
                <a:sym typeface="Arial"/>
              </a:rPr>
              <a:t>SEGUROS</a:t>
            </a:r>
            <a:endParaRPr sz="1000" b="0" i="0" u="none" strike="noStrike" cap="none">
              <a:solidFill>
                <a:srgbClr val="91AC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"/>
          <p:cNvSpPr txBox="1"/>
          <p:nvPr/>
        </p:nvSpPr>
        <p:spPr>
          <a:xfrm>
            <a:off x="494004" y="2216547"/>
            <a:ext cx="66609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00"/>
              <a:buFont typeface="Arial"/>
              <a:buChar char="•"/>
            </a:pP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Naturales y </a:t>
            </a: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seguros</a:t>
            </a: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. (</a:t>
            </a: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Certificación</a:t>
            </a: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CPTG).</a:t>
            </a:r>
            <a:endParaRPr dirty="0"/>
          </a:p>
          <a:p>
            <a:pPr marL="342900" marR="0" lvl="0" indent="-177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 dirty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00"/>
              <a:buFont typeface="Arial"/>
              <a:buChar char="•"/>
            </a:pP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Pueden</a:t>
            </a: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usarse</a:t>
            </a: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en</a:t>
            </a: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bebés</a:t>
            </a: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niños</a:t>
            </a: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, </a:t>
            </a: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adultos</a:t>
            </a: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y </a:t>
            </a: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a</a:t>
            </a:r>
            <a:r>
              <a:rPr lang="en-US" sz="2600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n</a:t>
            </a: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cianos</a:t>
            </a: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dirty="0"/>
          </a:p>
          <a:p>
            <a:pPr marL="342900" marR="0" lvl="0" indent="-177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 dirty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00"/>
              <a:buFont typeface="Arial"/>
              <a:buChar char="•"/>
            </a:pP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Extracto</a:t>
            </a: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de </a:t>
            </a: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plantas</a:t>
            </a: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con </a:t>
            </a: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increíbles</a:t>
            </a: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beneficios</a:t>
            </a: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para la </a:t>
            </a: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salud</a:t>
            </a: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dirty="0"/>
          </a:p>
          <a:p>
            <a:pPr marL="342900" marR="0" lvl="0" indent="-1778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 dirty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2900" marR="0" lvl="0" indent="-342900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00"/>
              <a:buFont typeface="Arial"/>
              <a:buChar char="•"/>
            </a:pP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Más </a:t>
            </a: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potentes</a:t>
            </a: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que las </a:t>
            </a: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hier</a:t>
            </a:r>
            <a:r>
              <a:rPr lang="en-US" sz="2600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b</a:t>
            </a:r>
            <a:r>
              <a:rPr lang="en-US" sz="26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as</a:t>
            </a:r>
            <a:r>
              <a:rPr lang="en-US" sz="26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.</a:t>
            </a:r>
            <a:endParaRPr sz="2600" b="0" i="0" u="none" strike="noStrike" cap="none" dirty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9" name="Google Shape;109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3496" y="1941095"/>
            <a:ext cx="4079243" cy="40792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5"/>
          <p:cNvSpPr txBox="1"/>
          <p:nvPr/>
        </p:nvSpPr>
        <p:spPr>
          <a:xfrm>
            <a:off x="787670" y="837662"/>
            <a:ext cx="9942896" cy="90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Son </a:t>
            </a:r>
            <a:r>
              <a:rPr lang="en-US" sz="5400" b="1" i="0" u="none" strike="noStrike" cap="none">
                <a:solidFill>
                  <a:srgbClr val="91AC9D"/>
                </a:solidFill>
                <a:latin typeface="Arial"/>
                <a:ea typeface="Arial"/>
                <a:cs typeface="Arial"/>
                <a:sym typeface="Arial"/>
              </a:rPr>
              <a:t>EFECTIVOS</a:t>
            </a:r>
            <a:endParaRPr sz="1000" b="0" i="0" u="none" strike="noStrike" cap="none">
              <a:solidFill>
                <a:srgbClr val="91AC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5"/>
          <p:cNvSpPr txBox="1"/>
          <p:nvPr/>
        </p:nvSpPr>
        <p:spPr>
          <a:xfrm>
            <a:off x="494004" y="2633639"/>
            <a:ext cx="6660775" cy="320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Forma efectiva de abordar la causa raíz de los problemas de salud.</a:t>
            </a:r>
            <a:endParaRPr/>
          </a:p>
          <a:p>
            <a:pPr marL="457200" marR="0" lvl="0" indent="-2921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572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600"/>
              <a:buFont typeface="Arial"/>
              <a:buChar char="•"/>
            </a:pPr>
            <a:r>
              <a:rPr lang="en-US" sz="26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Los aceites esenciales pasan a través de la membrana celular</a:t>
            </a:r>
            <a:endParaRPr sz="26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2900" marR="0" lvl="0" indent="-1778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17" name="Google Shape;11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8381" y="2718310"/>
            <a:ext cx="3668460" cy="2616033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5"/>
          <p:cNvSpPr txBox="1"/>
          <p:nvPr/>
        </p:nvSpPr>
        <p:spPr>
          <a:xfrm>
            <a:off x="9559178" y="2105141"/>
            <a:ext cx="145172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 i="0" u="none" strike="noStrike" cap="none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  <a:t>CÉLULA</a:t>
            </a:r>
            <a:endParaRPr sz="2600" b="1" i="0" u="none" strike="noStrike" cap="none">
              <a:solidFill>
                <a:srgbClr val="15484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6"/>
          <p:cNvSpPr txBox="1"/>
          <p:nvPr/>
        </p:nvSpPr>
        <p:spPr>
          <a:xfrm>
            <a:off x="914670" y="1401575"/>
            <a:ext cx="9942896" cy="90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Son </a:t>
            </a:r>
            <a:r>
              <a:rPr lang="en-US" sz="5400" b="1" i="0" u="none" strike="noStrike" cap="none">
                <a:solidFill>
                  <a:srgbClr val="91AC9D"/>
                </a:solidFill>
                <a:latin typeface="Arial"/>
                <a:ea typeface="Arial"/>
                <a:cs typeface="Arial"/>
                <a:sym typeface="Arial"/>
              </a:rPr>
              <a:t>ECONÓMICOS</a:t>
            </a:r>
            <a:endParaRPr sz="1000" b="0" i="0" u="none" strike="noStrike" cap="none">
              <a:solidFill>
                <a:srgbClr val="91AC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6"/>
          <p:cNvSpPr txBox="1"/>
          <p:nvPr/>
        </p:nvSpPr>
        <p:spPr>
          <a:xfrm>
            <a:off x="468605" y="3327400"/>
            <a:ext cx="6033796" cy="2154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Aceites esenciales a solo centavos por dosis.</a:t>
            </a:r>
            <a:endParaRPr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Ahorre dinero con soluciones naturales.</a:t>
            </a:r>
            <a:endParaRPr sz="26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6" name="Google Shape;126;p6"/>
          <p:cNvSpPr txBox="1"/>
          <p:nvPr/>
        </p:nvSpPr>
        <p:spPr>
          <a:xfrm>
            <a:off x="7747001" y="3146378"/>
            <a:ext cx="3657599" cy="3016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Raleway"/>
              <a:buNone/>
            </a:pPr>
            <a:r>
              <a:rPr lang="en-US" sz="2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Peppermint</a:t>
            </a: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Raleway"/>
              <a:buNone/>
            </a:pPr>
            <a:r>
              <a:rPr lang="en-US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$22 x 240</a:t>
            </a: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Raleway"/>
              <a:buNone/>
            </a:pPr>
            <a:r>
              <a:rPr lang="en-US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Costo por gota: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Raleway"/>
              <a:buNone/>
            </a:pPr>
            <a:r>
              <a:rPr lang="en-US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$0,08</a:t>
            </a: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27" name="Google Shape;127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64604" y="581112"/>
            <a:ext cx="1822392" cy="273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276670" y="4355263"/>
            <a:ext cx="598260" cy="766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7"/>
          <p:cNvSpPr txBox="1"/>
          <p:nvPr/>
        </p:nvSpPr>
        <p:spPr>
          <a:xfrm>
            <a:off x="819150" y="2953670"/>
            <a:ext cx="1055370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¿CÓMO SE PUEDEN USAR LOS ACEITES ESENCIALES? </a:t>
            </a:r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75351" y="575099"/>
            <a:ext cx="641297" cy="974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8"/>
          <p:cNvSpPr txBox="1"/>
          <p:nvPr/>
        </p:nvSpPr>
        <p:spPr>
          <a:xfrm>
            <a:off x="787670" y="837662"/>
            <a:ext cx="9942896" cy="90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AROMÁTICO</a:t>
            </a:r>
            <a:endParaRPr sz="1000" b="0" i="0" u="none" strike="noStrike" cap="none">
              <a:solidFill>
                <a:srgbClr val="91AC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8"/>
          <p:cNvSpPr txBox="1"/>
          <p:nvPr/>
        </p:nvSpPr>
        <p:spPr>
          <a:xfrm>
            <a:off x="787670" y="2257167"/>
            <a:ext cx="4495500" cy="3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Difusa o inhala para: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Afectar positivamente el estado de </a:t>
            </a:r>
            <a:r>
              <a:rPr lang="en-US" sz="2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á</a:t>
            </a:r>
            <a:r>
              <a:rPr lang="en-US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nimo.</a:t>
            </a:r>
            <a:endParaRPr/>
          </a:p>
          <a:p>
            <a:pPr marL="457200" marR="0" lvl="0" indent="-2794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Limpiar el aire.</a:t>
            </a:r>
            <a:endParaRPr/>
          </a:p>
          <a:p>
            <a:pPr marL="457200" marR="0" lvl="0" indent="-2794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Vías aéreas abiertas.</a:t>
            </a: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43" name="Google Shape;143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876838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9"/>
          <p:cNvSpPr txBox="1"/>
          <p:nvPr/>
        </p:nvSpPr>
        <p:spPr>
          <a:xfrm>
            <a:off x="787670" y="837662"/>
            <a:ext cx="9942896" cy="90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TÓPICA</a:t>
            </a:r>
            <a:endParaRPr sz="1000" b="0" i="0" u="none" strike="noStrike" cap="none">
              <a:solidFill>
                <a:srgbClr val="91AC9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Google Shape;150;p9"/>
          <p:cNvSpPr txBox="1"/>
          <p:nvPr/>
        </p:nvSpPr>
        <p:spPr>
          <a:xfrm>
            <a:off x="787670" y="2257167"/>
            <a:ext cx="4800300" cy="34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Aplicar en el </a:t>
            </a:r>
            <a:r>
              <a:rPr lang="en-US" sz="2800" b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á</a:t>
            </a:r>
            <a:r>
              <a:rPr lang="en-US" sz="2800" b="1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rea afectada para: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Beneficios localizados.</a:t>
            </a:r>
            <a:endParaRPr/>
          </a:p>
          <a:p>
            <a:pPr marL="457200" marR="0" lvl="0" indent="-2794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57200" marR="0" lvl="0" indent="-457200" algn="just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Diluir con aceite de coco fraccionado para obtener mejores resultados.</a:t>
            </a:r>
            <a:endParaRPr sz="2800" b="0" i="0" u="none" strike="noStrike" cap="none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51" name="Google Shape;15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876838"/>
            <a:ext cx="5143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Office PowerPoint</Application>
  <PresentationFormat>Panorámica</PresentationFormat>
  <Paragraphs>106</Paragraphs>
  <Slides>17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2" baseType="lpstr">
      <vt:lpstr>Open Sans</vt:lpstr>
      <vt:lpstr>Raleway</vt:lpstr>
      <vt:lpstr>Calibri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Mas Simple</dc:creator>
  <cp:lastModifiedBy>Mariana Juárez</cp:lastModifiedBy>
  <cp:revision>1</cp:revision>
  <dcterms:created xsi:type="dcterms:W3CDTF">2022-10-27T23:22:56Z</dcterms:created>
  <dcterms:modified xsi:type="dcterms:W3CDTF">2022-11-04T15:29:22Z</dcterms:modified>
</cp:coreProperties>
</file>