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2286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4572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6858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9144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11430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13716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16002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1828800" algn="ctr" defTabSz="12192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44"/>
    <a:srgbClr val="F8F8F8"/>
    <a:srgbClr val="D9E3DE"/>
    <a:srgbClr val="96B1A2"/>
    <a:srgbClr val="9FAD92"/>
    <a:srgbClr val="CA9E3D"/>
    <a:srgbClr val="C59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5993081"/>
            <a:ext cx="10972800" cy="30289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500" spc="-14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</p:spPr>
        <p:txBody>
          <a:bodyPr anchor="b"/>
          <a:lstStyle>
            <a:lvl1pPr>
              <a:defRPr sz="6400" spc="-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783790"/>
            <a:ext cx="10972800" cy="112529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625600"/>
            <a:ext cx="10972800" cy="3302000"/>
          </a:xfrm>
          <a:prstGeom prst="rect">
            <a:avLst/>
          </a:prstGeom>
        </p:spPr>
        <p:txBody>
          <a:bodyPr anchor="ctr"/>
          <a:lstStyle>
            <a:lvl1pPr marL="0" indent="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2286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4572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6858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9144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4231120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2107242"/>
            <a:ext cx="10972800" cy="2134854"/>
          </a:xfrm>
          <a:prstGeom prst="rect">
            <a:avLst/>
          </a:prstGeom>
        </p:spPr>
        <p:txBody>
          <a:bodyPr anchor="b"/>
          <a:lstStyle>
            <a:lvl1pPr marL="0" indent="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1pPr>
            <a:lvl2pPr marL="0" indent="2286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2pPr>
            <a:lvl3pPr marL="0" indent="4572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3pPr>
            <a:lvl4pPr marL="0" indent="6858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4pPr>
            <a:lvl5pPr marL="0" indent="9144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5550027"/>
            <a:ext cx="10972801" cy="416307"/>
          </a:xfrm>
          <a:prstGeom prst="rect">
            <a:avLst/>
          </a:prstGeom>
        </p:spPr>
        <p:txBody>
          <a:bodyPr anchor="ctr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2089150"/>
            <a:ext cx="10972800" cy="2208213"/>
          </a:xfrm>
          <a:prstGeom prst="rect">
            <a:avLst/>
          </a:prstGeom>
        </p:spPr>
        <p:txBody>
          <a:bodyPr anchor="ctr"/>
          <a:lstStyle>
            <a:lvl1pPr marL="0" indent="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1pPr>
            <a:lvl2pPr marL="0" indent="2286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2pPr>
            <a:lvl3pPr marL="0" indent="4572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3pPr>
            <a:lvl4pPr marL="0" indent="6858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4pPr>
            <a:lvl5pPr marL="0" indent="9144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7872413" y="2790876"/>
            <a:ext cx="3682704" cy="414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7681913" y="635000"/>
            <a:ext cx="4057650" cy="2704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each and sea at sunset"/>
          <p:cNvSpPr>
            <a:spLocks noGrp="1"/>
          </p:cNvSpPr>
          <p:nvPr>
            <p:ph type="pic" idx="23"/>
          </p:nvPr>
        </p:nvSpPr>
        <p:spPr>
          <a:xfrm>
            <a:off x="-31750" y="635000"/>
            <a:ext cx="8382000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>
            <a:spLocks noGrp="1"/>
          </p:cNvSpPr>
          <p:nvPr>
            <p:ph type="pic" idx="21"/>
          </p:nvPr>
        </p:nvSpPr>
        <p:spPr>
          <a:xfrm>
            <a:off x="635000" y="-211667"/>
            <a:ext cx="10922000" cy="7281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</p:spPr>
        <p:txBody>
          <a:bodyPr anchor="b"/>
          <a:lstStyle>
            <a:lvl1pPr>
              <a:defRPr sz="6400" spc="-64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784600"/>
            <a:ext cx="10972800" cy="112605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9600" y="5994400"/>
            <a:ext cx="10972801" cy="30289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500" spc="-14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7748" y="2292551"/>
            <a:ext cx="4878669" cy="127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4641850" y="635000"/>
            <a:ext cx="8375650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508375"/>
            <a:ext cx="4876800" cy="2708275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2324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2006600"/>
            <a:ext cx="10972800" cy="4243574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387350"/>
            <a:ext cx="4876800" cy="800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ea against sky at sunset"/>
          <p:cNvSpPr>
            <a:spLocks noGrp="1"/>
          </p:cNvSpPr>
          <p:nvPr>
            <p:ph type="pic" idx="21"/>
          </p:nvPr>
        </p:nvSpPr>
        <p:spPr>
          <a:xfrm>
            <a:off x="6096322" y="359294"/>
            <a:ext cx="5486401" cy="61648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9600" y="1193800"/>
            <a:ext cx="4878785" cy="41630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2011611"/>
            <a:ext cx="4878785" cy="419234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566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621135"/>
            <a:ext cx="10972800" cy="3302001"/>
          </a:xfrm>
          <a:prstGeom prst="rect">
            <a:avLst/>
          </a:prstGeom>
        </p:spPr>
        <p:txBody>
          <a:bodyPr anchor="ctr"/>
          <a:lstStyle>
            <a:lvl1pPr>
              <a:defRPr sz="64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2324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2006600"/>
            <a:ext cx="10972800" cy="4192774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2286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4572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6858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9144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3558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399" y="6308151"/>
            <a:ext cx="32701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387350"/>
            <a:ext cx="10972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2006600"/>
            <a:ext cx="10974289" cy="424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2494" y="6308151"/>
            <a:ext cx="32701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lnSpc>
                <a:spcPct val="100000"/>
              </a:lnSpc>
              <a:defRPr sz="1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2286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4572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6858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9144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11430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13716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16002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18288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2730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5461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8191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0922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3652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16383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19113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21844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24574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BBF75F-294C-4CE2-91C5-81976CFA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" y="0"/>
            <a:ext cx="12194122" cy="6858000"/>
          </a:xfrm>
          <a:prstGeom prst="rect">
            <a:avLst/>
          </a:prstGeom>
        </p:spPr>
      </p:pic>
      <p:sp>
        <p:nvSpPr>
          <p:cNvPr id="151" name="3 caminos para sumar al…"/>
          <p:cNvSpPr txBox="1">
            <a:spLocks noGrp="1"/>
          </p:cNvSpPr>
          <p:nvPr>
            <p:ph type="ctrTitle"/>
          </p:nvPr>
        </p:nvSpPr>
        <p:spPr>
          <a:xfrm>
            <a:off x="480393" y="1969012"/>
            <a:ext cx="6311981" cy="298390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792480">
              <a:lnSpc>
                <a:spcPct val="100000"/>
              </a:lnSpc>
              <a:defRPr sz="8320" spc="-83"/>
            </a:pPr>
            <a:r>
              <a:rPr lang="es-MX" sz="4400" dirty="0">
                <a:solidFill>
                  <a:schemeClr val="bg1"/>
                </a:solidFill>
                <a:latin typeface="Metropolis Extra Bold" panose="00000900000000000000" pitchFamily="50" charset="0"/>
              </a:rPr>
              <a:t>3 CAMINOS PARA SUMAR AL SOCIO IDEAL A TU NEGOCIO </a:t>
            </a:r>
            <a:r>
              <a:rPr lang="en-US" sz="4400" dirty="0" err="1">
                <a:solidFill>
                  <a:schemeClr val="bg1"/>
                </a:solidFill>
                <a:latin typeface="Metropolis Extra Bold" panose="00000900000000000000" pitchFamily="50" charset="0"/>
                <a:ea typeface="Montserrat"/>
                <a:cs typeface="Montserrat"/>
                <a:sym typeface="Montserrat"/>
              </a:rPr>
              <a:t>dōTERRA</a:t>
            </a:r>
            <a:endParaRPr lang="es-MX" sz="4400" dirty="0">
              <a:solidFill>
                <a:schemeClr val="bg1"/>
              </a:solidFill>
              <a:latin typeface="Metropolis Extra Bold" panose="00000900000000000000" pitchFamily="50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3FE4A8A8-AD21-4F4C-A451-E1412F4B3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915" y="479906"/>
            <a:ext cx="2232226" cy="1325675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C093448E-DFDF-431A-B482-F1883E7A85A2}"/>
              </a:ext>
            </a:extLst>
          </p:cNvPr>
          <p:cNvSpPr txBox="1">
            <a:spLocks/>
          </p:cNvSpPr>
          <p:nvPr/>
        </p:nvSpPr>
        <p:spPr>
          <a:xfrm>
            <a:off x="421525" y="5292715"/>
            <a:ext cx="6311981" cy="61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600" b="1" dirty="0">
                <a:solidFill>
                  <a:srgbClr val="154844"/>
                </a:solidFill>
                <a:latin typeface="Raleway-Bold"/>
              </a:rPr>
              <a:t>SEMANA 7</a:t>
            </a:r>
            <a:endParaRPr lang="es-MX" sz="3600" dirty="0">
              <a:solidFill>
                <a:srgbClr val="154844"/>
              </a:solidFill>
              <a:latin typeface="Raleway"/>
            </a:endParaRPr>
          </a:p>
        </p:txBody>
      </p:sp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88C4A1C0-8602-4556-AA58-991220F646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122" y="5599375"/>
            <a:ext cx="6132872" cy="106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662F293-CDA2-4C72-A1B7-9424B9997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0"/>
            <a:ext cx="12192000" cy="6856806"/>
          </a:xfrm>
          <a:prstGeom prst="rect">
            <a:avLst/>
          </a:prstGeom>
        </p:spPr>
      </p:pic>
      <p:sp>
        <p:nvSpPr>
          <p:cNvPr id="15" name="Google Shape;105;p4">
            <a:extLst>
              <a:ext uri="{FF2B5EF4-FFF2-40B4-BE49-F238E27FC236}">
                <a16:creationId xmlns:a16="http://schemas.microsoft.com/office/drawing/2014/main" id="{B9FCC671-1EC3-40D6-9692-E22BA74BC771}"/>
              </a:ext>
            </a:extLst>
          </p:cNvPr>
          <p:cNvSpPr/>
          <p:nvPr/>
        </p:nvSpPr>
        <p:spPr>
          <a:xfrm>
            <a:off x="8145329" y="4011364"/>
            <a:ext cx="2378349" cy="2393687"/>
          </a:xfrm>
          <a:prstGeom prst="ellipse">
            <a:avLst/>
          </a:prstGeom>
          <a:solidFill>
            <a:srgbClr val="15484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D85784D-30A2-451F-A1C5-81FA04920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38977" flipH="1" flipV="1">
            <a:off x="9507653" y="5292142"/>
            <a:ext cx="1503751" cy="1029196"/>
          </a:xfrm>
          <a:prstGeom prst="rect">
            <a:avLst/>
          </a:prstGeom>
        </p:spPr>
      </p:pic>
      <p:sp>
        <p:nvSpPr>
          <p:cNvPr id="153" name="CAMINO  1"/>
          <p:cNvSpPr txBox="1">
            <a:spLocks noGrp="1"/>
          </p:cNvSpPr>
          <p:nvPr>
            <p:ph type="title"/>
          </p:nvPr>
        </p:nvSpPr>
        <p:spPr>
          <a:xfrm>
            <a:off x="609600" y="480192"/>
            <a:ext cx="10972800" cy="6761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dirty="0">
                <a:solidFill>
                  <a:srgbClr val="D9E3DE"/>
                </a:solidFill>
                <a:latin typeface="Metropolis Extra Bold" panose="00000900000000000000" pitchFamily="50" charset="0"/>
              </a:rPr>
              <a:t>CAMINO  1</a:t>
            </a:r>
          </a:p>
        </p:txBody>
      </p:sp>
      <p:sp>
        <p:nvSpPr>
          <p:cNvPr id="154" name="Requisito:…"/>
          <p:cNvSpPr txBox="1"/>
          <p:nvPr/>
        </p:nvSpPr>
        <p:spPr>
          <a:xfrm>
            <a:off x="625752" y="2211578"/>
            <a:ext cx="4055578" cy="133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Requisito:</a:t>
            </a: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Orden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mensual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de +100 PV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en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LRP</a:t>
            </a:r>
            <a:endParaRPr lang="es-MX" sz="20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(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preferiblemente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+125 PV antes del 15 del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mes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)</a:t>
            </a:r>
            <a:endParaRPr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7" name="Requisito:…">
            <a:extLst>
              <a:ext uri="{FF2B5EF4-FFF2-40B4-BE49-F238E27FC236}">
                <a16:creationId xmlns:a16="http://schemas.microsoft.com/office/drawing/2014/main" id="{13216975-BAE1-4BCE-B625-F867EA95096D}"/>
              </a:ext>
            </a:extLst>
          </p:cNvPr>
          <p:cNvSpPr txBox="1"/>
          <p:nvPr/>
        </p:nvSpPr>
        <p:spPr>
          <a:xfrm>
            <a:off x="625752" y="4649465"/>
            <a:ext cx="6289815" cy="185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A</a:t>
            </a:r>
            <a:r>
              <a:rPr sz="2000" dirty="0" err="1">
                <a:solidFill>
                  <a:srgbClr val="154844"/>
                </a:solidFill>
                <a:latin typeface="Raleway" panose="020B0003030101060003" pitchFamily="34" charset="0"/>
              </a:rPr>
              <a:t>ctividades</a:t>
            </a:r>
            <a:r>
              <a:rPr sz="2000" dirty="0">
                <a:solidFill>
                  <a:srgbClr val="154844"/>
                </a:solidFill>
                <a:latin typeface="Raleway" panose="020B0003030101060003" pitchFamily="34" charset="0"/>
              </a:rPr>
              <a:t> </a:t>
            </a:r>
            <a:r>
              <a:rPr sz="2000" dirty="0" err="1">
                <a:solidFill>
                  <a:srgbClr val="154844"/>
                </a:solidFill>
                <a:latin typeface="Raleway" panose="020B0003030101060003" pitchFamily="34" charset="0"/>
              </a:rPr>
              <a:t>requeridas</a:t>
            </a:r>
            <a:r>
              <a:rPr sz="2000" dirty="0">
                <a:solidFill>
                  <a:srgbClr val="154844"/>
                </a:solidFill>
                <a:latin typeface="Raleway" panose="020B0003030101060003" pitchFamily="34" charset="0"/>
              </a:rPr>
              <a:t>:</a:t>
            </a: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·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Llevar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prospectos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a las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clases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de los uplines. </a:t>
            </a:r>
            <a:endParaRPr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·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Inscribirlos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(para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ver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resultados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rápidos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: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mín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. 4 al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mes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). </a:t>
            </a:r>
            <a:endParaRPr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·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Sumarlos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a las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plataformas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educativas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de los uplines. </a:t>
            </a:r>
            <a:endParaRPr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·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Seguimiento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ocasional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 a los </a:t>
            </a:r>
            <a:r>
              <a:rPr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inscritos</a:t>
            </a:r>
            <a:r>
              <a:rPr sz="2000" dirty="0">
                <a:solidFill>
                  <a:schemeClr val="bg1"/>
                </a:solidFill>
                <a:latin typeface="Raleway" panose="020B0003030101060003" pitchFamily="34" charset="0"/>
              </a:rPr>
              <a:t>.</a:t>
            </a:r>
          </a:p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20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equisito:…">
            <a:extLst>
              <a:ext uri="{FF2B5EF4-FFF2-40B4-BE49-F238E27FC236}">
                <a16:creationId xmlns:a16="http://schemas.microsoft.com/office/drawing/2014/main" id="{4FAFA972-443B-4BFD-925B-275E9AD9C7D3}"/>
              </a:ext>
            </a:extLst>
          </p:cNvPr>
          <p:cNvSpPr txBox="1"/>
          <p:nvPr/>
        </p:nvSpPr>
        <p:spPr>
          <a:xfrm>
            <a:off x="5454305" y="2211578"/>
            <a:ext cx="2665344" cy="123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Rango y expectativa de tiempo:</a:t>
            </a: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Élite (+6 meses)</a:t>
            </a:r>
          </a:p>
        </p:txBody>
      </p:sp>
      <p:sp>
        <p:nvSpPr>
          <p:cNvPr id="9" name="Requisito:…">
            <a:extLst>
              <a:ext uri="{FF2B5EF4-FFF2-40B4-BE49-F238E27FC236}">
                <a16:creationId xmlns:a16="http://schemas.microsoft.com/office/drawing/2014/main" id="{1FD8174B-AE7D-4461-81BF-8D2A8F380F13}"/>
              </a:ext>
            </a:extLst>
          </p:cNvPr>
          <p:cNvSpPr txBox="1"/>
          <p:nvPr/>
        </p:nvSpPr>
        <p:spPr>
          <a:xfrm>
            <a:off x="8892625" y="2211578"/>
            <a:ext cx="2773018" cy="109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Horas de trabajo</a:t>
            </a:r>
          </a:p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a la semana:</a:t>
            </a:r>
          </a:p>
          <a:p>
            <a:pPr algn="just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3-5 horas por semana</a:t>
            </a:r>
          </a:p>
        </p:txBody>
      </p:sp>
      <p:sp>
        <p:nvSpPr>
          <p:cNvPr id="10" name="Requisito:…">
            <a:extLst>
              <a:ext uri="{FF2B5EF4-FFF2-40B4-BE49-F238E27FC236}">
                <a16:creationId xmlns:a16="http://schemas.microsoft.com/office/drawing/2014/main" id="{60384ECF-A0F4-4687-B240-5946A562AB85}"/>
              </a:ext>
            </a:extLst>
          </p:cNvPr>
          <p:cNvSpPr txBox="1"/>
          <p:nvPr/>
        </p:nvSpPr>
        <p:spPr>
          <a:xfrm>
            <a:off x="8375790" y="4885700"/>
            <a:ext cx="1917426" cy="109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pPr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Ingreso Aproximado:</a:t>
            </a:r>
          </a:p>
          <a:p>
            <a:pPr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$300 (Élite)  </a:t>
            </a:r>
            <a:endParaRPr lang="es-MX"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lang="es-MX" sz="20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F6A072AA-D961-4678-808D-CE5AC3A56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8420" y="3672280"/>
            <a:ext cx="1216889" cy="1093057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281DABE-36FC-4B14-884C-3FB98975C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110" y="1467669"/>
            <a:ext cx="562731" cy="715794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1DF59E89-7099-4375-AE4D-DDDBC6F66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110" y="3859607"/>
            <a:ext cx="742935" cy="782707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4E36BE1-1907-437B-B04B-F0D27D0B67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76201" y="1366143"/>
            <a:ext cx="844362" cy="84436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6E741EC9-C440-42AA-BFAC-6145AE350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54305" y="1383986"/>
            <a:ext cx="819355" cy="8193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54F06A-0798-4B4D-AE7B-8C64DC44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6" name="Google Shape;105;p4">
            <a:extLst>
              <a:ext uri="{FF2B5EF4-FFF2-40B4-BE49-F238E27FC236}">
                <a16:creationId xmlns:a16="http://schemas.microsoft.com/office/drawing/2014/main" id="{D3AC68BE-207D-4AFC-823F-2759CEB7EC16}"/>
              </a:ext>
            </a:extLst>
          </p:cNvPr>
          <p:cNvSpPr/>
          <p:nvPr/>
        </p:nvSpPr>
        <p:spPr>
          <a:xfrm>
            <a:off x="8875801" y="3822523"/>
            <a:ext cx="2378349" cy="2393687"/>
          </a:xfrm>
          <a:prstGeom prst="ellipse">
            <a:avLst/>
          </a:prstGeom>
          <a:solidFill>
            <a:srgbClr val="15484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1F94AF-DEF5-4521-AA50-1F8E65656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38977" flipH="1" flipV="1">
            <a:off x="10287820" y="5103301"/>
            <a:ext cx="1503751" cy="1029196"/>
          </a:xfrm>
          <a:prstGeom prst="rect">
            <a:avLst/>
          </a:prstGeom>
        </p:spPr>
      </p:pic>
      <p:sp>
        <p:nvSpPr>
          <p:cNvPr id="8" name="CAMINO  1">
            <a:extLst>
              <a:ext uri="{FF2B5EF4-FFF2-40B4-BE49-F238E27FC236}">
                <a16:creationId xmlns:a16="http://schemas.microsoft.com/office/drawing/2014/main" id="{4EA48BD7-323A-4956-836A-BF3DA9E1DABB}"/>
              </a:ext>
            </a:extLst>
          </p:cNvPr>
          <p:cNvSpPr txBox="1">
            <a:spLocks/>
          </p:cNvSpPr>
          <p:nvPr/>
        </p:nvSpPr>
        <p:spPr>
          <a:xfrm>
            <a:off x="609600" y="480192"/>
            <a:ext cx="10972800" cy="67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1pPr>
            <a:lvl2pPr marL="0" marR="0" indent="2286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2pPr>
            <a:lvl3pPr marL="0" marR="0" indent="4572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3pPr>
            <a:lvl4pPr marL="0" marR="0" indent="6858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4pPr>
            <a:lvl5pPr marL="0" marR="0" indent="9144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5pPr>
            <a:lvl6pPr marL="0" marR="0" indent="11430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6pPr>
            <a:lvl7pPr marL="0" marR="0" indent="13716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7pPr>
            <a:lvl8pPr marL="0" marR="0" indent="16002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8pPr>
            <a:lvl9pPr marL="0" marR="0" indent="18288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9pPr>
          </a:lstStyle>
          <a:p>
            <a:pPr algn="l" hangingPunct="1"/>
            <a:r>
              <a:rPr lang="es-MX" sz="4400" dirty="0">
                <a:solidFill>
                  <a:srgbClr val="D9E3DE"/>
                </a:solidFill>
                <a:latin typeface="Metropolis Extra Bold" panose="00000900000000000000" pitchFamily="50" charset="0"/>
              </a:rPr>
              <a:t>CAMINO  2</a:t>
            </a:r>
          </a:p>
        </p:txBody>
      </p:sp>
      <p:sp>
        <p:nvSpPr>
          <p:cNvPr id="9" name="Requisito:…">
            <a:extLst>
              <a:ext uri="{FF2B5EF4-FFF2-40B4-BE49-F238E27FC236}">
                <a16:creationId xmlns:a16="http://schemas.microsoft.com/office/drawing/2014/main" id="{53CD524A-3315-4AFC-B9C7-EAED68198560}"/>
              </a:ext>
            </a:extLst>
          </p:cNvPr>
          <p:cNvSpPr txBox="1"/>
          <p:nvPr/>
        </p:nvSpPr>
        <p:spPr>
          <a:xfrm>
            <a:off x="625752" y="1863707"/>
            <a:ext cx="4055578" cy="133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Requisito:</a:t>
            </a: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Orden mensual de +125 PV en LRP (preferiblemente +150 PV antes del 15 del mes)</a:t>
            </a:r>
          </a:p>
        </p:txBody>
      </p:sp>
      <p:sp>
        <p:nvSpPr>
          <p:cNvPr id="10" name="Requisito:…">
            <a:extLst>
              <a:ext uri="{FF2B5EF4-FFF2-40B4-BE49-F238E27FC236}">
                <a16:creationId xmlns:a16="http://schemas.microsoft.com/office/drawing/2014/main" id="{1D516D56-18F8-4C03-996E-9B488C321E8C}"/>
              </a:ext>
            </a:extLst>
          </p:cNvPr>
          <p:cNvSpPr txBox="1"/>
          <p:nvPr/>
        </p:nvSpPr>
        <p:spPr>
          <a:xfrm>
            <a:off x="625751" y="4102819"/>
            <a:ext cx="7624300" cy="185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A</a:t>
            </a:r>
            <a:r>
              <a:rPr sz="2000" dirty="0" err="1">
                <a:solidFill>
                  <a:srgbClr val="154844"/>
                </a:solidFill>
                <a:latin typeface="Raleway" panose="020B0003030101060003" pitchFamily="34" charset="0"/>
              </a:rPr>
              <a:t>ctividades</a:t>
            </a:r>
            <a:r>
              <a:rPr sz="2000" dirty="0">
                <a:solidFill>
                  <a:srgbClr val="154844"/>
                </a:solidFill>
                <a:latin typeface="Raleway" panose="020B0003030101060003" pitchFamily="34" charset="0"/>
              </a:rPr>
              <a:t> </a:t>
            </a:r>
            <a:r>
              <a:rPr sz="2000" dirty="0" err="1">
                <a:solidFill>
                  <a:srgbClr val="154844"/>
                </a:solidFill>
                <a:latin typeface="Raleway" panose="020B0003030101060003" pitchFamily="34" charset="0"/>
              </a:rPr>
              <a:t>requeridas</a:t>
            </a:r>
            <a:r>
              <a:rPr sz="2000" dirty="0">
                <a:solidFill>
                  <a:srgbClr val="154844"/>
                </a:solidFill>
                <a:latin typeface="Raleway" panose="020B0003030101060003" pitchFamily="34" charset="0"/>
              </a:rPr>
              <a:t>:</a:t>
            </a: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· Prospectar e inscribir (para ver resultados rápidos, mín. 4 al mes). </a:t>
            </a:r>
            <a:endParaRPr lang="es-MX"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· Inscribir personas interesadas en hacer el negocio (mín. 1 al mes). </a:t>
            </a:r>
            <a:endParaRPr lang="es-MX"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· Dar mín. 2 clases </a:t>
            </a:r>
            <a:r>
              <a:rPr lang="es-MX"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Intro</a:t>
            </a: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 a la semana y 1 de negocio. </a:t>
            </a:r>
            <a:endParaRPr lang="es-MX"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· Conectarse y participar en las mentorías del equipo. </a:t>
            </a:r>
            <a:endParaRPr lang="es-MX"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· Invertir tiempo y recursos en formación de producto, negocio y desarrollo personal. </a:t>
            </a:r>
            <a:endParaRPr lang="es-MX"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· Apoyo, educación y seguimiento al equipo. </a:t>
            </a:r>
            <a:endParaRPr lang="es-MX" sz="2000" spc="-3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20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quisito:…">
            <a:extLst>
              <a:ext uri="{FF2B5EF4-FFF2-40B4-BE49-F238E27FC236}">
                <a16:creationId xmlns:a16="http://schemas.microsoft.com/office/drawing/2014/main" id="{37A20D8A-7C1D-42F7-A65C-0A16AED26D6A}"/>
              </a:ext>
            </a:extLst>
          </p:cNvPr>
          <p:cNvSpPr txBox="1"/>
          <p:nvPr/>
        </p:nvSpPr>
        <p:spPr>
          <a:xfrm>
            <a:off x="5454305" y="1863707"/>
            <a:ext cx="2665344" cy="123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Rango y expectativa de tiempo:</a:t>
            </a: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Élite (+3 meses)</a:t>
            </a: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Plata (+12 meses)</a:t>
            </a:r>
          </a:p>
          <a:p>
            <a:pPr algn="l"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Oro (+24 meses)</a:t>
            </a:r>
          </a:p>
        </p:txBody>
      </p:sp>
      <p:sp>
        <p:nvSpPr>
          <p:cNvPr id="12" name="Requisito:…">
            <a:extLst>
              <a:ext uri="{FF2B5EF4-FFF2-40B4-BE49-F238E27FC236}">
                <a16:creationId xmlns:a16="http://schemas.microsoft.com/office/drawing/2014/main" id="{9D649114-50BF-4BBD-9E06-095757076537}"/>
              </a:ext>
            </a:extLst>
          </p:cNvPr>
          <p:cNvSpPr txBox="1"/>
          <p:nvPr/>
        </p:nvSpPr>
        <p:spPr>
          <a:xfrm>
            <a:off x="8892625" y="1863707"/>
            <a:ext cx="2773018" cy="109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Horas de trabajo</a:t>
            </a:r>
          </a:p>
          <a:p>
            <a:pPr algn="just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rgbClr val="154844"/>
                </a:solidFill>
                <a:latin typeface="Raleway" panose="020B0003030101060003" pitchFamily="34" charset="0"/>
              </a:rPr>
              <a:t>a la semana:</a:t>
            </a:r>
          </a:p>
          <a:p>
            <a:pPr defTabSz="524256">
              <a:lnSpc>
                <a:spcPct val="100000"/>
              </a:lnSpc>
              <a:defRPr sz="2580" spc="-25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15-25 horas por semana</a:t>
            </a:r>
          </a:p>
        </p:txBody>
      </p:sp>
      <p:sp>
        <p:nvSpPr>
          <p:cNvPr id="13" name="Requisito:…">
            <a:extLst>
              <a:ext uri="{FF2B5EF4-FFF2-40B4-BE49-F238E27FC236}">
                <a16:creationId xmlns:a16="http://schemas.microsoft.com/office/drawing/2014/main" id="{AD828387-E24A-4669-92CB-41AFEBC49CAC}"/>
              </a:ext>
            </a:extLst>
          </p:cNvPr>
          <p:cNvSpPr txBox="1"/>
          <p:nvPr/>
        </p:nvSpPr>
        <p:spPr>
          <a:xfrm>
            <a:off x="9106262" y="4577590"/>
            <a:ext cx="1917426" cy="1273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pPr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Ingreso Aproximado:</a:t>
            </a:r>
          </a:p>
          <a:p>
            <a:pPr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2000" dirty="0">
                <a:solidFill>
                  <a:schemeClr val="bg1"/>
                </a:solidFill>
                <a:latin typeface="Raleway" panose="020B0003030101060003" pitchFamily="34" charset="0"/>
              </a:rPr>
              <a:t>$800 - $400 (Premier-Oro)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743DEB4-016A-432C-B091-F75A16950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8892" y="3483439"/>
            <a:ext cx="1216889" cy="109305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6753951-09C4-44AB-8E39-C8D61056E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110" y="1199311"/>
            <a:ext cx="529549" cy="67358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83CC67C-BC1E-42A4-A235-55FCD73DB3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111" y="3428999"/>
            <a:ext cx="661094" cy="69648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1189625-A3E6-4024-A3C0-F430D2D388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76201" y="1097784"/>
            <a:ext cx="794573" cy="7945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200F60E7-004C-4D25-AE00-E35AB0A003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54305" y="1115627"/>
            <a:ext cx="771041" cy="7710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BD7E4D-3390-4C11-8BB2-39E9529DA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5" name="Google Shape;105;p4">
            <a:extLst>
              <a:ext uri="{FF2B5EF4-FFF2-40B4-BE49-F238E27FC236}">
                <a16:creationId xmlns:a16="http://schemas.microsoft.com/office/drawing/2014/main" id="{136F0417-927B-4A77-B2D2-726B8643277E}"/>
              </a:ext>
            </a:extLst>
          </p:cNvPr>
          <p:cNvSpPr/>
          <p:nvPr/>
        </p:nvSpPr>
        <p:spPr>
          <a:xfrm>
            <a:off x="9239765" y="648586"/>
            <a:ext cx="2084329" cy="2097770"/>
          </a:xfrm>
          <a:prstGeom prst="ellipse">
            <a:avLst/>
          </a:prstGeom>
          <a:solidFill>
            <a:srgbClr val="15484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3F7DF1A-E8C6-4EEE-AA27-7E6BA567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988512" flipH="1" flipV="1">
            <a:off x="10675314" y="1663098"/>
            <a:ext cx="1156394" cy="791458"/>
          </a:xfrm>
          <a:prstGeom prst="rect">
            <a:avLst/>
          </a:prstGeom>
        </p:spPr>
      </p:pic>
      <p:sp>
        <p:nvSpPr>
          <p:cNvPr id="7" name="CAMINO  1">
            <a:extLst>
              <a:ext uri="{FF2B5EF4-FFF2-40B4-BE49-F238E27FC236}">
                <a16:creationId xmlns:a16="http://schemas.microsoft.com/office/drawing/2014/main" id="{A06D88B5-D02F-4454-B29A-79823711F581}"/>
              </a:ext>
            </a:extLst>
          </p:cNvPr>
          <p:cNvSpPr txBox="1">
            <a:spLocks/>
          </p:cNvSpPr>
          <p:nvPr/>
        </p:nvSpPr>
        <p:spPr>
          <a:xfrm>
            <a:off x="609600" y="480192"/>
            <a:ext cx="10972800" cy="67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1pPr>
            <a:lvl2pPr marL="0" marR="0" indent="2286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2pPr>
            <a:lvl3pPr marL="0" marR="0" indent="4572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3pPr>
            <a:lvl4pPr marL="0" marR="0" indent="6858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4pPr>
            <a:lvl5pPr marL="0" marR="0" indent="9144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5pPr>
            <a:lvl6pPr marL="0" marR="0" indent="11430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6pPr>
            <a:lvl7pPr marL="0" marR="0" indent="13716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7pPr>
            <a:lvl8pPr marL="0" marR="0" indent="16002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8pPr>
            <a:lvl9pPr marL="0" marR="0" indent="1828800" algn="ctr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4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9pPr>
          </a:lstStyle>
          <a:p>
            <a:pPr algn="l" hangingPunct="1"/>
            <a:r>
              <a:rPr lang="es-MX" sz="4400" dirty="0">
                <a:solidFill>
                  <a:srgbClr val="154844"/>
                </a:solidFill>
                <a:latin typeface="Metropolis Extra Bold" panose="00000900000000000000" pitchFamily="50" charset="0"/>
              </a:rPr>
              <a:t>CAMINO  3</a:t>
            </a:r>
          </a:p>
        </p:txBody>
      </p:sp>
      <p:sp>
        <p:nvSpPr>
          <p:cNvPr id="8" name="Requisito:…">
            <a:extLst>
              <a:ext uri="{FF2B5EF4-FFF2-40B4-BE49-F238E27FC236}">
                <a16:creationId xmlns:a16="http://schemas.microsoft.com/office/drawing/2014/main" id="{4F3910FE-CB42-406C-8A0E-2275000D1C59}"/>
              </a:ext>
            </a:extLst>
          </p:cNvPr>
          <p:cNvSpPr txBox="1"/>
          <p:nvPr/>
        </p:nvSpPr>
        <p:spPr>
          <a:xfrm>
            <a:off x="660400" y="1963527"/>
            <a:ext cx="4302196" cy="133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rgbClr val="154844"/>
                </a:solidFill>
                <a:latin typeface="Raleway" panose="020B0003030101060003" pitchFamily="34" charset="0"/>
              </a:rPr>
              <a:t>Requisito:</a:t>
            </a:r>
          </a:p>
          <a:p>
            <a:pPr algn="l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Orden mensual de +150 PV en LRP (preferiblemente antes del 5 del mes)</a:t>
            </a:r>
          </a:p>
          <a:p>
            <a:pPr algn="l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lang="es-MX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quisito:…">
            <a:extLst>
              <a:ext uri="{FF2B5EF4-FFF2-40B4-BE49-F238E27FC236}">
                <a16:creationId xmlns:a16="http://schemas.microsoft.com/office/drawing/2014/main" id="{7AC2F6F1-E2BA-4405-BAB6-D3BA44505B22}"/>
              </a:ext>
            </a:extLst>
          </p:cNvPr>
          <p:cNvSpPr txBox="1"/>
          <p:nvPr/>
        </p:nvSpPr>
        <p:spPr>
          <a:xfrm>
            <a:off x="5163365" y="1972951"/>
            <a:ext cx="5915761" cy="280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rgbClr val="154844"/>
                </a:solidFill>
                <a:latin typeface="Raleway" panose="020B0003030101060003" pitchFamily="34" charset="0"/>
              </a:rPr>
              <a:t>A</a:t>
            </a:r>
            <a:r>
              <a:rPr sz="1800" dirty="0" err="1">
                <a:solidFill>
                  <a:srgbClr val="154844"/>
                </a:solidFill>
                <a:latin typeface="Raleway" panose="020B0003030101060003" pitchFamily="34" charset="0"/>
              </a:rPr>
              <a:t>ctividades</a:t>
            </a:r>
            <a:r>
              <a:rPr sz="1800" dirty="0">
                <a:solidFill>
                  <a:srgbClr val="154844"/>
                </a:solidFill>
                <a:latin typeface="Raleway" panose="020B0003030101060003" pitchFamily="34" charset="0"/>
              </a:rPr>
              <a:t> </a:t>
            </a:r>
            <a:r>
              <a:rPr sz="1800" dirty="0" err="1">
                <a:solidFill>
                  <a:srgbClr val="154844"/>
                </a:solidFill>
                <a:latin typeface="Raleway" panose="020B0003030101060003" pitchFamily="34" charset="0"/>
              </a:rPr>
              <a:t>requeridas</a:t>
            </a:r>
            <a:r>
              <a:rPr sz="1800" dirty="0">
                <a:solidFill>
                  <a:srgbClr val="154844"/>
                </a:solidFill>
                <a:latin typeface="Raleway" panose="020B0003030101060003" pitchFamily="34" charset="0"/>
              </a:rPr>
              <a:t>:</a:t>
            </a:r>
          </a:p>
          <a:p>
            <a:pPr algn="l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Prospectar a diario.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Inscribir mínimo 4 personas al mes.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Impartir clases.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Asociarse con al menos una persona Camino 3 al mes.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Conectarse y participar en todas las mentorías del equipo (o verlas grabadas).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Invertir tiempo y recursos en clases o talleres de formación en producto, negocio y crecimiento personal.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Asistir a los eventos locales, nacionales e internacionales de la compañía.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Llamadas estratégicas con </a:t>
            </a:r>
            <a:r>
              <a:rPr lang="es-MX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upline</a:t>
            </a: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 y </a:t>
            </a:r>
            <a:r>
              <a:rPr lang="es-MX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downline</a:t>
            </a: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 (a partir del rango de Premier).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Seguimiento y apoyo a su equipo. </a:t>
            </a:r>
            <a:br>
              <a:rPr lang="es-MX" sz="1800" spc="-3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·  Trabajo diario en su crecimiento personal y hábitos de éxito.</a:t>
            </a:r>
          </a:p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Requisito:…">
            <a:extLst>
              <a:ext uri="{FF2B5EF4-FFF2-40B4-BE49-F238E27FC236}">
                <a16:creationId xmlns:a16="http://schemas.microsoft.com/office/drawing/2014/main" id="{FD023194-EB6F-4C20-8DB1-38C15830E7BB}"/>
              </a:ext>
            </a:extLst>
          </p:cNvPr>
          <p:cNvSpPr txBox="1"/>
          <p:nvPr/>
        </p:nvSpPr>
        <p:spPr>
          <a:xfrm>
            <a:off x="676758" y="3803381"/>
            <a:ext cx="3895242" cy="123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rgbClr val="154844"/>
                </a:solidFill>
                <a:latin typeface="Raleway" panose="020B0003030101060003" pitchFamily="34" charset="0"/>
              </a:rPr>
              <a:t>Rango y expectativa de tiempo:</a:t>
            </a:r>
          </a:p>
          <a:p>
            <a:pPr algn="l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Élite (+2 meses)</a:t>
            </a:r>
          </a:p>
          <a:p>
            <a:pPr algn="l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Plata (+6 meses)</a:t>
            </a:r>
          </a:p>
          <a:p>
            <a:pPr algn="l"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Diamante (1-3 años)</a:t>
            </a:r>
          </a:p>
        </p:txBody>
      </p:sp>
      <p:sp>
        <p:nvSpPr>
          <p:cNvPr id="11" name="Requisito:…">
            <a:extLst>
              <a:ext uri="{FF2B5EF4-FFF2-40B4-BE49-F238E27FC236}">
                <a16:creationId xmlns:a16="http://schemas.microsoft.com/office/drawing/2014/main" id="{5D4A238C-3471-4257-85F7-0D7037900654}"/>
              </a:ext>
            </a:extLst>
          </p:cNvPr>
          <p:cNvSpPr txBox="1"/>
          <p:nvPr/>
        </p:nvSpPr>
        <p:spPr>
          <a:xfrm>
            <a:off x="693182" y="5935068"/>
            <a:ext cx="3641752" cy="62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/>
          <a:p>
            <a:pPr algn="l"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rgbClr val="154844"/>
                </a:solidFill>
                <a:latin typeface="Raleway" panose="020B0003030101060003" pitchFamily="34" charset="0"/>
              </a:rPr>
              <a:t>Horas de trabajo a la semana:</a:t>
            </a:r>
          </a:p>
          <a:p>
            <a:pPr algn="l" defTabSz="633984">
              <a:lnSpc>
                <a:spcPct val="8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30-40 horas por semana</a:t>
            </a:r>
          </a:p>
        </p:txBody>
      </p:sp>
      <p:sp>
        <p:nvSpPr>
          <p:cNvPr id="12" name="Requisito:…">
            <a:extLst>
              <a:ext uri="{FF2B5EF4-FFF2-40B4-BE49-F238E27FC236}">
                <a16:creationId xmlns:a16="http://schemas.microsoft.com/office/drawing/2014/main" id="{3316E32E-CE1E-4EF2-B23F-91A7B1034ED3}"/>
              </a:ext>
            </a:extLst>
          </p:cNvPr>
          <p:cNvSpPr txBox="1"/>
          <p:nvPr/>
        </p:nvSpPr>
        <p:spPr>
          <a:xfrm>
            <a:off x="9304303" y="1255738"/>
            <a:ext cx="1995747" cy="1273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pPr defTabSz="633984">
              <a:lnSpc>
                <a:spcPct val="100000"/>
              </a:lnSpc>
              <a:defRPr sz="3120" b="1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Ingreso Aproximado:</a:t>
            </a:r>
          </a:p>
          <a:p>
            <a:pPr defTabSz="633984">
              <a:lnSpc>
                <a:spcPct val="100000"/>
              </a:lnSpc>
              <a:defRPr sz="3120" spc="-3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1800" dirty="0">
                <a:solidFill>
                  <a:schemeClr val="bg1"/>
                </a:solidFill>
                <a:latin typeface="Raleway" panose="020B0003030101060003" pitchFamily="34" charset="0"/>
              </a:rPr>
              <a:t>$4,800 - $16,400 (Oro-Diamante)  </a:t>
            </a:r>
            <a:endParaRPr lang="es-MX" sz="1800" spc="-3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4553594-BC73-4BF7-AF0B-0E525CBA0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9619" y="462425"/>
            <a:ext cx="831152" cy="74657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7AAD4B1-460B-4D42-9AAB-7757110F58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758" y="1299131"/>
            <a:ext cx="529549" cy="67358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A93C2E22-0A07-4A12-AB36-F09E21DD98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9725" y="1299131"/>
            <a:ext cx="661094" cy="69648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D002370-2CB5-4402-961C-80D9C03B55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6758" y="5169145"/>
            <a:ext cx="794573" cy="794573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997DC5B-C3F6-48B0-97D2-0D07712CCB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6758" y="3055301"/>
            <a:ext cx="771041" cy="7710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449</Words>
  <Application>Microsoft Office PowerPoint</Application>
  <PresentationFormat>Panorámica</PresentationFormat>
  <Paragraphs>50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8" baseType="lpstr">
      <vt:lpstr>Arial</vt:lpstr>
      <vt:lpstr>Calibri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Metropolis Extra Bold</vt:lpstr>
      <vt:lpstr>Raleway</vt:lpstr>
      <vt:lpstr>Raleway-Bold</vt:lpstr>
      <vt:lpstr>23_ClassicWhite</vt:lpstr>
      <vt:lpstr>3 CAMINOS PARA SUMAR AL SOCIO IDEAL A TU NEGOCIO dōTERRA</vt:lpstr>
      <vt:lpstr>CAMINO  1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CAMINOS PARA SUMAR AL SOCIO IDEAL A TU NEGOCIO dōTERRA</dc:title>
  <dc:creator>Mas Simple</dc:creator>
  <cp:lastModifiedBy>Mariana Juárez</cp:lastModifiedBy>
  <cp:revision>6</cp:revision>
  <dcterms:modified xsi:type="dcterms:W3CDTF">2022-12-02T19:40:04Z</dcterms:modified>
</cp:coreProperties>
</file>